
<file path=[Content_Types].xml><?xml version="1.0" encoding="utf-8"?>
<Types xmlns="http://schemas.openxmlformats.org/package/2006/content-types">
  <Default Extension="xlsx" ContentType="application/vnd.openxmlformats-officedocument.spreadsheetml.sheet"/>
  <Default Extension="wmf" ContentType="image/x-wmf"/>
  <Default Extension="png" ContentType="image/png"/>
  <Default Extension="jpeg" ContentType="image/jpeg"/>
  <Default Extension="xml" ContentType="application/xml"/>
  <Default Extension="rels" ContentType="application/vnd.openxmlformats-package.relationships+xml"/>
  <Default Extension="bin" ContentType="application/vnd.openxmlformats-officedocument.oleObject"/>
  <Override PartName="/ppt/notesSlides/notesSlide18.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notesSlides/notesSlide5.xml" ContentType="application/vnd.openxmlformats-officedocument.presentationml.notes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notesSlides/notesSlide16.xml" ContentType="application/vnd.openxmlformats-officedocument.presentationml.notesSlide+xml"/>
  <Override PartName="/ppt/slides/slide9.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1.xml" ContentType="application/vnd.openxmlformats-officedocument.presentationml.notesSlide+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notesSlides/notesSlide15.xml" ContentType="application/vnd.openxmlformats-officedocument.presentationml.notesSlide+xml"/>
  <Override PartName="/ppt/slideLayouts/slideLayout2.xml" ContentType="application/vnd.openxmlformats-officedocument.presentationml.slideLayout+xml"/>
  <Override PartName="/ppt/notesSlides/notesSlide7.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slides/slide4.xml" ContentType="application/vnd.openxmlformats-officedocument.presentationml.slide+xml"/>
  <Override PartName="/docProps/core.xml" ContentType="application/vnd.openxmlformats-package.core-properties+xml"/>
  <Override PartName="/ppt/slideMasters/slideMaster1.xml" ContentType="application/vnd.openxmlformats-officedocument.presentationml.slideMaster+xml"/>
  <Override PartName="/ppt/slides/slide5.xml" ContentType="application/vnd.openxmlformats-officedocument.presentationml.slide+xml"/>
  <Override PartName="/ppt/presProps.xml" ContentType="application/vnd.openxmlformats-officedocument.presentationml.presProps+xml"/>
  <Override PartName="/ppt/slides/slide11.xml" ContentType="application/vnd.openxmlformats-officedocument.presentationml.slide+xml"/>
  <Override PartName="/ppt/notesSlides/notesSlide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tableStyles.xml" ContentType="application/vnd.openxmlformats-officedocument.presentationml.tableStyles+xml"/>
  <Override PartName="/ppt/theme/theme1.xml" ContentType="application/vnd.openxmlformats-officedocument.theme+xml"/>
  <Override PartName="/ppt/drawings/drawing1.xml" ContentType="application/vnd.openxmlformats-officedocument.drawingml.chartshapes+xml"/>
  <Override PartName="/ppt/slideLayouts/slideLayout6.xml" ContentType="application/vnd.openxmlformats-officedocument.presentationml.slideLayout+xml"/>
  <Override PartName="/ppt/slides/slide8.xml" ContentType="application/vnd.openxmlformats-officedocument.presentationml.slide+xml"/>
  <Override PartName="/ppt/notesSlides/notesSlide17.xml" ContentType="application/vnd.openxmlformats-officedocument.presentationml.notesSlide+xml"/>
  <Override PartName="/docProps/app.xml" ContentType="application/vnd.openxmlformats-officedocument.extended-properties+xml"/>
  <Override PartName="/ppt/slideLayouts/slideLayout10.xml" ContentType="application/vnd.openxmlformats-officedocument.presentationml.slideLayout+xml"/>
  <Override PartName="/ppt/slides/slide18.xml" ContentType="application/vnd.openxmlformats-officedocument.presentationml.slide+xml"/>
  <Override PartName="/ppt/charts/style2.xml" ContentType="application/vnd.ms-office.chartstyle+xml"/>
  <Override PartName="/ppt/slides/slide3.xml" ContentType="application/vnd.openxmlformats-officedocument.presentationml.slide+xml"/>
  <Override PartName="/ppt/charts/chart3.xml" ContentType="application/vnd.openxmlformats-officedocument.drawingml.chart+xml"/>
  <Override PartName="/ppt/viewProps.xml" ContentType="application/vnd.openxmlformats-officedocument.presentationml.viewProps+xml"/>
  <Override PartName="/ppt/charts/colors2.xml" ContentType="application/vnd.ms-office.chartcolorstyle+xml"/>
  <Override PartName="/ppt/charts/style1.xml" ContentType="application/vnd.ms-office.chartstyle+xml"/>
  <Override PartName="/ppt/slides/slide1.xml" ContentType="application/vnd.openxmlformats-officedocument.presentationml.slide+xml"/>
  <Override PartName="/ppt/charts/colors1.xml" ContentType="application/vnd.ms-office.chartcolorstyle+xml"/>
  <Override PartName="/ppt/charts/chart1.xml" ContentType="application/vnd.openxmlformats-officedocument.drawingml.chart+xml"/>
  <Override PartName="/ppt/charts/chart2.xml" ContentType="application/vnd.openxmlformats-officedocument.drawingml.chart+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2"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sldMasterIdLst>
    <p:sldMasterId id="2147483648" r:id="rId1"/>
  </p:sldMasterIdLst>
  <p:notesMasterIdLst>
    <p:notesMasterId r:id="rId22"/>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9144000" cy="6858000" type="screen4x3"/>
  <p:notesSz cx="6858000" cy="9144000"/>
  <p:defaultTextStyle>
    <a:defPPr marL="0" marR="0" indent="0" algn="l" defTabSz="914400">
      <a:lnSpc>
        <a:spcPct val="100000"/>
      </a:lnSpc>
      <a:spcBef>
        <a:spcPts val="0"/>
      </a:spcBef>
      <a:spcAft>
        <a:spcPts val="0"/>
      </a:spcAft>
      <a:buClrTx/>
      <a:buSzTx/>
      <a:buFontTx/>
      <a:buNone/>
      <a:defRPr sz="1800" b="0" i="0" u="none" strike="noStrike" cap="none" spc="0">
        <a:ln>
          <a:noFill/>
        </a:ln>
        <a:solidFill>
          <a:srgbClr val="000000"/>
        </a:solidFill>
      </a:defRPr>
    </a:defPPr>
    <a:lvl1pPr marL="0" marR="0" indent="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1pPr>
    <a:lvl2pPr marL="0" marR="0" indent="45720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2pPr>
    <a:lvl3pPr marL="0" marR="0" indent="91440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3pPr>
    <a:lvl4pPr marL="0" marR="0" indent="137160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4pPr>
    <a:lvl5pPr marL="0" marR="0" indent="182880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5pPr>
    <a:lvl6pPr marL="0" marR="0" indent="228600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6pPr>
    <a:lvl7pPr marL="0" marR="0" indent="274320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7pPr>
    <a:lvl8pPr marL="0" marR="0" indent="320040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8pPr>
    <a:lvl9pPr marL="0" marR="0" indent="3657600" algn="l" defTabSz="914400">
      <a:lnSpc>
        <a:spcPct val="100000"/>
      </a:lnSpc>
      <a:spcBef>
        <a:spcPts val="0"/>
      </a:spcBef>
      <a:spcAft>
        <a:spcPts val="0"/>
      </a:spcAft>
      <a:buClrTx/>
      <a:buSzTx/>
      <a:buFontTx/>
      <a:buNone/>
      <a:defRPr sz="1800" b="0" i="0" u="none" strike="noStrike" cap="none" spc="0">
        <a:ln>
          <a:noFill/>
        </a:ln>
        <a:solidFill>
          <a:srgbClr val="000000"/>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940675A-B579-460E-94D1-54222C63F5DA}">
  <a:tblStyle styleId="{5940675A-B579-460E-94D1-54222C63F5DA}" styleName="No Style, Table Grid">
    <a:wholeTbl>
      <a:tcTxStyle>
        <a:fontRef idx="minor">
          <a:srgbClr val="000000"/>
        </a:fontRef>
        <a:schemeClr val="tx1"/>
      </a:tcTxStyle>
      <a:tcStyle>
        <a:tcBdr>
          <a:left>
            <a:ln w="12700">
              <a:solidFill>
                <a:schemeClr val="tx1"/>
              </a:solidFill>
            </a:ln>
          </a:left>
          <a:right>
            <a:ln w="12700">
              <a:solidFill>
                <a:schemeClr val="tx1"/>
              </a:solidFill>
            </a:ln>
          </a:right>
          <a:top>
            <a:ln w="12700">
              <a:solidFill>
                <a:schemeClr val="tx1"/>
              </a:solidFill>
            </a:ln>
          </a:top>
          <a:bottom>
            <a:ln w="12700">
              <a:solidFill>
                <a:schemeClr val="tx1"/>
              </a:solidFill>
            </a:ln>
          </a:bottom>
          <a:insideH>
            <a:ln w="12700">
              <a:solidFill>
                <a:schemeClr val="tx1"/>
              </a:solidFill>
            </a:ln>
          </a:insideH>
          <a:insideV>
            <a:ln w="12700">
              <a:solidFill>
                <a:schemeClr val="tx1"/>
              </a:solidFill>
            </a:ln>
          </a:insideV>
        </a:tcBdr>
        <a:fill>
          <a:noFill/>
        </a:fill>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seCell>
      <a:tcStyle>
        <a:tcBdr/>
      </a:tcStyle>
    </a:seCell>
    <a:swCell>
      <a:tcStyle>
        <a:tcBdr/>
      </a:tcStyle>
    </a:swCell>
    <a:firstRow>
      <a:tcStyle>
        <a:tcBdr/>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snapToObjects="1">
      <p:cViewPr varScale="1">
        <p:scale>
          <a:sx n="107" d="100"/>
          <a:sy n="107" d="100"/>
        </p:scale>
        <p:origin x="640" y="176"/>
      </p:cViewPr>
      <p:guideLst>
        <p:guide pos="2880"/>
        <p:guide pos="2160" orient="horz"/>
      </p:guideLst>
    </p:cSldViewPr>
  </p:slideViewPr>
  <p:gridSpacing cx="76200" cy="76200"/>
</p:viewPr>
</file>

<file path=ppt/_rels/presentation.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theme" Target="theme/theme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notesMaster" Target="notesMasters/notesMaster1.xml"/><Relationship Id="rId23" Type="http://schemas.openxmlformats.org/officeDocument/2006/relationships/presProps" Target="presProps.xml" /><Relationship Id="rId24" Type="http://schemas.openxmlformats.org/officeDocument/2006/relationships/tableStyles" Target="tableStyles.xml" /><Relationship Id="rId25" Type="http://schemas.openxmlformats.org/officeDocument/2006/relationships/viewProps" Target="viewProps.xml" /></Relationships>
</file>

<file path=ppt/charts/_rels/chart1.xml.rels><?xml version="1.0" encoding="UTF-8" standalone="yes"?><Relationships xmlns="http://schemas.openxmlformats.org/package/2006/relationships"><Relationship Id="rId1" Type="http://schemas.openxmlformats.org/officeDocument/2006/relationships/package" Target="../embeddings/Microsoft_Excel_Worksheet1.xlsx" /></Relationships>
</file>

<file path=ppt/charts/_rels/chart2.xml.rels><?xml version="1.0" encoding="UTF-8" standalone="yes"?><Relationships xmlns="http://schemas.openxmlformats.org/package/2006/relationships"><Relationship Id="rId1" Type="http://schemas.microsoft.com/office/2011/relationships/chartStyle" Target="style1.xml" /><Relationship Id="rId2" Type="http://schemas.microsoft.com/office/2011/relationships/chartColorStyle" Target="colors1.xml" /><Relationship Id="rId3" Type="http://schemas.openxmlformats.org/officeDocument/2006/relationships/package" Target="../embeddings/Microsoft_Excel_Worksheet2.xlsx" /></Relationships>
</file>

<file path=ppt/charts/_rels/chart3.xml.rels><?xml version="1.0" encoding="UTF-8" standalone="yes"?><Relationships xmlns="http://schemas.openxmlformats.org/package/2006/relationships"><Relationship Id="rId1" Type="http://schemas.openxmlformats.org/officeDocument/2006/relationships/chartUserShapes" Target="../drawings/drawing1.xml" /><Relationship Id="rId2" Type="http://schemas.microsoft.com/office/2011/relationships/chartStyle" Target="style2.xml" /><Relationship Id="rId3" Type="http://schemas.microsoft.com/office/2011/relationships/chartColorStyle" Target="colors2.xml" /><Relationship Id="rId4" Type="http://schemas.openxmlformats.org/officeDocument/2006/relationships/package" Target="../embeddings/Microsoft_Excel_Worksheet3.xlsx" /></Relationships>
</file>

<file path=ppt/charts/chart1.xml><?xml version="1.0" encoding="utf-8"?>
<c:chartSpace xmlns:c="http://schemas.openxmlformats.org/drawingml/2006/chart" xmlns:a="http://schemas.openxmlformats.org/drawingml/2006/main" xmlns:r="http://schemas.openxmlformats.org/officeDocument/2006/relationships" xmlns:mc="http://schemas.openxmlformats.org/markup-compatibility/2006" xmlns:c15="http://schemas.microsoft.com/office/drawing/2012/chart" xmlns:c14="http://schemas.microsoft.com/office/drawing/2007/8/2/chart" xmlns:c16r2="http://schemas.microsoft.com/office/drawing/2015/06/chart">
  <c:date1904 val="1"/>
  <c:lang val="en-US"/>
  <c:roundedCorners val="0"/>
  <mc:AlternateContent>
    <mc:Choice Requires="c14">
      <c14:style val="102"/>
    </mc:Choice>
    <mc:Fallback>
      <c:style val="2"/>
    </mc:Fallback>
  </mc:AlternateContent>
  <c:chart>
    <c:autoTitleDeleted val="1"/>
    <c:plotArea>
      <c:layout>
        <c:manualLayout>
          <c:layoutTarget val="inner"/>
          <c:xMode val="edge"/>
          <c:yMode val="edge"/>
          <c:x val="0.038107"/>
          <c:y val="0.047684"/>
          <c:w val="0.947778"/>
          <c:h val="0.766487"/>
        </c:manualLayout>
      </c:layout>
      <c:lineChart>
        <c:grouping val="standard"/>
        <c:varyColors val="0"/>
        <c:ser>
          <c:idx val="0"/>
          <c:order val="0"/>
          <c:tx>
            <c:strRef>
              <c:f>Sheet1!$B$1</c:f>
              <c:strCache>
                <c:ptCount val="1"/>
                <c:pt idx="0">
                  <c:v>Dissatisfied</c:v>
                </c:pt>
              </c:strCache>
            </c:strRef>
          </c:tx>
          <c:spPr bwMode="auto">
            <a:prstGeom prst="rect">
              <a:avLst/>
            </a:prstGeom>
            <a:ln w="31750" cap="rnd">
              <a:solidFill>
                <a:srgbClr val="C00000"/>
              </a:solidFill>
              <a:prstDash val="solid"/>
              <a:round/>
            </a:ln>
            <a:effectLst/>
          </c:spPr>
          <c:marker>
            <c:symbol val="circle"/>
            <c:size val="16"/>
            <c:spPr bwMode="auto">
              <a:prstGeom prst="rect">
                <a:avLst/>
              </a:prstGeom>
              <a:solidFill>
                <a:srgbClr val="C00000"/>
              </a:solidFill>
              <a:ln w="9525" cap="flat">
                <a:solidFill>
                  <a:srgbClr val="C00000"/>
                </a:solidFill>
                <a:prstDash val="solid"/>
                <a:round/>
              </a:ln>
              <a:effectLst/>
            </c:spPr>
          </c:marker>
          <c:dLbls>
            <c:dLblPos val="ctr"/>
            <c:numFmt formatCode="0" sourceLinked="0"/>
            <c:showBubbleSize val="0"/>
            <c:showCatName val="0"/>
            <c:showLeaderLines val="0"/>
            <c:showLegendKey val="0"/>
            <c:showPercent val="0"/>
            <c:showSerName val="0"/>
            <c:showVal val="1"/>
            <c:spPr bwMode="auto">
              <a:prstGeom prst="rect">
                <a:avLst/>
              </a:prstGeom>
              <a:noFill/>
              <a:ln>
                <a:noFill/>
              </a:ln>
              <a:effectLst/>
            </c:spPr>
            <c:txPr>
              <a:bodyPr/>
              <a:lstStyle/>
              <a:p>
                <a:pPr>
                  <a:defRPr sz="1100" b="1" i="0" u="none" strike="noStrike">
                    <a:solidFill>
                      <a:srgbClr val="FFFFFF"/>
                    </a:solidFill>
                    <a:latin typeface="Calibri"/>
                  </a:defRPr>
                </a:pPr>
                <a:endParaRPr lang="en-US"/>
              </a:p>
            </c:txPr>
          </c:dLbls>
          <c:cat>
            <c:strRef>
              <c:f>Sheet1!$A$2:$A$36</c:f>
              <c:strCache>
                <c:ptCount val="35"/>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'12</c:v>
                </c:pt>
                <c:pt idx="12">
                  <c:v>Oct '12</c:v>
                </c:pt>
                <c:pt idx="13">
                  <c:v>May '13</c:v>
                </c:pt>
                <c:pt idx="14">
                  <c:v>Nov '13</c:v>
                </c:pt>
                <c:pt idx="15">
                  <c:v>June '14</c:v>
                </c:pt>
                <c:pt idx="16">
                  <c:v>Nov '14</c:v>
                </c:pt>
                <c:pt idx="17">
                  <c:v>June '15</c:v>
                </c:pt>
                <c:pt idx="18">
                  <c:v>Nov ' 15</c:v>
                </c:pt>
                <c:pt idx="19">
                  <c:v>June '16</c:v>
                </c:pt>
                <c:pt idx="20">
                  <c:v>Nov '16</c:v>
                </c:pt>
                <c:pt idx="21">
                  <c:v>July '17</c:v>
                </c:pt>
                <c:pt idx="22">
                  <c:v>Nov '17</c:v>
                </c:pt>
                <c:pt idx="23">
                  <c:v>June '18</c:v>
                </c:pt>
                <c:pt idx="24">
                  <c:v>Nov '18</c:v>
                </c:pt>
                <c:pt idx="25">
                  <c:v>June '19</c:v>
                </c:pt>
                <c:pt idx="26">
                  <c:v>Nov '19</c:v>
                </c:pt>
                <c:pt idx="27">
                  <c:v>June '20</c:v>
                </c:pt>
                <c:pt idx="28">
                  <c:v>Nov '20</c:v>
                </c:pt>
                <c:pt idx="29">
                  <c:v>June '21</c:v>
                </c:pt>
                <c:pt idx="30">
                  <c:v>Nov '21</c:v>
                </c:pt>
                <c:pt idx="31">
                  <c:v>June '22</c:v>
                </c:pt>
                <c:pt idx="32">
                  <c:v>Nov '22</c:v>
                </c:pt>
                <c:pt idx="33">
                  <c:v>June '23</c:v>
                </c:pt>
                <c:pt idx="34">
                  <c:v>Dec '23</c:v>
                </c:pt>
              </c:strCache>
            </c:strRef>
          </c:cat>
          <c:val>
            <c:numRef>
              <c:f>Sheet1!$B$2:$B$36</c:f>
              <c:numCache>
                <c:formatCode>General</c:formatCode>
                <c:ptCount val="35"/>
                <c:pt idx="0">
                  <c:v>67</c:v>
                </c:pt>
                <c:pt idx="1">
                  <c:v>69</c:v>
                </c:pt>
                <c:pt idx="2">
                  <c:v>77</c:v>
                </c:pt>
                <c:pt idx="3">
                  <c:v>80</c:v>
                </c:pt>
                <c:pt idx="4">
                  <c:v>78</c:v>
                </c:pt>
                <c:pt idx="5">
                  <c:v>81</c:v>
                </c:pt>
                <c:pt idx="6">
                  <c:v>80</c:v>
                </c:pt>
                <c:pt idx="7">
                  <c:v>82</c:v>
                </c:pt>
                <c:pt idx="8">
                  <c:v>76</c:v>
                </c:pt>
                <c:pt idx="9">
                  <c:v>66</c:v>
                </c:pt>
                <c:pt idx="10">
                  <c:v>71</c:v>
                </c:pt>
                <c:pt idx="11">
                  <c:v>56</c:v>
                </c:pt>
                <c:pt idx="12">
                  <c:v>57</c:v>
                </c:pt>
                <c:pt idx="13">
                  <c:v>44</c:v>
                </c:pt>
                <c:pt idx="14">
                  <c:v>43</c:v>
                </c:pt>
                <c:pt idx="15">
                  <c:v>34</c:v>
                </c:pt>
                <c:pt idx="16">
                  <c:v>29</c:v>
                </c:pt>
                <c:pt idx="17">
                  <c:v>34</c:v>
                </c:pt>
                <c:pt idx="18">
                  <c:v>28</c:v>
                </c:pt>
                <c:pt idx="19">
                  <c:v>32</c:v>
                </c:pt>
                <c:pt idx="20">
                  <c:v>29</c:v>
                </c:pt>
                <c:pt idx="21">
                  <c:v>20</c:v>
                </c:pt>
                <c:pt idx="22">
                  <c:v>21</c:v>
                </c:pt>
                <c:pt idx="23">
                  <c:v>15</c:v>
                </c:pt>
                <c:pt idx="24">
                  <c:v>14</c:v>
                </c:pt>
                <c:pt idx="25">
                  <c:v>19</c:v>
                </c:pt>
                <c:pt idx="26">
                  <c:v>18</c:v>
                </c:pt>
                <c:pt idx="27">
                  <c:v>73</c:v>
                </c:pt>
                <c:pt idx="28">
                  <c:v>55</c:v>
                </c:pt>
                <c:pt idx="29">
                  <c:v>48</c:v>
                </c:pt>
                <c:pt idx="30">
                  <c:v>52</c:v>
                </c:pt>
                <c:pt idx="31">
                  <c:v>55</c:v>
                </c:pt>
                <c:pt idx="32">
                  <c:v>56</c:v>
                </c:pt>
                <c:pt idx="33">
                  <c:v>50</c:v>
                </c:pt>
                <c:pt idx="34">
                  <c:v>49</c:v>
                </c:pt>
              </c:numCache>
            </c:numRef>
          </c:val>
          <c:smooth val="0"/>
        </c:ser>
        <c:ser>
          <c:idx val="1"/>
          <c:order val="1"/>
          <c:tx>
            <c:strRef>
              <c:f>Sheet1!$C$1</c:f>
              <c:strCache>
                <c:ptCount val="1"/>
                <c:pt idx="0">
                  <c:v>Satisfied</c:v>
                </c:pt>
              </c:strCache>
            </c:strRef>
          </c:tx>
          <c:spPr bwMode="auto">
            <a:prstGeom prst="rect">
              <a:avLst/>
            </a:prstGeom>
            <a:ln w="31750" cap="rnd">
              <a:solidFill>
                <a:srgbClr val="0070C0"/>
              </a:solidFill>
              <a:prstDash val="solid"/>
              <a:round/>
            </a:ln>
            <a:effectLst/>
          </c:spPr>
          <c:marker>
            <c:symbol val="circle"/>
            <c:size val="16"/>
            <c:spPr bwMode="auto">
              <a:prstGeom prst="rect">
                <a:avLst/>
              </a:prstGeom>
              <a:solidFill>
                <a:srgbClr val="0070C0"/>
              </a:solidFill>
              <a:ln w="9525" cap="flat">
                <a:solidFill>
                  <a:srgbClr val="0070C0"/>
                </a:solidFill>
                <a:prstDash val="solid"/>
                <a:round/>
              </a:ln>
              <a:effectLst/>
            </c:spPr>
          </c:marker>
          <c:dLbls>
            <c:dLblPos val="ctr"/>
            <c:numFmt formatCode="0" sourceLinked="0"/>
            <c:showBubbleSize val="0"/>
            <c:showCatName val="0"/>
            <c:showLeaderLines val="0"/>
            <c:showLegendKey val="0"/>
            <c:showPercent val="0"/>
            <c:showSerName val="0"/>
            <c:showVal val="1"/>
            <c:spPr bwMode="auto">
              <a:prstGeom prst="rect">
                <a:avLst/>
              </a:prstGeom>
              <a:noFill/>
              <a:ln>
                <a:noFill/>
              </a:ln>
              <a:effectLst/>
            </c:spPr>
            <c:txPr>
              <a:bodyPr/>
              <a:lstStyle/>
              <a:p>
                <a:pPr>
                  <a:defRPr sz="1100" b="1" i="0" u="none" strike="noStrike">
                    <a:solidFill>
                      <a:srgbClr val="FFFFFF"/>
                    </a:solidFill>
                    <a:latin typeface="Calibri"/>
                  </a:defRPr>
                </a:pPr>
                <a:endParaRPr lang="en-US"/>
              </a:p>
            </c:txPr>
          </c:dLbls>
          <c:cat>
            <c:strRef>
              <c:f>Sheet1!$A$2:$A$36</c:f>
              <c:strCache>
                <c:ptCount val="35"/>
                <c:pt idx="0">
                  <c:v>May '06</c:v>
                </c:pt>
                <c:pt idx="1">
                  <c:v>Nov '06</c:v>
                </c:pt>
                <c:pt idx="2">
                  <c:v>May '07</c:v>
                </c:pt>
                <c:pt idx="3">
                  <c:v>Nov '07</c:v>
                </c:pt>
                <c:pt idx="4">
                  <c:v>Apr '08</c:v>
                </c:pt>
                <c:pt idx="5">
                  <c:v>Nov '08</c:v>
                </c:pt>
                <c:pt idx="6">
                  <c:v>Apr '09</c:v>
                </c:pt>
                <c:pt idx="7">
                  <c:v>Jan '10</c:v>
                </c:pt>
                <c:pt idx="8">
                  <c:v>Oct '10</c:v>
                </c:pt>
                <c:pt idx="9">
                  <c:v>June '11</c:v>
                </c:pt>
                <c:pt idx="10">
                  <c:v>Oct '11</c:v>
                </c:pt>
                <c:pt idx="11">
                  <c:v>June '12</c:v>
                </c:pt>
                <c:pt idx="12">
                  <c:v>Oct '12</c:v>
                </c:pt>
                <c:pt idx="13">
                  <c:v>May '13</c:v>
                </c:pt>
                <c:pt idx="14">
                  <c:v>Nov '13</c:v>
                </c:pt>
                <c:pt idx="15">
                  <c:v>June '14</c:v>
                </c:pt>
                <c:pt idx="16">
                  <c:v>Nov '14</c:v>
                </c:pt>
                <c:pt idx="17">
                  <c:v>June '15</c:v>
                </c:pt>
                <c:pt idx="18">
                  <c:v>Nov ' 15</c:v>
                </c:pt>
                <c:pt idx="19">
                  <c:v>June '16</c:v>
                </c:pt>
                <c:pt idx="20">
                  <c:v>Nov '16</c:v>
                </c:pt>
                <c:pt idx="21">
                  <c:v>July '17</c:v>
                </c:pt>
                <c:pt idx="22">
                  <c:v>Nov '17</c:v>
                </c:pt>
                <c:pt idx="23">
                  <c:v>June '18</c:v>
                </c:pt>
                <c:pt idx="24">
                  <c:v>Nov '18</c:v>
                </c:pt>
                <c:pt idx="25">
                  <c:v>June '19</c:v>
                </c:pt>
                <c:pt idx="26">
                  <c:v>Nov '19</c:v>
                </c:pt>
                <c:pt idx="27">
                  <c:v>June '20</c:v>
                </c:pt>
                <c:pt idx="28">
                  <c:v>Nov '20</c:v>
                </c:pt>
                <c:pt idx="29">
                  <c:v>June '21</c:v>
                </c:pt>
                <c:pt idx="30">
                  <c:v>Nov '21</c:v>
                </c:pt>
                <c:pt idx="31">
                  <c:v>June '22</c:v>
                </c:pt>
                <c:pt idx="32">
                  <c:v>Nov '22</c:v>
                </c:pt>
                <c:pt idx="33">
                  <c:v>June '23</c:v>
                </c:pt>
                <c:pt idx="34">
                  <c:v>Dec '23</c:v>
                </c:pt>
              </c:strCache>
            </c:strRef>
          </c:cat>
          <c:val>
            <c:numRef>
              <c:f>Sheet1!$C$2:$C$36</c:f>
              <c:numCache>
                <c:formatCode>General</c:formatCode>
                <c:ptCount val="35"/>
                <c:pt idx="0">
                  <c:v>31</c:v>
                </c:pt>
                <c:pt idx="1">
                  <c:v>29</c:v>
                </c:pt>
                <c:pt idx="2">
                  <c:v>19</c:v>
                </c:pt>
                <c:pt idx="3">
                  <c:v>18</c:v>
                </c:pt>
                <c:pt idx="4">
                  <c:v>20</c:v>
                </c:pt>
                <c:pt idx="5">
                  <c:v>18</c:v>
                </c:pt>
                <c:pt idx="6">
                  <c:v>18</c:v>
                </c:pt>
                <c:pt idx="7">
                  <c:v>17</c:v>
                </c:pt>
                <c:pt idx="8">
                  <c:v>22</c:v>
                </c:pt>
                <c:pt idx="9">
                  <c:v>32</c:v>
                </c:pt>
                <c:pt idx="10">
                  <c:v>27</c:v>
                </c:pt>
                <c:pt idx="11">
                  <c:v>43</c:v>
                </c:pt>
                <c:pt idx="12">
                  <c:v>41</c:v>
                </c:pt>
                <c:pt idx="13">
                  <c:v>54</c:v>
                </c:pt>
                <c:pt idx="14">
                  <c:v>55</c:v>
                </c:pt>
                <c:pt idx="15">
                  <c:v>62</c:v>
                </c:pt>
                <c:pt idx="16">
                  <c:v>69</c:v>
                </c:pt>
                <c:pt idx="17">
                  <c:v>66</c:v>
                </c:pt>
                <c:pt idx="18">
                  <c:v>70</c:v>
                </c:pt>
                <c:pt idx="19">
                  <c:v>66</c:v>
                </c:pt>
                <c:pt idx="20">
                  <c:v>67</c:v>
                </c:pt>
                <c:pt idx="21">
                  <c:v>79</c:v>
                </c:pt>
                <c:pt idx="22">
                  <c:v>76</c:v>
                </c:pt>
                <c:pt idx="23">
                  <c:v>82</c:v>
                </c:pt>
                <c:pt idx="24">
                  <c:v>84</c:v>
                </c:pt>
                <c:pt idx="25">
                  <c:v>81</c:v>
                </c:pt>
                <c:pt idx="26">
                  <c:v>82</c:v>
                </c:pt>
                <c:pt idx="27">
                  <c:v>11</c:v>
                </c:pt>
                <c:pt idx="28">
                  <c:v>29</c:v>
                </c:pt>
                <c:pt idx="29">
                  <c:v>52</c:v>
                </c:pt>
                <c:pt idx="30">
                  <c:v>48</c:v>
                </c:pt>
                <c:pt idx="31">
                  <c:v>45</c:v>
                </c:pt>
                <c:pt idx="32">
                  <c:v>44</c:v>
                </c:pt>
                <c:pt idx="33">
                  <c:v>50</c:v>
                </c:pt>
                <c:pt idx="34">
                  <c:v>50</c:v>
                </c:pt>
              </c:numCache>
            </c:numRef>
          </c:val>
          <c:smooth val="0"/>
        </c:ser>
        <c:dLbls>
          <c:showBubbleSize val="0"/>
          <c:showCatName val="0"/>
          <c:showLeaderLines val="0"/>
          <c:showLegendKey val="0"/>
          <c:showPercent val="0"/>
          <c:showSerName val="0"/>
          <c:showVal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low"/>
        <c:spPr bwMode="auto">
          <a:prstGeom prst="rect">
            <a:avLst/>
          </a:prstGeom>
          <a:ln w="12700" cap="flat">
            <a:solidFill>
              <a:srgbClr val="888888"/>
            </a:solidFill>
            <a:prstDash val="solid"/>
            <a:round/>
          </a:ln>
        </c:spPr>
        <c:txPr>
          <a:bodyPr rot="-3780000"/>
          <a:lstStyle/>
          <a:p>
            <a:pPr>
              <a:defRPr sz="1400" b="1" i="0" u="none" strike="noStrike">
                <a:solidFill>
                  <a:srgbClr val="404040"/>
                </a:solidFill>
                <a:latin typeface="Calibri"/>
              </a:defRPr>
            </a:pPr>
            <a:endParaRPr lang="en-US"/>
          </a:p>
        </c:txPr>
        <c:crossAx val="2094734553"/>
        <c:crosses val="autoZero"/>
        <c:auto val="1"/>
        <c:lblAlgn val="ctr"/>
        <c:lblOffset val="100"/>
        <c:noMultiLvlLbl val="1"/>
      </c:catAx>
      <c:valAx>
        <c:axId val="2094734553"/>
        <c:scaling>
          <c:orientation val="minMax"/>
        </c:scaling>
        <c:delete val="0"/>
        <c:axPos val="l"/>
        <c:majorGridlines>
          <c:spPr bwMode="auto">
            <a:prstGeom prst="rect">
              <a:avLst/>
            </a:prstGeom>
            <a:ln w="12700" cap="flat">
              <a:solidFill>
                <a:srgbClr val="666666">
                  <a:alpha val="39000"/>
                </a:srgbClr>
              </a:solidFill>
              <a:prstDash val="solid"/>
              <a:round/>
            </a:ln>
          </c:spPr>
        </c:majorGridlines>
        <c:numFmt formatCode="&quot;%&quot;?.#" sourceLinked="0"/>
        <c:majorTickMark val="none"/>
        <c:minorTickMark val="none"/>
        <c:tickLblPos val="none"/>
        <c:spPr bwMode="auto">
          <a:prstGeom prst="rect">
            <a:avLst/>
          </a:prstGeom>
          <a:ln w="12700" cap="flat">
            <a:noFill/>
            <a:prstDash val="solid"/>
            <a:round/>
          </a:ln>
        </c:spPr>
        <c:txPr>
          <a:bodyPr rot="0"/>
          <a:lstStyle/>
          <a:p>
            <a:pPr>
              <a:defRPr sz="1000" b="0" i="0" u="none" strike="noStrike">
                <a:solidFill>
                  <a:srgbClr val="000000"/>
                </a:solidFill>
                <a:latin typeface="Calibri"/>
              </a:defRPr>
            </a:pPr>
            <a:endParaRPr lang="en-US"/>
          </a:p>
        </c:txPr>
        <c:crossAx val="2094734552"/>
        <c:crosses val="autoZero"/>
        <c:crossBetween val="midCat"/>
        <c:majorUnit val="22.500000"/>
        <c:minorUnit val="11.250000"/>
      </c:valAx>
      <c:spPr bwMode="auto">
        <a:prstGeom prst="rect">
          <a:avLst/>
        </a:prstGeom>
        <a:noFill/>
        <a:ln w="12700" cap="flat">
          <a:noFill/>
          <a:miter lim="400000"/>
        </a:ln>
        <a:effectLst/>
      </c:spPr>
    </c:plotArea>
    <c:legend>
      <c:legendPos val="r"/>
      <c:layout>
        <c:manualLayout>
          <c:xMode val="edge"/>
          <c:yMode val="edge"/>
          <c:x val="0.058563"/>
          <c:y val="0.296574"/>
          <c:w val="0.357709"/>
          <c:h val="0.162090"/>
        </c:manualLayout>
      </c:layout>
      <c:overlay val="1"/>
      <c:spPr bwMode="auto">
        <a:prstGeom prst="rect">
          <a:avLst/>
        </a:prstGeom>
        <a:noFill/>
        <a:ln w="12700" cap="flat">
          <a:noFill/>
          <a:miter lim="400000"/>
        </a:ln>
        <a:effectLst/>
      </c:spPr>
      <c:txPr>
        <a:bodyPr rot="0"/>
        <a:lstStyle/>
        <a:p>
          <a:pPr>
            <a:defRPr sz="2000" b="0" i="0" u="none" strike="noStrike">
              <a:solidFill>
                <a:srgbClr val="404040"/>
              </a:solidFill>
              <a:latin typeface="Calibri"/>
            </a:defRPr>
          </a:pPr>
          <a:endParaRPr lang="en-US"/>
        </a:p>
      </c:txPr>
    </c:legend>
    <c:plotVisOnly val="1"/>
    <c:dispBlanksAs val="gap"/>
    <c:showDLblsOverMax val="1"/>
  </c:chart>
  <c:spPr bwMode="auto">
    <a:xfrm>
      <a:off x="112812" y="1531747"/>
      <a:ext cx="8891330" cy="4261421"/>
    </a:xfrm>
    <a:prstGeom prst="rect">
      <a:avLst/>
    </a:prstGeom>
    <a:noFill/>
    <a:ln w="12700" cap="flat">
      <a:solidFill>
        <a:srgbClr val="BFBFBF"/>
      </a:solidFill>
      <a:prstDash val="solid"/>
      <a:round/>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mc="http://schemas.openxmlformats.org/markup-compatibility/2006" xmlns:c15="http://schemas.microsoft.com/office/drawing/2012/chart" xmlns:c14="http://schemas.microsoft.com/office/drawing/2007/8/2/chart" xmlns:c16r2="http://schemas.microsoft.com/office/drawing/2015/06/chart">
  <c:date1904 val="0"/>
  <c:lang val="en-US"/>
  <c:roundedCorners val="0"/>
  <mc:AlternateContent>
    <mc:Choice Requires="c14">
      <c14:style val="102"/>
    </mc:Choice>
    <mc:Fallback>
      <c:style val="2"/>
    </mc:Fallback>
  </mc:AlternateContent>
  <c:chart>
    <c:autoTitleDeleted val="1"/>
    <c:plotArea>
      <c:layout>
        <c:manualLayout>
          <c:layoutTarget val="inner"/>
          <c:xMode val="edge"/>
          <c:yMode val="edge"/>
          <c:x val="0.063988"/>
          <c:y val="0.069170"/>
          <c:w val="0.920142"/>
          <c:h val="0.824876"/>
        </c:manualLayout>
      </c:layout>
      <c:lineChart>
        <c:grouping val="standard"/>
        <c:varyColors val="0"/>
        <c:ser>
          <c:idx val="0"/>
          <c:order val="0"/>
          <c:tx>
            <c:strRef>
              <c:f>Sheet1!$B$1</c:f>
              <c:strCache>
                <c:ptCount val="1"/>
                <c:pt idx="0">
                  <c:v>Pretty good/Excellent</c:v>
                </c:pt>
              </c:strCache>
            </c:strRef>
          </c:tx>
          <c:spPr bwMode="auto">
            <a:prstGeom prst="rect">
              <a:avLst/>
            </a:prstGeom>
            <a:ln w="47625" cap="rnd">
              <a:solidFill>
                <a:schemeClr val="accent1"/>
              </a:solidFill>
              <a:round/>
            </a:ln>
            <a:effectLst/>
          </c:spPr>
          <c:marker>
            <c:symbol val="circle"/>
            <c:size val="5"/>
            <c:spPr bwMode="auto">
              <a:prstGeom prst="rect">
                <a:avLst/>
              </a:prstGeom>
              <a:solidFill>
                <a:schemeClr val="accent1"/>
              </a:solidFill>
              <a:ln w="47625" cap="rnd">
                <a:solidFill>
                  <a:schemeClr val="accent1"/>
                </a:solidFill>
                <a:round/>
              </a:ln>
              <a:effectLst/>
            </c:spPr>
          </c:marker>
          <c:dLbls>
            <c:dLbl>
              <c:idx val="1"/>
              <c:dLblPos val="b"/>
              <c:layout/>
              <c:showBubbleSize val="0"/>
              <c:showCatName val="0"/>
              <c:showLegendKey val="0"/>
              <c:showPercent val="0"/>
              <c:showSerName val="0"/>
              <c:showVal val="1"/>
            </c:dLbl>
            <c:dLblPos val="t"/>
            <c:showBubbleSize val="0"/>
            <c:showCatName val="0"/>
            <c:showLeaderLines val="0"/>
            <c:showLegendKey val="0"/>
            <c:showPercent val="0"/>
            <c:showSerName val="0"/>
            <c:showVal val="1"/>
            <c:spPr bwMode="auto">
              <a:prstGeom prst="rect">
                <a:avLst/>
              </a:prstGeom>
              <a:noFill/>
              <a:ln>
                <a:noFill/>
                <a:round/>
              </a:ln>
              <a:effectLst/>
            </c:spPr>
            <c:txPr>
              <a:bodyPr rot="0" spcFirstLastPara="1" vertOverflow="ellipsis" vert="horz" wrap="square" lIns="38100" tIns="19050" rIns="38100" bIns="19050" anchor="ctr" anchorCtr="1">
                <a:spAutoFit/>
              </a:bodyPr>
              <a:lstStyle/>
              <a:p>
                <a:pPr>
                  <a:defRPr sz="1600" b="1" i="0" u="none" strike="noStrike">
                    <a:solidFill>
                      <a:schemeClr val="tx1">
                        <a:lumMod val="75000"/>
                        <a:lumOff val="25000"/>
                      </a:schemeClr>
                    </a:solidFill>
                    <a:latin typeface="+mn-lt"/>
                    <a:ea typeface="+mn-ea"/>
                    <a:cs typeface="+mn-cs"/>
                  </a:defRPr>
                </a:pPr>
                <a:endParaRPr lang="en-US"/>
              </a:p>
            </c:txPr>
          </c:dLbls>
          <c:cat>
            <c:strRef>
              <c:f>Sheet1!$A$2:$A$10</c:f>
              <c:strCache>
                <c:ptCount val="9"/>
                <c:pt idx="0">
                  <c:v>Pre COVID-19</c:v>
                </c:pt>
                <c:pt idx="1">
                  <c:v>Q2 2020</c:v>
                </c:pt>
                <c:pt idx="2">
                  <c:v>Q4 2020</c:v>
                </c:pt>
                <c:pt idx="3">
                  <c:v xml:space="preserve">Q2 2021 </c:v>
                </c:pt>
                <c:pt idx="4">
                  <c:v>Q4 2021</c:v>
                </c:pt>
                <c:pt idx="5">
                  <c:v>Q2 2022</c:v>
                </c:pt>
                <c:pt idx="6">
                  <c:v>Q4 2022</c:v>
                </c:pt>
                <c:pt idx="7">
                  <c:v>Q2 2023</c:v>
                </c:pt>
                <c:pt idx="8">
                  <c:v>Q4 2023</c:v>
                </c:pt>
              </c:strCache>
            </c:strRef>
          </c:cat>
          <c:val>
            <c:numRef>
              <c:f>Sheet1!$B$2:$B$10</c:f>
              <c:numCache>
                <c:formatCode>0%</c:formatCode>
                <c:ptCount val="9"/>
                <c:pt idx="0">
                  <c:v>0.81</c:v>
                </c:pt>
                <c:pt idx="1">
                  <c:v>0.08</c:v>
                </c:pt>
                <c:pt idx="2">
                  <c:v>0.27</c:v>
                </c:pt>
                <c:pt idx="3">
                  <c:v>0.42</c:v>
                </c:pt>
                <c:pt idx="4">
                  <c:v>0.43</c:v>
                </c:pt>
                <c:pt idx="5">
                  <c:v>0.51</c:v>
                </c:pt>
                <c:pt idx="6">
                  <c:v>0.49</c:v>
                </c:pt>
                <c:pt idx="7">
                  <c:v>0.52</c:v>
                </c:pt>
                <c:pt idx="8">
                  <c:v>0.52</c:v>
                </c:pt>
              </c:numCache>
            </c:numRef>
          </c:val>
          <c:smooth val="0"/>
        </c:ser>
        <c:ser>
          <c:idx val="1"/>
          <c:order val="1"/>
          <c:tx>
            <c:strRef>
              <c:f>Sheet1!$C$1</c:f>
              <c:strCache>
                <c:ptCount val="1"/>
                <c:pt idx="0">
                  <c:v>Not so good/Poor</c:v>
                </c:pt>
              </c:strCache>
            </c:strRef>
          </c:tx>
          <c:spPr bwMode="auto">
            <a:prstGeom prst="rect">
              <a:avLst/>
            </a:prstGeom>
            <a:ln w="47625" cap="rnd">
              <a:solidFill>
                <a:schemeClr val="accent2"/>
              </a:solidFill>
              <a:round/>
            </a:ln>
            <a:effectLst/>
          </c:spPr>
          <c:marker>
            <c:symbol val="circle"/>
            <c:size val="5"/>
            <c:spPr bwMode="auto">
              <a:prstGeom prst="rect">
                <a:avLst/>
              </a:prstGeom>
              <a:solidFill>
                <a:schemeClr val="accent2"/>
              </a:solidFill>
              <a:ln w="47625" cap="rnd">
                <a:solidFill>
                  <a:schemeClr val="accent2"/>
                </a:solidFill>
                <a:round/>
              </a:ln>
              <a:effectLst/>
            </c:spPr>
          </c:marker>
          <c:dLbls>
            <c:dLbl>
              <c:idx val="0"/>
              <c:dLblPos val="r"/>
              <c:layout/>
              <c:showBubbleSize val="0"/>
              <c:showCatName val="0"/>
              <c:showLegendKey val="0"/>
              <c:showPercent val="0"/>
              <c:showSerName val="0"/>
              <c:showVal val="1"/>
            </c:dLbl>
            <c:dLbl>
              <c:idx val="3"/>
              <c:dLblPos val="b"/>
              <c:layout/>
              <c:showBubbleSize val="0"/>
              <c:showCatName val="0"/>
              <c:showLegendKey val="0"/>
              <c:showPercent val="0"/>
              <c:showSerName val="0"/>
              <c:showVal val="1"/>
            </c:dLbl>
            <c:dLbl>
              <c:idx val="4"/>
              <c:dLblPos val="r"/>
              <c:layout>
                <c:manualLayout>
                  <c:x val="-0.032379"/>
                  <c:y val="0.052349"/>
                </c:manualLayout>
              </c:layout>
              <c:showBubbleSize val="0"/>
              <c:showCatName val="0"/>
              <c:showLegendKey val="0"/>
              <c:showPercent val="0"/>
              <c:showSerName val="0"/>
              <c:showVal val="1"/>
            </c:dLbl>
            <c:dLblPos val="t"/>
            <c:showBubbleSize val="0"/>
            <c:showCatName val="0"/>
            <c:showLeaderLines val="0"/>
            <c:showLegendKey val="0"/>
            <c:showPercent val="0"/>
            <c:showSerName val="0"/>
            <c:showVal val="1"/>
            <c:spPr bwMode="auto">
              <a:prstGeom prst="rect">
                <a:avLst/>
              </a:prstGeom>
              <a:noFill/>
              <a:ln>
                <a:noFill/>
                <a:round/>
              </a:ln>
              <a:effectLst/>
            </c:spPr>
            <c:txPr>
              <a:bodyPr rot="0" spcFirstLastPara="1" vertOverflow="ellipsis" vert="horz" wrap="square" lIns="38100" tIns="19050" rIns="38100" bIns="19050" anchor="ctr" anchorCtr="1">
                <a:spAutoFit/>
              </a:bodyPr>
              <a:lstStyle/>
              <a:p>
                <a:pPr>
                  <a:defRPr sz="1600" b="1" i="0" u="none" strike="noStrike">
                    <a:solidFill>
                      <a:schemeClr val="tx1">
                        <a:lumMod val="75000"/>
                        <a:lumOff val="25000"/>
                      </a:schemeClr>
                    </a:solidFill>
                    <a:latin typeface="+mn-lt"/>
                    <a:ea typeface="+mn-ea"/>
                    <a:cs typeface="+mn-cs"/>
                  </a:defRPr>
                </a:pPr>
                <a:endParaRPr lang="en-US"/>
              </a:p>
            </c:txPr>
          </c:dLbls>
          <c:cat>
            <c:strRef>
              <c:f>Sheet1!$A$2:$A$10</c:f>
              <c:strCache>
                <c:ptCount val="9"/>
                <c:pt idx="0">
                  <c:v>Pre COVID-19</c:v>
                </c:pt>
                <c:pt idx="1">
                  <c:v>Q2 2020</c:v>
                </c:pt>
                <c:pt idx="2">
                  <c:v>Q4 2020</c:v>
                </c:pt>
                <c:pt idx="3">
                  <c:v xml:space="preserve">Q2 2021 </c:v>
                </c:pt>
                <c:pt idx="4">
                  <c:v>Q4 2021</c:v>
                </c:pt>
                <c:pt idx="5">
                  <c:v>Q2 2022</c:v>
                </c:pt>
                <c:pt idx="6">
                  <c:v>Q4 2022</c:v>
                </c:pt>
                <c:pt idx="7">
                  <c:v>Q2 2023</c:v>
                </c:pt>
                <c:pt idx="8">
                  <c:v>Q4 2023</c:v>
                </c:pt>
              </c:strCache>
            </c:strRef>
          </c:cat>
          <c:val>
            <c:numRef>
              <c:f>Sheet1!$C$2:$C$10</c:f>
              <c:numCache>
                <c:formatCode>0%</c:formatCode>
                <c:ptCount val="9"/>
                <c:pt idx="0">
                  <c:v>0.04</c:v>
                </c:pt>
                <c:pt idx="1">
                  <c:v>0.77</c:v>
                </c:pt>
                <c:pt idx="2">
                  <c:v>0.5</c:v>
                </c:pt>
                <c:pt idx="3">
                  <c:v>0.27</c:v>
                </c:pt>
                <c:pt idx="4">
                  <c:v>0.24</c:v>
                </c:pt>
                <c:pt idx="5">
                  <c:v>0.15</c:v>
                </c:pt>
                <c:pt idx="6">
                  <c:v>0.18</c:v>
                </c:pt>
                <c:pt idx="7">
                  <c:v>0.15</c:v>
                </c:pt>
                <c:pt idx="8">
                  <c:v>0.16</c:v>
                </c:pt>
              </c:numCache>
            </c:numRef>
          </c:val>
          <c:smooth val="0"/>
        </c:ser>
        <c:ser>
          <c:idx val="2"/>
          <c:order val="2"/>
          <c:tx>
            <c:strRef>
              <c:f>Sheet1!$D$1</c:f>
              <c:strCache>
                <c:ptCount val="1"/>
                <c:pt idx="0">
                  <c:v>Just Okay/Surviving</c:v>
                </c:pt>
              </c:strCache>
            </c:strRef>
          </c:tx>
          <c:spPr bwMode="auto">
            <a:prstGeom prst="rect">
              <a:avLst/>
            </a:prstGeom>
            <a:ln w="47625" cap="rnd">
              <a:solidFill>
                <a:schemeClr val="accent3"/>
              </a:solidFill>
              <a:round/>
            </a:ln>
            <a:effectLst/>
          </c:spPr>
          <c:marker>
            <c:symbol val="circle"/>
            <c:size val="5"/>
            <c:spPr bwMode="auto">
              <a:prstGeom prst="rect">
                <a:avLst/>
              </a:prstGeom>
              <a:solidFill>
                <a:schemeClr val="accent3"/>
              </a:solidFill>
              <a:ln w="47625" cap="rnd">
                <a:solidFill>
                  <a:schemeClr val="accent3"/>
                </a:solidFill>
                <a:round/>
              </a:ln>
              <a:effectLst/>
            </c:spPr>
          </c:marker>
          <c:dLbls>
            <c:dLbl>
              <c:idx val="0"/>
              <c:dLblPos val="l"/>
              <c:layout/>
              <c:showBubbleSize val="0"/>
              <c:showCatName val="0"/>
              <c:showLegendKey val="0"/>
              <c:showPercent val="0"/>
              <c:showSerName val="0"/>
              <c:showVal val="1"/>
            </c:dLbl>
            <c:dLblPos val="r"/>
            <c:showBubbleSize val="0"/>
            <c:showCatName val="0"/>
            <c:showLeaderLines val="0"/>
            <c:showLegendKey val="0"/>
            <c:showPercent val="0"/>
            <c:showSerName val="0"/>
            <c:showVal val="1"/>
            <c:spPr bwMode="auto">
              <a:prstGeom prst="rect">
                <a:avLst/>
              </a:prstGeom>
              <a:noFill/>
              <a:ln>
                <a:noFill/>
                <a:round/>
              </a:ln>
              <a:effectLst/>
            </c:spPr>
            <c:txPr>
              <a:bodyPr rot="0" spcFirstLastPara="1" vertOverflow="ellipsis" vert="horz" wrap="square" lIns="38100" tIns="19050" rIns="38100" bIns="19050" anchor="ctr" anchorCtr="1">
                <a:spAutoFit/>
              </a:bodyPr>
              <a:lstStyle/>
              <a:p>
                <a:pPr>
                  <a:defRPr sz="1600" b="1" i="0" u="none" strike="noStrike">
                    <a:solidFill>
                      <a:schemeClr val="tx1">
                        <a:lumMod val="75000"/>
                        <a:lumOff val="25000"/>
                      </a:schemeClr>
                    </a:solidFill>
                    <a:latin typeface="+mn-lt"/>
                    <a:ea typeface="+mn-ea"/>
                    <a:cs typeface="+mn-cs"/>
                  </a:defRPr>
                </a:pPr>
                <a:endParaRPr lang="en-US"/>
              </a:p>
            </c:txPr>
          </c:dLbls>
          <c:cat>
            <c:strRef>
              <c:f>Sheet1!$A$2:$A$10</c:f>
              <c:strCache>
                <c:ptCount val="9"/>
                <c:pt idx="0">
                  <c:v>Pre COVID-19</c:v>
                </c:pt>
                <c:pt idx="1">
                  <c:v>Q2 2020</c:v>
                </c:pt>
                <c:pt idx="2">
                  <c:v>Q4 2020</c:v>
                </c:pt>
                <c:pt idx="3">
                  <c:v xml:space="preserve">Q2 2021 </c:v>
                </c:pt>
                <c:pt idx="4">
                  <c:v>Q4 2021</c:v>
                </c:pt>
                <c:pt idx="5">
                  <c:v>Q2 2022</c:v>
                </c:pt>
                <c:pt idx="6">
                  <c:v>Q4 2022</c:v>
                </c:pt>
                <c:pt idx="7">
                  <c:v>Q2 2023</c:v>
                </c:pt>
                <c:pt idx="8">
                  <c:v>Q4 2023</c:v>
                </c:pt>
              </c:strCache>
            </c:strRef>
          </c:cat>
          <c:val>
            <c:numRef>
              <c:f>Sheet1!$D$2:$D$10</c:f>
              <c:numCache>
                <c:formatCode>0%</c:formatCode>
                <c:ptCount val="9"/>
                <c:pt idx="0">
                  <c:v>0.15</c:v>
                </c:pt>
                <c:pt idx="1">
                  <c:v>0.16</c:v>
                </c:pt>
                <c:pt idx="2">
                  <c:v>0.24</c:v>
                </c:pt>
                <c:pt idx="3">
                  <c:v>0.31</c:v>
                </c:pt>
                <c:pt idx="4">
                  <c:v>0.33</c:v>
                </c:pt>
                <c:pt idx="5">
                  <c:v>0.34</c:v>
                </c:pt>
                <c:pt idx="6">
                  <c:v>0.33</c:v>
                </c:pt>
                <c:pt idx="7">
                  <c:v>0.33</c:v>
                </c:pt>
                <c:pt idx="8">
                  <c:v>0.32</c:v>
                </c:pt>
              </c:numCache>
            </c:numRef>
          </c:val>
          <c:smooth val="0"/>
        </c:ser>
        <c:dLbls>
          <c:showBubbleSize val="0"/>
          <c:showCatName val="0"/>
          <c:showLeaderLines val="0"/>
          <c:showLegendKey val="0"/>
          <c:showPercent val="0"/>
          <c:showSerName val="0"/>
          <c:showVal val="1"/>
        </c:dLbls>
        <c:marker val="1"/>
        <c:smooth val="0"/>
        <c:axId val="1183092607"/>
        <c:axId val="1233610159"/>
      </c:lineChart>
      <c:catAx>
        <c:axId val="1183092607"/>
        <c:scaling>
          <c:orientation val="minMax"/>
        </c:scaling>
        <c:delete val="0"/>
        <c:axPos val="b"/>
        <c:numFmt formatCode="General" sourceLinked="1"/>
        <c:majorTickMark val="none"/>
        <c:minorTickMark val="none"/>
        <c:tickLblPos val="nextTo"/>
        <c:spPr bwMode="auto">
          <a:prstGeom prst="rect">
            <a:avLst/>
          </a:prstGeom>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a:solidFill>
                  <a:schemeClr val="tx1"/>
                </a:solidFill>
                <a:latin typeface="+mn-lt"/>
                <a:ea typeface="+mn-ea"/>
                <a:cs typeface="+mn-cs"/>
              </a:defRPr>
            </a:pPr>
            <a:endParaRPr lang="en-US"/>
          </a:p>
        </c:txPr>
        <c:crossAx val="1233610159"/>
        <c:crosses val="autoZero"/>
        <c:auto val="1"/>
        <c:lblAlgn val="ctr"/>
        <c:lblOffset val="100"/>
        <c:noMultiLvlLbl val="0"/>
      </c:catAx>
      <c:valAx>
        <c:axId val="1233610159"/>
        <c:scaling>
          <c:orientation val="minMax"/>
        </c:scaling>
        <c:delete val="0"/>
        <c:axPos val="l"/>
        <c:majorGridlines>
          <c:spPr bwMode="auto">
            <a:prstGeom prst="rect">
              <a:avLst/>
            </a:prstGeom>
            <a:ln w="9525" cap="flat" cmpd="sng" algn="ctr">
              <a:solidFill>
                <a:schemeClr val="tx1">
                  <a:lumMod val="15000"/>
                  <a:lumOff val="85000"/>
                </a:schemeClr>
              </a:solidFill>
              <a:round/>
            </a:ln>
            <a:effectLst/>
          </c:spPr>
        </c:majorGridlines>
        <c:numFmt formatCode="0%" sourceLinked="1"/>
        <c:majorTickMark val="none"/>
        <c:minorTickMark val="none"/>
        <c:tickLblPos val="nextTo"/>
        <c:spPr bwMode="auto">
          <a:prstGeom prst="rect">
            <a:avLst/>
          </a:prstGeom>
          <a:noFill/>
          <a:ln>
            <a:noFill/>
            <a:round/>
          </a:ln>
          <a:effectLst/>
        </c:spPr>
        <c:txPr>
          <a:bodyPr rot="-60000000" spcFirstLastPara="1" vertOverflow="ellipsis" vert="horz" wrap="square" anchor="ctr" anchorCtr="1"/>
          <a:lstStyle/>
          <a:p>
            <a:pPr>
              <a:defRPr sz="1200" b="0" i="0" u="none" strike="noStrike">
                <a:solidFill>
                  <a:schemeClr val="tx1">
                    <a:lumMod val="65000"/>
                    <a:lumOff val="35000"/>
                  </a:schemeClr>
                </a:solidFill>
                <a:latin typeface="+mn-lt"/>
                <a:ea typeface="+mn-ea"/>
                <a:cs typeface="+mn-cs"/>
              </a:defRPr>
            </a:pPr>
            <a:endParaRPr lang="en-US"/>
          </a:p>
        </c:txPr>
        <c:crossAx val="1183092607"/>
        <c:crosses val="autoZero"/>
        <c:crossBetween val="between"/>
        <c:majorUnit val="0.100000"/>
      </c:valAx>
      <c:spPr bwMode="auto">
        <a:prstGeom prst="rect">
          <a:avLst/>
        </a:prstGeom>
        <a:noFill/>
        <a:ln>
          <a:noFill/>
          <a:round/>
        </a:ln>
        <a:effectLst/>
      </c:spPr>
    </c:plotArea>
    <c:legend>
      <c:legendPos val="b"/>
      <c:layout>
        <c:manualLayout>
          <c:xMode val="edge"/>
          <c:yMode val="edge"/>
          <c:x val="0.146600"/>
          <c:y val="0.003774"/>
          <c:w val="0.764510"/>
          <c:h val="0.074958"/>
        </c:manualLayout>
      </c:layout>
      <c:overlay val="0"/>
      <c:spPr bwMode="auto">
        <a:prstGeom prst="rect">
          <a:avLst/>
        </a:prstGeom>
        <a:noFill/>
        <a:ln>
          <a:noFill/>
          <a:round/>
        </a:ln>
        <a:effectLst/>
      </c:spPr>
      <c:txPr>
        <a:bodyPr rot="0" spcFirstLastPara="1" vertOverflow="ellipsis" vert="horz" wrap="square" anchor="ctr" anchorCtr="1"/>
        <a:lstStyle/>
        <a:p>
          <a:pPr>
            <a:defRPr sz="1800" b="1" i="0" u="none" strike="noStrike">
              <a:solidFill>
                <a:schemeClr val="tx1"/>
              </a:solidFill>
              <a:latin typeface="+mn-lt"/>
              <a:ea typeface="+mn-ea"/>
              <a:cs typeface="+mn-cs"/>
            </a:defRPr>
          </a:pPr>
          <a:endParaRPr lang="en-US"/>
        </a:p>
      </c:txPr>
    </c:legend>
    <c:plotVisOnly val="1"/>
    <c:dispBlanksAs val="gap"/>
    <c:showDLblsOverMax val="0"/>
  </c:chart>
  <c:spPr bwMode="auto">
    <a:xfrm>
      <a:off x="158496" y="1755648"/>
      <a:ext cx="8802624" cy="4181856"/>
    </a:xfrm>
    <a:prstGeom prst="rect">
      <a:avLst/>
    </a:prstGeom>
    <a:noFill/>
    <a:ln>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mc="http://schemas.openxmlformats.org/markup-compatibility/2006" xmlns:c15="http://schemas.microsoft.com/office/drawing/2012/chart" xmlns:c14="http://schemas.microsoft.com/office/drawing/2007/8/2/chart" xmlns:c16r2="http://schemas.microsoft.com/office/drawing/2015/06/chart">
  <c:date1904 val="0"/>
  <c:lang val="en-US"/>
  <c:roundedCorners val="0"/>
  <mc:AlternateContent>
    <mc:Choice Requires="c14">
      <c14:style val="102"/>
    </mc:Choice>
    <mc:Fallback>
      <c:style val="2"/>
    </mc:Fallback>
  </mc:AlternateContent>
  <c:chart>
    <c:autoTitleDeleted val="1"/>
    <c:plotArea>
      <c:layout>
        <c:manualLayout>
          <c:layoutTarget val="inner"/>
          <c:xMode val="edge"/>
          <c:yMode val="edge"/>
          <c:x val="0.432777"/>
          <c:y val="0.009096"/>
          <c:w val="0.482745"/>
          <c:h val="1.000000"/>
        </c:manualLayout>
      </c:layout>
      <c:pieChart>
        <c:varyColors val="1"/>
        <c:ser>
          <c:idx val="0"/>
          <c:order val="0"/>
          <c:tx>
            <c:strRef>
              <c:f>Sheet1!$B$1</c:f>
              <c:strCache>
                <c:ptCount val="1"/>
                <c:pt idx="0">
                  <c:v>Column1</c:v>
                </c:pt>
              </c:strCache>
            </c:strRef>
          </c:tx>
          <c:spPr bwMode="auto">
            <a:ln w="47625"/>
          </c:spPr>
          <c:dPt>
            <c:idx val="0"/>
            <c:bubble3D val="0"/>
            <c:spPr bwMode="auto">
              <a:prstGeom prst="rect">
                <a:avLst/>
              </a:prstGeom>
              <a:solidFill>
                <a:schemeClr val="accent1"/>
              </a:solidFill>
              <a:ln w="47625">
                <a:noFill/>
              </a:ln>
              <a:effectLst/>
            </c:spPr>
          </c:dPt>
          <c:dPt>
            <c:idx val="1"/>
            <c:bubble3D val="0"/>
            <c:spPr bwMode="auto">
              <a:prstGeom prst="rect">
                <a:avLst/>
              </a:prstGeom>
              <a:solidFill>
                <a:schemeClr val="accent2"/>
              </a:solidFill>
              <a:ln w="47625">
                <a:noFill/>
              </a:ln>
              <a:effectLst/>
            </c:spPr>
          </c:dPt>
          <c:dPt>
            <c:idx val="2"/>
            <c:bubble3D val="0"/>
            <c:spPr bwMode="auto">
              <a:prstGeom prst="rect">
                <a:avLst/>
              </a:prstGeom>
              <a:solidFill>
                <a:schemeClr val="accent3"/>
              </a:solidFill>
              <a:ln w="47625">
                <a:noFill/>
              </a:ln>
              <a:effectLst/>
            </c:spPr>
          </c:dPt>
          <c:dPt>
            <c:idx val="3"/>
            <c:bubble3D val="0"/>
            <c:spPr bwMode="auto">
              <a:prstGeom prst="rect">
                <a:avLst/>
              </a:prstGeom>
              <a:solidFill>
                <a:schemeClr val="accent4"/>
              </a:solidFill>
              <a:ln w="47625">
                <a:noFill/>
              </a:ln>
              <a:effectLst/>
            </c:spPr>
          </c:dPt>
          <c:dPt>
            <c:idx val="4"/>
            <c:bubble3D val="0"/>
            <c:spPr bwMode="auto">
              <a:prstGeom prst="rect">
                <a:avLst/>
              </a:prstGeom>
              <a:solidFill>
                <a:schemeClr val="accent5"/>
              </a:solidFill>
              <a:ln w="47625">
                <a:noFill/>
              </a:ln>
              <a:effectLst/>
            </c:spPr>
          </c:dPt>
          <c:dPt>
            <c:idx val="5"/>
            <c:bubble3D val="0"/>
            <c:spPr bwMode="auto">
              <a:prstGeom prst="rect">
                <a:avLst/>
              </a:prstGeom>
              <a:solidFill>
                <a:schemeClr val="accent6"/>
              </a:solidFill>
              <a:ln w="47625">
                <a:noFill/>
              </a:ln>
              <a:effectLst/>
            </c:spPr>
          </c:dPt>
          <c:dPt>
            <c:idx val="6"/>
            <c:bubble3D val="0"/>
            <c:spPr bwMode="auto">
              <a:prstGeom prst="rect">
                <a:avLst/>
              </a:prstGeom>
              <a:solidFill>
                <a:schemeClr val="accent1">
                  <a:lumMod val="60000"/>
                </a:schemeClr>
              </a:solidFill>
              <a:ln w="47625">
                <a:noFill/>
              </a:ln>
              <a:effectLst/>
            </c:spPr>
          </c:dPt>
          <c:dPt>
            <c:idx val="7"/>
            <c:bubble3D val="0"/>
            <c:spPr bwMode="auto">
              <a:prstGeom prst="rect">
                <a:avLst/>
              </a:prstGeom>
              <a:solidFill>
                <a:schemeClr val="accent2">
                  <a:lumMod val="60000"/>
                </a:schemeClr>
              </a:solidFill>
              <a:ln w="47625">
                <a:noFill/>
              </a:ln>
              <a:effectLst/>
            </c:spPr>
          </c:dPt>
          <c:dLbls>
            <c:dLbl>
              <c:idx val="0"/>
              <c:dLblPos val="inEnd"/>
              <c:layout/>
              <c:showBubbleSize val="0"/>
              <c:showCatName val="0"/>
              <c:showLegendKey val="0"/>
              <c:showPercent val="0"/>
              <c:showSerName val="0"/>
              <c:showVal val="1"/>
            </c:dLbl>
            <c:dLbl>
              <c:idx val="1"/>
              <c:dLblPos val="inEnd"/>
              <c:layout/>
              <c:showBubbleSize val="0"/>
              <c:showCatName val="0"/>
              <c:showLegendKey val="0"/>
              <c:showPercent val="0"/>
              <c:showSerName val="0"/>
              <c:showVal val="1"/>
            </c:dLbl>
            <c:dLbl>
              <c:idx val="2"/>
              <c:dLblPos val="inEnd"/>
              <c:layout/>
              <c:showBubbleSize val="0"/>
              <c:showCatName val="0"/>
              <c:showLegendKey val="0"/>
              <c:showPercent val="0"/>
              <c:showSerName val="0"/>
              <c:showVal val="1"/>
            </c:dLbl>
            <c:dLbl>
              <c:idx val="5"/>
              <c:dLblPos val="outEnd"/>
              <c:layout/>
              <c:showBubbleSize val="0"/>
              <c:showCatName val="0"/>
              <c:showLegendKey val="0"/>
              <c:showPercent val="0"/>
              <c:showSerName val="0"/>
              <c:showVal val="1"/>
            </c:dLbl>
            <c:leaderLines>
              <c:spPr bwMode="auto">
                <a:prstGeom prst="rect">
                  <a:avLst/>
                </a:prstGeom>
                <a:ln w="9525" cap="flat" cmpd="sng" algn="ctr">
                  <a:solidFill>
                    <a:schemeClr val="tx1">
                      <a:lumMod val="35000"/>
                      <a:lumOff val="65000"/>
                    </a:schemeClr>
                  </a:solidFill>
                  <a:round/>
                </a:ln>
                <a:effectLst/>
              </c:spPr>
            </c:leaderLines>
            <c:showBubbleSize val="0"/>
            <c:showCatName val="0"/>
            <c:showLeaderLines val="1"/>
            <c:showLegendKey val="0"/>
            <c:showPercent val="0"/>
            <c:showSerName val="0"/>
            <c:showVal val="1"/>
            <c:spPr bwMode="auto">
              <a:prstGeom prst="rect">
                <a:avLst/>
              </a:prstGeom>
              <a:noFill/>
              <a:ln>
                <a:noFill/>
              </a:ln>
              <a:effectLst/>
            </c:spPr>
            <c:txPr>
              <a:bodyPr rot="0" spcFirstLastPara="1" vertOverflow="ellipsis" vert="horz" wrap="square" lIns="38100" tIns="19050" rIns="38100" bIns="19050" anchor="ctr" anchorCtr="1">
                <a:spAutoFit/>
              </a:bodyPr>
              <a:lstStyle/>
              <a:p>
                <a:pPr>
                  <a:defRPr sz="1800" b="1" i="0" u="none" strike="noStrike">
                    <a:solidFill>
                      <a:schemeClr val="bg1"/>
                    </a:solidFill>
                    <a:latin typeface="+mn-lt"/>
                    <a:ea typeface="+mn-ea"/>
                    <a:cs typeface="+mn-cs"/>
                  </a:defRPr>
                </a:pPr>
                <a:endParaRPr lang="en-US"/>
              </a:p>
            </c:txPr>
          </c:dLbls>
          <c:cat>
            <c:strRef>
              <c:f>Sheet1!$A$2:$A$7</c:f>
              <c:strCache>
                <c:ptCount val="6"/>
                <c:pt idx="0">
                  <c:v>Already fully recovered</c:v>
                </c:pt>
                <c:pt idx="1">
                  <c:v>By Q4 2023</c:v>
                </c:pt>
                <c:pt idx="2">
                  <c:v>By Q2 2024</c:v>
                </c:pt>
                <c:pt idx="3">
                  <c:v>By Q4 2024 or after</c:v>
                </c:pt>
                <c:pt idx="4">
                  <c:v>I'm not sure my business will ever fully recover</c:v>
                </c:pt>
                <c:pt idx="5">
                  <c:v>N/A</c:v>
                </c:pt>
              </c:strCache>
            </c:strRef>
          </c:cat>
          <c:val>
            <c:numRef>
              <c:f>Sheet1!$B$2:$B$7</c:f>
              <c:numCache>
                <c:formatCode>0%</c:formatCode>
                <c:ptCount val="6"/>
                <c:pt idx="0">
                  <c:v>0.49</c:v>
                </c:pt>
                <c:pt idx="1">
                  <c:v>0.05</c:v>
                </c:pt>
                <c:pt idx="2">
                  <c:v>0.1</c:v>
                </c:pt>
                <c:pt idx="3">
                  <c:v>0.16</c:v>
                </c:pt>
                <c:pt idx="4">
                  <c:v>0.19</c:v>
                </c:pt>
                <c:pt idx="5">
                  <c:v>0.02</c:v>
                </c:pt>
              </c:numCache>
            </c:numRef>
          </c:val>
        </c:ser>
        <c:dLbls>
          <c:showBubbleSize val="0"/>
          <c:showCatName val="0"/>
          <c:showLeaderLines val="1"/>
          <c:showLegendKey val="0"/>
          <c:showPercent val="0"/>
          <c:showSerName val="0"/>
          <c:showVal val="0"/>
        </c:dLbls>
        <c:firstSliceAng val="0"/>
      </c:pieChart>
      <c:spPr bwMode="auto">
        <a:prstGeom prst="rect">
          <a:avLst/>
        </a:prstGeom>
        <a:noFill/>
        <a:ln>
          <a:noFill/>
        </a:ln>
        <a:effectLst/>
      </c:spPr>
    </c:plotArea>
    <c:legend>
      <c:legendPos val="b"/>
      <c:layout>
        <c:manualLayout>
          <c:xMode val="edge"/>
          <c:yMode val="edge"/>
          <c:x val="0.050496"/>
          <c:y val="0.218994"/>
          <c:w val="0.342001"/>
          <c:h val="0.745926"/>
        </c:manualLayout>
      </c:layout>
      <c:overlay val="0"/>
      <c:spPr bwMode="auto">
        <a:prstGeom prst="rect">
          <a:avLst/>
        </a:prstGeom>
        <a:noFill/>
        <a:ln>
          <a:noFill/>
        </a:ln>
        <a:effectLst/>
      </c:spPr>
      <c:txPr>
        <a:bodyPr rot="0" spcFirstLastPara="1" vertOverflow="ellipsis" vert="horz" wrap="square" anchor="ctr" anchorCtr="1"/>
        <a:lstStyle/>
        <a:p>
          <a:pPr>
            <a:defRPr sz="1800" b="1" i="0" u="none" strike="noStrike">
              <a:solidFill>
                <a:schemeClr val="tx1">
                  <a:lumMod val="65000"/>
                  <a:lumOff val="35000"/>
                </a:schemeClr>
              </a:solidFill>
              <a:latin typeface="+mn-lt"/>
              <a:ea typeface="+mn-ea"/>
              <a:cs typeface="+mn-cs"/>
            </a:defRPr>
          </a:pPr>
          <a:endParaRPr lang="en-US"/>
        </a:p>
      </c:txPr>
    </c:legend>
    <c:plotVisOnly val="1"/>
    <c:dispBlanksAs val="gap"/>
    <c:showDLblsOverMax val="0"/>
  </c:chart>
  <c:spPr bwMode="auto">
    <a:xfrm>
      <a:off x="170688" y="1609344"/>
      <a:ext cx="8802624" cy="4328160"/>
    </a:xfrm>
    <a:prstGeom prst="rect">
      <a:avLst/>
    </a:prstGeom>
    <a:noFill/>
    <a:ln>
      <a:noFill/>
    </a:ln>
    <a:effectLst/>
  </c:spPr>
  <c:txPr>
    <a:bodyPr/>
    <a:lstStyle/>
    <a:p>
      <a:pPr>
        <a:defRPr/>
      </a:pPr>
      <a:endParaRPr lang="en-US"/>
    </a:p>
  </c:txPr>
  <c:externalData r:id="rId4">
    <c:autoUpdate val="0"/>
  </c:externalData>
  <c:userShapes xmlns:c="http://schemas.openxmlformats.org/drawingml/2006/chart" xmlns:a="http://schemas.openxmlformats.org/drawingml/2006/main" xmlns:r="http://schemas.openxmlformats.org/officeDocument/2006/relationships" xmlns:mc="http://schemas.openxmlformats.org/markup-compatibility/2006" xmlns:c14="http://schemas.microsoft.com/office/drawing/2007/8/2/chart"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50"/>
  </cs:axisTitle>
  <cs:categoryAxis>
    <cs:lnRef idx="0"/>
    <cs:fillRef idx="0"/>
    <cs:effectRef idx="0"/>
    <cs:fontRef idx="minor">
      <a:schemeClr val="tx1">
        <a:lumMod val="65000"/>
        <a:lumOff val="35000"/>
      </a:schemeClr>
    </cs:fontRef>
    <cs:spPr bwMode="auto">
      <a:prstGeom prst="rect">
        <a:avLst/>
      </a:prstGeom>
      <a:ln w="9525" cap="flat" cmpd="sng" algn="ctr">
        <a:solidFill>
          <a:schemeClr val="tx1">
            <a:lumMod val="15000"/>
            <a:lumOff val="85000"/>
          </a:schemeClr>
        </a:solidFill>
        <a:round/>
      </a:ln>
    </cs:spPr>
    <cs:defRPr sz="1200"/>
  </cs:categoryAxis>
  <cs:chartArea>
    <cs:lnRef idx="0"/>
    <cs:fillRef idx="0"/>
    <cs:effectRef idx="0"/>
    <cs:fontRef idx="minor">
      <a:schemeClr val="tx1"/>
    </cs:fontRef>
    <cs:spPr bwMode="auto">
      <a:prstGeom prst="rect">
        <a:avLst/>
      </a:prstGeom>
      <a:solidFill>
        <a:schemeClr val="bg1"/>
      </a:solidFill>
      <a:ln w="9525" cap="flat" cmpd="sng" algn="ctr">
        <a:solidFill>
          <a:schemeClr val="tx1">
            <a:lumMod val="15000"/>
            <a:lumOff val="85000"/>
          </a:schemeClr>
        </a:solidFill>
        <a:round/>
      </a:ln>
    </cs:spPr>
    <cs:defRPr sz="1350"/>
  </cs:chartArea>
  <cs:dataLabel>
    <cs:lnRef idx="0"/>
    <cs:fillRef idx="0"/>
    <cs:effectRef idx="0"/>
    <cs:fontRef idx="minor">
      <a:schemeClr val="tx1">
        <a:lumMod val="75000"/>
        <a:lumOff val="25000"/>
      </a:schemeClr>
    </cs:fontRef>
    <cs:defRPr sz="1200"/>
  </cs:dataLabel>
  <cs:dataLabelCallout>
    <cs:lnRef idx="0"/>
    <cs:fillRef idx="0"/>
    <cs:effectRef idx="0"/>
    <cs:fontRef idx="minor">
      <a:schemeClr val="dk1">
        <a:lumMod val="65000"/>
        <a:lumOff val="35000"/>
      </a:schemeClr>
    </cs:fontRef>
    <cs:spPr bwMode="auto">
      <a:prstGeom prst="rect">
        <a:avLst/>
      </a:prstGeom>
      <a:solidFill>
        <a:schemeClr val="lt1"/>
      </a:solidFill>
      <a:ln>
        <a:solidFill>
          <a:schemeClr val="dk1">
            <a:lumMod val="25000"/>
            <a:lumOff val="75000"/>
          </a:schemeClr>
        </a:solidFill>
      </a:ln>
    </cs:spPr>
    <cs:defRPr sz="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bwMode="auto">
      <a:prstGeom prst="rect">
        <a:avLst/>
      </a:prstGeom>
      <a:ln w="28575" cap="rnd">
        <a:solidFill>
          <a:schemeClr val="phClr"/>
        </a:solidFill>
        <a:round/>
      </a:ln>
    </cs:spPr>
  </cs:dataPointLine>
  <cs:dataPointMarker>
    <cs:lnRef idx="0">
      <cs:styleClr val="auto"/>
    </cs:lnRef>
    <cs:fillRef idx="1">
      <cs:styleClr val="auto"/>
    </cs:fillRef>
    <cs:effectRef idx="0"/>
    <cs:fontRef idx="minor">
      <a:schemeClr val="tx1"/>
    </cs:fontRef>
    <cs:spPr bwMode="auto">
      <a:prstGeom prst="rect">
        <a:avLst/>
      </a:prstGeom>
      <a:ln w="9525">
        <a:solidFill>
          <a:schemeClr val="phClr"/>
        </a:solidFill>
      </a:ln>
    </cs:spPr>
  </cs:dataPointMarker>
  <cs:dataPointWireframe>
    <cs:lnRef idx="0">
      <cs:styleClr val="auto"/>
    </cs:lnRef>
    <cs:fillRef idx="1"/>
    <cs:effectRef idx="0"/>
    <cs:fontRef idx="minor">
      <a:schemeClr val="tx1"/>
    </cs:fontRef>
    <cs:spPr bwMode="auto">
      <a:prstGeom prst="rect">
        <a:avLst/>
      </a:prstGeom>
      <a:ln w="9525" cap="rnd">
        <a:solidFill>
          <a:schemeClr val="phClr"/>
        </a:solidFill>
        <a:round/>
      </a:ln>
    </cs:spPr>
  </cs:dataPointWireframe>
  <cs:dataTable>
    <cs:lnRef idx="0"/>
    <cs:fillRef idx="0"/>
    <cs:effectRef idx="0"/>
    <cs:fontRef idx="minor">
      <a:schemeClr val="tx1">
        <a:lumMod val="65000"/>
        <a:lumOff val="35000"/>
      </a:schemeClr>
    </cs:fontRef>
    <cs:spPr bwMode="auto">
      <a:prstGeom prst="rect">
        <a:avLst/>
      </a:prstGeom>
      <a:noFill/>
      <a:ln w="9525" cap="flat" cmpd="sng" algn="ctr">
        <a:solidFill>
          <a:schemeClr val="tx1">
            <a:lumMod val="15000"/>
            <a:lumOff val="85000"/>
          </a:schemeClr>
        </a:solidFill>
        <a:round/>
      </a:ln>
    </cs:spPr>
    <cs:defRPr sz="1200"/>
  </cs:dataTable>
  <cs:downBar>
    <cs:lnRef idx="0"/>
    <cs:fillRef idx="0"/>
    <cs:effectRef idx="0"/>
    <cs:fontRef idx="minor">
      <a:schemeClr val="dk1"/>
    </cs:fontRef>
    <cs:spPr bwMode="auto">
      <a:prstGeom prst="rect">
        <a:avLst/>
      </a:prstGeom>
      <a:solidFill>
        <a:schemeClr val="dk1">
          <a:lumMod val="65000"/>
          <a:lumOff val="35000"/>
        </a:schemeClr>
      </a:solidFill>
      <a:ln w="9525">
        <a:solidFill>
          <a:schemeClr val="tx1">
            <a:lumMod val="65000"/>
            <a:lumOff val="35000"/>
          </a:schemeClr>
        </a:solidFill>
        <a:round/>
      </a:ln>
    </cs:spPr>
  </cs:downBar>
  <cs:dropLine>
    <cs:lnRef idx="0"/>
    <cs:fillRef idx="0"/>
    <cs:effectRef idx="0"/>
    <cs:fontRef idx="minor">
      <a:schemeClr val="tx1"/>
    </cs:fontRef>
    <cs:spPr bwMode="auto">
      <a:prstGeom prst="rect">
        <a:avLst/>
      </a:prstGeom>
      <a:ln w="9525" cap="flat" cmpd="sng" algn="ctr">
        <a:solidFill>
          <a:schemeClr val="tx1">
            <a:lumMod val="35000"/>
            <a:lumOff val="65000"/>
          </a:schemeClr>
        </a:solidFill>
        <a:round/>
      </a:ln>
    </cs:spPr>
  </cs:dropLine>
  <cs:errorBar>
    <cs:lnRef idx="0"/>
    <cs:fillRef idx="0"/>
    <cs:effectRef idx="0"/>
    <cs:fontRef idx="minor">
      <a:schemeClr val="tx1"/>
    </cs:fontRef>
    <cs:spPr bwMode="auto">
      <a:prstGeom prst="rect">
        <a:avLst/>
      </a:prstGeom>
      <a:ln w="9525" cap="flat" cmpd="sng" algn="ctr">
        <a:solidFill>
          <a:schemeClr val="tx1">
            <a:lumMod val="65000"/>
            <a:lumOff val="35000"/>
          </a:schemeClr>
        </a:solidFill>
        <a:round/>
      </a:ln>
    </cs:spPr>
  </cs:errorBar>
  <cs:floor>
    <cs:lnRef idx="0"/>
    <cs:fillRef idx="0"/>
    <cs:effectRef idx="0"/>
    <cs:fontRef idx="minor">
      <a:schemeClr val="tx1"/>
    </cs:fontRef>
    <cs:spPr bwMode="auto">
      <a:prstGeom prst="rect">
        <a:avLst/>
      </a:prstGeom>
      <a:noFill/>
      <a:ln>
        <a:noFill/>
      </a:ln>
    </cs:spPr>
  </cs:floor>
  <cs:gridlineMajor>
    <cs:lnRef idx="0"/>
    <cs:fillRef idx="0"/>
    <cs:effectRef idx="0"/>
    <cs:fontRef idx="minor">
      <a:schemeClr val="tx1"/>
    </cs:fontRef>
    <cs:spPr bwMode="auto">
      <a:prstGeom prst="rect">
        <a:avLst/>
      </a:prstGeom>
      <a:ln w="9525" cap="flat" cmpd="sng" algn="ctr">
        <a:solidFill>
          <a:schemeClr val="tx1">
            <a:lumMod val="15000"/>
            <a:lumOff val="85000"/>
          </a:schemeClr>
        </a:solidFill>
        <a:round/>
      </a:ln>
    </cs:spPr>
  </cs:gridlineMajor>
  <cs:gridlineMinor>
    <cs:lnRef idx="0"/>
    <cs:fillRef idx="0"/>
    <cs:effectRef idx="0"/>
    <cs:fontRef idx="minor">
      <a:schemeClr val="tx1"/>
    </cs:fontRef>
    <cs:spPr bwMode="auto">
      <a:prstGeom prst="rect">
        <a:avLst/>
      </a:prstGeom>
      <a:ln w="9525" cap="flat" cmpd="sng" algn="ctr">
        <a:solidFill>
          <a:schemeClr val="tx1">
            <a:lumMod val="5000"/>
            <a:lumOff val="95000"/>
          </a:schemeClr>
        </a:solidFill>
        <a:round/>
      </a:ln>
    </cs:spPr>
  </cs:gridlineMinor>
  <cs:hiLoLine>
    <cs:lnRef idx="0"/>
    <cs:fillRef idx="0"/>
    <cs:effectRef idx="0"/>
    <cs:fontRef idx="minor">
      <a:schemeClr val="tx1"/>
    </cs:fontRef>
    <cs:spPr bwMode="auto">
      <a:prstGeom prst="rect">
        <a:avLst/>
      </a:prstGeom>
      <a:ln w="9525" cap="flat" cmpd="sng" algn="ctr">
        <a:solidFill>
          <a:schemeClr val="tx1">
            <a:lumMod val="75000"/>
            <a:lumOff val="25000"/>
          </a:schemeClr>
        </a:solidFill>
        <a:round/>
      </a:ln>
    </cs:spPr>
  </cs:hiLoLine>
  <cs:leaderLine>
    <cs:lnRef idx="0"/>
    <cs:fillRef idx="0"/>
    <cs:effectRef idx="0"/>
    <cs:fontRef idx="minor">
      <a:schemeClr val="tx1"/>
    </cs:fontRef>
    <cs:spPr bwMode="auto">
      <a:prstGeom prst="rect">
        <a:avLst/>
      </a:prstGeom>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tx1">
        <a:lumMod val="65000"/>
        <a:lumOff val="35000"/>
      </a:schemeClr>
    </cs:fontRef>
    <cs:defRPr sz="1200"/>
  </cs:seriesAxis>
  <cs:seriesLine>
    <cs:lnRef idx="0"/>
    <cs:fillRef idx="0"/>
    <cs:effectRef idx="0"/>
    <cs:fontRef idx="minor">
      <a:schemeClr val="tx1"/>
    </cs:fontRef>
    <cs:spPr bwMode="auto">
      <a:prstGeom prst="rect">
        <a:avLst/>
      </a:prstGeom>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50" b="0" spc="0"/>
  </cs:title>
  <cs:trendline>
    <cs:lnRef idx="0">
      <cs:styleClr val="auto"/>
    </cs:lnRef>
    <cs:fillRef idx="0"/>
    <cs:effectRef idx="0"/>
    <cs:fontRef idx="minor">
      <a:schemeClr val="tx1"/>
    </cs:fontRef>
    <cs:spPr bwMode="auto">
      <a:prstGeom prst="rect">
        <a:avLst/>
      </a:prstGeom>
      <a:ln w="19050" cap="rnd">
        <a:solidFill>
          <a:schemeClr val="phClr"/>
        </a:solidFill>
        <a:prstDash val="sysDot"/>
      </a:ln>
    </cs:spPr>
  </cs:trendline>
  <cs:trendlineLabel>
    <cs:lnRef idx="0"/>
    <cs:fillRef idx="0"/>
    <cs:effectRef idx="0"/>
    <cs:fontRef idx="minor">
      <a:schemeClr val="tx1">
        <a:lumMod val="65000"/>
        <a:lumOff val="35000"/>
      </a:schemeClr>
    </cs:fontRef>
    <cs:defRPr sz="1200"/>
  </cs:trendlineLabel>
  <cs:upBar>
    <cs:lnRef idx="0"/>
    <cs:fillRef idx="0"/>
    <cs:effectRef idx="0"/>
    <cs:fontRef idx="minor">
      <a:schemeClr val="dk1"/>
    </cs:fontRef>
    <cs:spPr bwMode="auto">
      <a:prstGeom prst="rect">
        <a:avLst/>
      </a:prstGeom>
      <a:solidFill>
        <a:schemeClr val="lt1"/>
      </a:solidFill>
      <a:ln w="9525">
        <a:solidFill>
          <a:schemeClr val="tx1">
            <a:lumMod val="15000"/>
            <a:lumOff val="85000"/>
          </a:schemeClr>
        </a:solidFill>
        <a:round/>
      </a:ln>
    </cs:spPr>
  </cs:upBar>
  <cs:valueAxis>
    <cs:lnRef idx="0"/>
    <cs:fillRef idx="0"/>
    <cs:effectRef idx="0"/>
    <cs:fontRef idx="minor">
      <a:schemeClr val="tx1">
        <a:lumMod val="65000"/>
        <a:lumOff val="35000"/>
      </a:schemeClr>
    </cs:fontRef>
    <cs:defRPr sz="1200"/>
  </cs:valueAxis>
  <cs:wall>
    <cs:lnRef idx="0"/>
    <cs:fillRef idx="0"/>
    <cs:effectRef idx="0"/>
    <cs:fontRef idx="minor">
      <a:schemeClr val="tx1"/>
    </cs:fontRef>
    <cs:spPr bwMode="auto">
      <a:prstGeom prst="rect">
        <a:avLst/>
      </a:prstGeom>
      <a:noFill/>
      <a:ln>
        <a:noFill/>
        <a:round/>
      </a:ln>
    </cs:spPr>
  </cs:wall>
  <cs:dataPointMarkerLayout symbol="circle" size="5"/>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50"/>
  </cs:axisTitle>
  <cs:categoryAxis>
    <cs:lnRef idx="0"/>
    <cs:fillRef idx="0"/>
    <cs:effectRef idx="0"/>
    <cs:fontRef idx="minor">
      <a:schemeClr val="tx1">
        <a:lumMod val="65000"/>
        <a:lumOff val="35000"/>
      </a:schemeClr>
    </cs:fontRef>
    <cs:spPr bwMode="auto">
      <a:prstGeom prst="rect">
        <a:avLst/>
      </a:prstGeom>
      <a:ln w="9525" cap="flat" cmpd="sng" algn="ctr">
        <a:solidFill>
          <a:schemeClr val="tx1">
            <a:lumMod val="15000"/>
            <a:lumOff val="85000"/>
          </a:schemeClr>
        </a:solidFill>
        <a:round/>
      </a:ln>
    </cs:spPr>
    <cs:defRPr sz="1200"/>
  </cs:categoryAxis>
  <cs:chartArea>
    <cs:lnRef idx="0"/>
    <cs:fillRef idx="0"/>
    <cs:effectRef idx="0"/>
    <cs:fontRef idx="minor">
      <a:schemeClr val="tx1"/>
    </cs:fontRef>
    <cs:spPr bwMode="auto">
      <a:prstGeom prst="rect">
        <a:avLst/>
      </a:prstGeom>
      <a:solidFill>
        <a:schemeClr val="bg1"/>
      </a:solidFill>
      <a:ln w="9525" cap="flat" cmpd="sng" algn="ctr">
        <a:solidFill>
          <a:schemeClr val="tx1">
            <a:lumMod val="15000"/>
            <a:lumOff val="85000"/>
          </a:schemeClr>
        </a:solidFill>
        <a:round/>
      </a:ln>
    </cs:spPr>
    <cs:defRPr sz="1350"/>
  </cs:chartArea>
  <cs:dataLabel>
    <cs:lnRef idx="0"/>
    <cs:fillRef idx="0"/>
    <cs:effectRef idx="0"/>
    <cs:fontRef idx="minor">
      <a:schemeClr val="tx1">
        <a:lumMod val="75000"/>
        <a:lumOff val="25000"/>
      </a:schemeClr>
    </cs:fontRef>
    <cs:defRPr sz="1200"/>
  </cs:dataLabel>
  <cs:dataLabelCallout>
    <cs:lnRef idx="0"/>
    <cs:fillRef idx="0"/>
    <cs:effectRef idx="0"/>
    <cs:fontRef idx="minor">
      <a:schemeClr val="dk1">
        <a:lumMod val="65000"/>
        <a:lumOff val="35000"/>
      </a:schemeClr>
    </cs:fontRef>
    <cs:spPr bwMode="auto">
      <a:prstGeom prst="rect">
        <a:avLst/>
      </a:prstGeom>
      <a:solidFill>
        <a:schemeClr val="lt1"/>
      </a:solidFill>
      <a:ln>
        <a:solidFill>
          <a:schemeClr val="dk1">
            <a:lumMod val="25000"/>
            <a:lumOff val="75000"/>
          </a:schemeClr>
        </a:solidFill>
      </a:ln>
    </cs:spPr>
    <cs:defRPr sz="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bwMode="auto">
      <a:prstGeom prst="rect">
        <a:avLst/>
      </a:prstGeom>
      <a:ln w="28575" cap="rnd">
        <a:solidFill>
          <a:schemeClr val="phClr"/>
        </a:solidFill>
        <a:round/>
      </a:ln>
    </cs:spPr>
  </cs:dataPointLine>
  <cs:dataPointMarker>
    <cs:lnRef idx="0">
      <cs:styleClr val="auto"/>
    </cs:lnRef>
    <cs:fillRef idx="1">
      <cs:styleClr val="auto"/>
    </cs:fillRef>
    <cs:effectRef idx="0"/>
    <cs:fontRef idx="minor">
      <a:schemeClr val="tx1"/>
    </cs:fontRef>
    <cs:spPr bwMode="auto">
      <a:prstGeom prst="rect">
        <a:avLst/>
      </a:prstGeom>
      <a:ln w="9525">
        <a:solidFill>
          <a:schemeClr val="phClr"/>
        </a:solidFill>
      </a:ln>
    </cs:spPr>
  </cs:dataPointMarker>
  <cs:dataPointWireframe>
    <cs:lnRef idx="0">
      <cs:styleClr val="auto"/>
    </cs:lnRef>
    <cs:fillRef idx="1"/>
    <cs:effectRef idx="0"/>
    <cs:fontRef idx="minor">
      <a:schemeClr val="tx1"/>
    </cs:fontRef>
    <cs:spPr bwMode="auto">
      <a:prstGeom prst="rect">
        <a:avLst/>
      </a:prstGeom>
      <a:ln w="9525" cap="rnd">
        <a:solidFill>
          <a:schemeClr val="phClr"/>
        </a:solidFill>
        <a:round/>
      </a:ln>
    </cs:spPr>
  </cs:dataPointWireframe>
  <cs:dataTable>
    <cs:lnRef idx="0"/>
    <cs:fillRef idx="0"/>
    <cs:effectRef idx="0"/>
    <cs:fontRef idx="minor">
      <a:schemeClr val="tx1">
        <a:lumMod val="65000"/>
        <a:lumOff val="35000"/>
      </a:schemeClr>
    </cs:fontRef>
    <cs:spPr bwMode="auto">
      <a:prstGeom prst="rect">
        <a:avLst/>
      </a:prstGeom>
      <a:noFill/>
      <a:ln w="9525" cap="flat" cmpd="sng" algn="ctr">
        <a:solidFill>
          <a:schemeClr val="tx1">
            <a:lumMod val="15000"/>
            <a:lumOff val="85000"/>
          </a:schemeClr>
        </a:solidFill>
        <a:round/>
      </a:ln>
    </cs:spPr>
    <cs:defRPr sz="1200"/>
  </cs:dataTable>
  <cs:downBar>
    <cs:lnRef idx="0"/>
    <cs:fillRef idx="0"/>
    <cs:effectRef idx="0"/>
    <cs:fontRef idx="minor">
      <a:schemeClr val="dk1"/>
    </cs:fontRef>
    <cs:spPr bwMode="auto">
      <a:prstGeom prst="rect">
        <a:avLst/>
      </a:prstGeom>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bwMode="auto">
      <a:prstGeom prst="rect">
        <a:avLst/>
      </a:prstGeom>
      <a:ln w="9525" cap="flat" cmpd="sng" algn="ctr">
        <a:solidFill>
          <a:schemeClr val="tx1">
            <a:lumMod val="35000"/>
            <a:lumOff val="65000"/>
          </a:schemeClr>
        </a:solidFill>
        <a:round/>
      </a:ln>
    </cs:spPr>
  </cs:dropLine>
  <cs:errorBar>
    <cs:lnRef idx="0"/>
    <cs:fillRef idx="0"/>
    <cs:effectRef idx="0"/>
    <cs:fontRef idx="minor">
      <a:schemeClr val="tx1"/>
    </cs:fontRef>
    <cs:spPr bwMode="auto">
      <a:prstGeom prst="rect">
        <a:avLst/>
      </a:prstGeom>
      <a:ln w="9525" cap="flat" cmpd="sng" algn="ctr">
        <a:solidFill>
          <a:schemeClr val="tx1">
            <a:lumMod val="65000"/>
            <a:lumOff val="35000"/>
          </a:schemeClr>
        </a:solidFill>
        <a:round/>
      </a:ln>
    </cs:spPr>
  </cs:errorBar>
  <cs:floor>
    <cs:lnRef idx="0"/>
    <cs:fillRef idx="0"/>
    <cs:effectRef idx="0"/>
    <cs:fontRef idx="minor">
      <a:schemeClr val="tx1"/>
    </cs:fontRef>
    <cs:spPr bwMode="auto">
      <a:prstGeom prst="rect">
        <a:avLst/>
      </a:prstGeom>
      <a:noFill/>
      <a:ln>
        <a:noFill/>
      </a:ln>
    </cs:spPr>
  </cs:floor>
  <cs:gridlineMajor>
    <cs:lnRef idx="0"/>
    <cs:fillRef idx="0"/>
    <cs:effectRef idx="0"/>
    <cs:fontRef idx="minor">
      <a:schemeClr val="tx1"/>
    </cs:fontRef>
    <cs:spPr bwMode="auto">
      <a:prstGeom prst="rect">
        <a:avLst/>
      </a:prstGeom>
      <a:ln w="9525" cap="flat" cmpd="sng" algn="ctr">
        <a:solidFill>
          <a:schemeClr val="tx1">
            <a:lumMod val="15000"/>
            <a:lumOff val="85000"/>
          </a:schemeClr>
        </a:solidFill>
        <a:round/>
      </a:ln>
    </cs:spPr>
  </cs:gridlineMajor>
  <cs:gridlineMinor>
    <cs:lnRef idx="0"/>
    <cs:fillRef idx="0"/>
    <cs:effectRef idx="0"/>
    <cs:fontRef idx="minor">
      <a:schemeClr val="tx1"/>
    </cs:fontRef>
    <cs:spPr bwMode="auto">
      <a:prstGeom prst="rect">
        <a:avLst/>
      </a:prstGeom>
      <a:ln w="9525" cap="flat" cmpd="sng" algn="ctr">
        <a:solidFill>
          <a:schemeClr val="tx1">
            <a:lumMod val="5000"/>
            <a:lumOff val="95000"/>
          </a:schemeClr>
        </a:solidFill>
        <a:round/>
      </a:ln>
    </cs:spPr>
  </cs:gridlineMinor>
  <cs:hiLoLine>
    <cs:lnRef idx="0"/>
    <cs:fillRef idx="0"/>
    <cs:effectRef idx="0"/>
    <cs:fontRef idx="minor">
      <a:schemeClr val="tx1"/>
    </cs:fontRef>
    <cs:spPr bwMode="auto">
      <a:prstGeom prst="rect">
        <a:avLst/>
      </a:prstGeom>
      <a:ln w="9525" cap="flat" cmpd="sng" algn="ctr">
        <a:solidFill>
          <a:schemeClr val="tx1">
            <a:lumMod val="75000"/>
            <a:lumOff val="25000"/>
          </a:schemeClr>
        </a:solidFill>
        <a:round/>
      </a:ln>
    </cs:spPr>
  </cs:hiLoLine>
  <cs:leaderLine>
    <cs:lnRef idx="0"/>
    <cs:fillRef idx="0"/>
    <cs:effectRef idx="0"/>
    <cs:fontRef idx="minor">
      <a:schemeClr val="tx1"/>
    </cs:fontRef>
    <cs:spPr bwMode="auto">
      <a:prstGeom prst="rect">
        <a:avLst/>
      </a:prstGeom>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tx1">
        <a:lumMod val="65000"/>
        <a:lumOff val="35000"/>
      </a:schemeClr>
    </cs:fontRef>
    <cs:defRPr sz="1200"/>
  </cs:seriesAxis>
  <cs:seriesLine>
    <cs:lnRef idx="0"/>
    <cs:fillRef idx="0"/>
    <cs:effectRef idx="0"/>
    <cs:fontRef idx="minor">
      <a:schemeClr val="tx1"/>
    </cs:fontRef>
    <cs:spPr bwMode="auto">
      <a:prstGeom prst="rect">
        <a:avLst/>
      </a:prstGeom>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50" b="0" spc="0"/>
  </cs:title>
  <cs:trendline>
    <cs:lnRef idx="0">
      <cs:styleClr val="auto"/>
    </cs:lnRef>
    <cs:fillRef idx="0"/>
    <cs:effectRef idx="0"/>
    <cs:fontRef idx="minor">
      <a:schemeClr val="tx1"/>
    </cs:fontRef>
    <cs:spPr bwMode="auto">
      <a:prstGeom prst="rect">
        <a:avLst/>
      </a:prstGeom>
      <a:ln w="19050" cap="rnd">
        <a:solidFill>
          <a:schemeClr val="phClr"/>
        </a:solidFill>
        <a:prstDash val="sysDot"/>
      </a:ln>
    </cs:spPr>
  </cs:trendline>
  <cs:trendlineLabel>
    <cs:lnRef idx="0"/>
    <cs:fillRef idx="0"/>
    <cs:effectRef idx="0"/>
    <cs:fontRef idx="minor">
      <a:schemeClr val="tx1">
        <a:lumMod val="65000"/>
        <a:lumOff val="35000"/>
      </a:schemeClr>
    </cs:fontRef>
    <cs:defRPr sz="1200"/>
  </cs:trendlineLabel>
  <cs:upBar>
    <cs:lnRef idx="0"/>
    <cs:fillRef idx="0"/>
    <cs:effectRef idx="0"/>
    <cs:fontRef idx="minor">
      <a:schemeClr val="dk1"/>
    </cs:fontRef>
    <cs:spPr bwMode="auto">
      <a:prstGeom prst="rect">
        <a:avLst/>
      </a:prstGeom>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200"/>
  </cs:valueAxis>
  <cs:wall>
    <cs:lnRef idx="0"/>
    <cs:fillRef idx="0"/>
    <cs:effectRef idx="0"/>
    <cs:fontRef idx="minor">
      <a:schemeClr val="tx1"/>
    </cs:fontRef>
    <cs:spPr bwMode="auto">
      <a:prstGeom prst="rect">
        <a:avLst/>
      </a:prstGeom>
      <a:noFill/>
      <a:ln>
        <a:noFill/>
      </a:ln>
    </cs:spPr>
  </cs:wall>
  <cs:dataPointMarkerLayout symbol="circle" size="5"/>
</cs:chartStyle>
</file>

<file path=ppt/drawings/_rels/.rels><?xml version="1.0" encoding="UTF-8" standalone="yes"?><Relationships xmlns="http://schemas.openxmlformats.org/package/2006/relationships"></Relationships>
</file>

<file path=ppt/drawings/drawing1.xml><?xml version="1.0" encoding="utf-8"?>
<c:userShapes xmlns:c="http://schemas.openxmlformats.org/drawingml/2006/chart" xmlns:cdr="http://schemas.openxmlformats.org/drawingml/2006/chartDrawing" xmlns:a="http://schemas.openxmlformats.org/drawingml/2006/main" xmlns:r="http://schemas.openxmlformats.org/officeDocument/2006/relationships">
  <cdr:relSizeAnchor>
    <cdr:from>
      <cdr:x>0.86748999999999998</cdr:x>
      <cdr:y>0.13891000000000001</cdr:y>
    </cdr:from>
    <cdr:to>
      <cdr:x>0.91834000000000005</cdr:x>
      <cdr:y>0.22425</cdr:y>
    </cdr:to>
    <cdr:sp>
      <cdr:nvSpPr>
        <cdr:cNvPr id="2" name="TextBox 1"/>
        <cdr:cNvSpPr txBox="1"/>
      </cdr:nvSpPr>
      <cdr:spPr bwMode="auto">
        <a:xfrm>
          <a:off x="7636182" y="601212"/>
          <a:ext cx="447614" cy="369365"/>
        </a:xfrm>
        <a:prstGeom prst="rect">
          <a:avLst/>
        </a:prstGeom>
        <a:noFill/>
        <a:ln w="12700" cap="flat">
          <a:noFill/>
          <a:miter lim="400000"/>
        </a:ln>
        <a:effectLst/>
      </cdr:spPr>
      <cdr:style>
        <a:lnRef idx="0">
          <a:srgbClr val="000000"/>
        </a:lnRef>
        <a:fillRef idx="0">
          <a:srgbClr val="000000"/>
        </a:fillRef>
        <a:effectRef idx="0">
          <a:srgbClr val="000000"/>
        </a:effectRef>
        <a:fontRef idx="none"/>
      </cdr:style>
      <cdr:txBody>
        <a:bodyPr rot="0" spcFirstLastPara="1" vertOverflow="clip" horzOverflow="overflow" vert="horz" wrap="square" lIns="45719" tIns="45719" rIns="45719" bIns="45719" numCol="1" spcCol="38100" rtlCol="0" anchor="t">
          <a:spAutoFit/>
        </a:bodyPr>
        <a:lstStyle/>
        <a:p>
          <a:pPr marL="0" marR="0" indent="0" algn="l" defTabSz="914400">
            <a:lnSpc>
              <a:spcPct val="100000"/>
            </a:lnSpc>
            <a:spcBef>
              <a:spcPts val="0"/>
            </a:spcBef>
            <a:spcAft>
              <a:spcPts val="0"/>
            </a:spcAft>
            <a:buClrTx/>
            <a:buSzTx/>
            <a:buFontTx/>
            <a:buNone/>
            <a:defRPr/>
          </a:pPr>
          <a:r>
            <a:rPr lang="en-US" sz="1800" b="1">
              <a:solidFill>
                <a:srgbClr val="C00000"/>
              </a:solidFill>
            </a:rPr>
            <a:t>+5</a:t>
          </a:r>
          <a:endParaRPr lang="en-US" sz="1800" b="1" i="0" u="none" strike="noStrike" cap="none" spc="0">
            <a:ln>
              <a:noFill/>
            </a:ln>
            <a:solidFill>
              <a:srgbClr val="C00000"/>
            </a:solidFill>
            <a:latin typeface="+mn-lt"/>
            <a:ea typeface="+mn-ea"/>
            <a:cs typeface="+mn-cs"/>
          </a:endParaRPr>
        </a:p>
      </cdr:txBody>
    </cdr:sp>
  </cdr:relSizeAnchor>
</c:userShape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bwMode="auto">
        <a:xfrm>
          <a:off x="0" y="0"/>
          <a:ext cx="0" cy="0"/>
          <a:chOff x="0" y="0"/>
          <a:chExt cx="0" cy="0"/>
        </a:xfrm>
      </p:grpSpPr>
      <p:sp>
        <p:nvSpPr>
          <p:cNvPr id="155" name="Shape 155"/>
          <p:cNvSpPr>
            <a:spLocks noChangeAspect="1" noGrp="1" noRot="1"/>
          </p:cNvSpPr>
          <p:nvPr>
            <p:ph type="sldImg"/>
          </p:nvPr>
        </p:nvSpPr>
        <p:spPr bwMode="auto">
          <a:xfrm>
            <a:off x="1143000" y="685800"/>
            <a:ext cx="4572000" cy="3429000"/>
          </a:xfrm>
          <a:prstGeom prst="rect">
            <a:avLst/>
          </a:prstGeom>
        </p:spPr>
        <p:txBody>
          <a:bodyPr/>
          <a:lstStyle/>
          <a:p>
            <a:pPr>
              <a:defRPr/>
            </a:pPr>
            <a:endParaRPr/>
          </a:p>
        </p:txBody>
      </p:sp>
      <p:sp>
        <p:nvSpPr>
          <p:cNvPr id="156" name="Shape 156"/>
          <p:cNvSpPr>
            <a:spLocks noGrp="1"/>
          </p:cNvSpPr>
          <p:nvPr>
            <p:ph type="body" sz="quarter" idx="1"/>
          </p:nvPr>
        </p:nvSpPr>
        <p:spPr bwMode="auto">
          <a:xfrm>
            <a:off x="914400" y="4343400"/>
            <a:ext cx="5029200" cy="4114800"/>
          </a:xfrm>
          <a:prstGeom prst="rect">
            <a:avLst/>
          </a:prstGeom>
        </p:spPr>
        <p:txBody>
          <a:bodyPr/>
          <a:lstStyle/>
          <a:p>
            <a:pPr>
              <a:defRPr/>
            </a:pPr>
            <a:endParaRPr/>
          </a:p>
        </p:txBody>
      </p:sp>
    </p:spTree>
  </p:cSld>
  <p:clrMap bg1="lt1" tx1="dk1" bg2="lt2" tx2="dk2" accent1="accent1" accent2="accent2" accent3="accent3" accent4="accent4" accent5="accent5" accent6="accent6" hlink="hlink" folHlink="folHlink"/>
  <p:notesStyle>
    <a:lvl1pPr defTabSz="457200">
      <a:defRPr sz="1200">
        <a:latin typeface="+mn-lt"/>
        <a:ea typeface="+mn-ea"/>
        <a:cs typeface="+mn-cs"/>
      </a:defRPr>
    </a:lvl1pPr>
    <a:lvl2pPr indent="228600" defTabSz="457200">
      <a:defRPr sz="1200">
        <a:latin typeface="+mn-lt"/>
        <a:ea typeface="+mn-ea"/>
        <a:cs typeface="+mn-cs"/>
      </a:defRPr>
    </a:lvl2pPr>
    <a:lvl3pPr indent="457200" defTabSz="457200">
      <a:defRPr sz="1200">
        <a:latin typeface="+mn-lt"/>
        <a:ea typeface="+mn-ea"/>
        <a:cs typeface="+mn-cs"/>
      </a:defRPr>
    </a:lvl3pPr>
    <a:lvl4pPr indent="685800" defTabSz="457200">
      <a:defRPr sz="1200">
        <a:latin typeface="+mn-lt"/>
        <a:ea typeface="+mn-ea"/>
        <a:cs typeface="+mn-cs"/>
      </a:defRPr>
    </a:lvl4pPr>
    <a:lvl5pPr indent="914400" defTabSz="457200">
      <a:defRPr sz="1200">
        <a:latin typeface="+mn-lt"/>
        <a:ea typeface="+mn-ea"/>
        <a:cs typeface="+mn-cs"/>
      </a:defRPr>
    </a:lvl5pPr>
    <a:lvl6pPr indent="1143000" defTabSz="457200">
      <a:defRPr sz="1200">
        <a:latin typeface="+mn-lt"/>
        <a:ea typeface="+mn-ea"/>
        <a:cs typeface="+mn-cs"/>
      </a:defRPr>
    </a:lvl6pPr>
    <a:lvl7pPr indent="1371600" defTabSz="457200">
      <a:defRPr sz="1200">
        <a:latin typeface="+mn-lt"/>
        <a:ea typeface="+mn-ea"/>
        <a:cs typeface="+mn-cs"/>
      </a:defRPr>
    </a:lvl7pPr>
    <a:lvl8pPr indent="1600200" defTabSz="457200">
      <a:defRPr sz="1200">
        <a:latin typeface="+mn-lt"/>
        <a:ea typeface="+mn-ea"/>
        <a:cs typeface="+mn-cs"/>
      </a:defRPr>
    </a:lvl8pPr>
    <a:lvl9pPr indent="1828800" defTabSz="457200">
      <a:defRPr sz="1200">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227817EC-43ED-6EFC-BBFB-BDED2967661B}" type="slidenum">
              <a:rPr/>
              <a:t/>
            </a:fld>
            <a:endParaRPr/>
          </a:p>
        </p:txBody>
      </p:sp>
    </p:spTree>
  </p:cSld>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r>
              <a:rPr lang="en-US"/>
              <a:t>Nearly half say they’ve fully recovered, essentially unchanged since June, but up six points from one year ago. The percentage of those who say they aren’t sure they will ever recover has increased six points since Q4 2022.</a:t>
            </a:r>
            <a:endParaRPr/>
          </a:p>
          <a:p>
            <a:pPr>
              <a:defRPr/>
            </a:pPr>
            <a:endParaRPr lang="en-US"/>
          </a:p>
          <a:p>
            <a:pPr>
              <a:defRPr/>
            </a:pPr>
            <a:r>
              <a:rPr lang="en-US"/>
              <a:t>This in the Manufacturing/Construction sector are most likely to believe they have fully recovered (53%). Those in the Retail/Food Service sector remain most likely to believe they will never recover (28%). </a:t>
            </a:r>
            <a:endParaRPr/>
          </a:p>
          <a:p>
            <a:pPr>
              <a:defRPr/>
            </a:pPr>
            <a:endParaRPr lang="en-US"/>
          </a:p>
        </p:txBody>
      </p:sp>
    </p:spTree>
  </p:cSld>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lgn="l" defTabSz="457200">
              <a:defRPr/>
            </a:pPr>
            <a:endParaRPr lang="en-US"/>
          </a:p>
        </p:txBody>
      </p:sp>
    </p:spTree>
  </p:cSld>
</p:notes>
</file>

<file path=ppt/notesSlides/notesSlide12.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endParaRPr lang="en-US"/>
          </a:p>
        </p:txBody>
      </p:sp>
    </p:spTree>
  </p:cSld>
</p:notes>
</file>

<file path=ppt/notesSlides/notesSlide13.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endParaRPr lang="en-US"/>
          </a:p>
        </p:txBody>
      </p:sp>
    </p:spTree>
  </p:cSld>
</p:notes>
</file>

<file path=ppt/notesSlides/notesSlide14.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endParaRPr lang="en-US"/>
          </a:p>
        </p:txBody>
      </p:sp>
    </p:spTree>
  </p:cSld>
</p:notes>
</file>

<file path=ppt/notesSlides/notesSlide15.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endParaRPr lang="en-US"/>
          </a:p>
        </p:txBody>
      </p:sp>
    </p:spTree>
  </p:cSld>
</p:notes>
</file>

<file path=ppt/notesSlides/notesSlide16.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AAFE34E5-6A49-093A-3726-ED29A61BB32A}" type="slidenum">
              <a:rPr/>
              <a:t/>
            </a:fld>
            <a:endParaRPr/>
          </a:p>
        </p:txBody>
      </p:sp>
    </p:spTree>
  </p:cSld>
</p:notes>
</file>

<file path=ppt/notesSlides/notesSlide17.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3D0FEEDF-B129-887A-FC5E-12B294ECB4E3}" type="slidenum">
              <a:rPr/>
              <a:t/>
            </a:fld>
            <a:endParaRPr/>
          </a:p>
        </p:txBody>
      </p:sp>
    </p:spTree>
  </p:cSld>
</p:notes>
</file>

<file path=ppt/notesSlides/notesSlide18.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8C7B2664-C775-ED02-E3F5-DCD5923F6271}" type="slidenum">
              <a:rPr/>
              <a:t/>
            </a:fld>
            <a:endParaRPr/>
          </a:p>
        </p:txBody>
      </p:sp>
    </p:spTree>
  </p:cSld>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endParaRPr/>
          </a:p>
        </p:txBody>
      </p:sp>
      <p:sp>
        <p:nvSpPr>
          <p:cNvPr id="4" name="Slide Number Placeholder 3"/>
          <p:cNvSpPr>
            <a:spLocks noGrp="1"/>
          </p:cNvSpPr>
          <p:nvPr>
            <p:ph type="sldNum" sz="quarter" idx="10"/>
          </p:nvPr>
        </p:nvSpPr>
        <p:spPr bwMode="auto"/>
        <p:txBody>
          <a:bodyPr/>
          <a:lstStyle/>
          <a:p>
            <a:pPr>
              <a:defRPr/>
            </a:pPr>
            <a:fld id="{A816E7B0-673D-BE53-0210-361388F508C3}" type="slidenum">
              <a:rPr/>
              <a:t/>
            </a:fld>
            <a:endParaRPr/>
          </a:p>
        </p:txBody>
      </p:sp>
    </p:spTree>
  </p:cSld>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lgn="l" defTabSz="457200">
              <a:defRPr/>
            </a:pPr>
            <a:endParaRPr lang="en-US"/>
          </a:p>
        </p:txBody>
      </p:sp>
    </p:spTree>
  </p:cSld>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marL="0" marR="0" lvl="0" indent="0" defTabSz="457200">
              <a:lnSpc>
                <a:spcPct val="100000"/>
              </a:lnSpc>
              <a:spcBef>
                <a:spcPts val="0"/>
              </a:spcBef>
              <a:spcAft>
                <a:spcPts val="0"/>
              </a:spcAft>
              <a:buClrTx/>
              <a:buSzTx/>
              <a:buFontTx/>
              <a:buNone/>
              <a:defRPr/>
            </a:pPr>
            <a:r>
              <a:rPr lang="en-US"/>
              <a:t>Wages again increased most in the Manufacturing/Construction (69%), and least in Business/Professional Services (45%) sectors</a:t>
            </a:r>
            <a:endParaRPr/>
          </a:p>
          <a:p>
            <a:pPr marL="0" marR="0" lvl="0" indent="0" defTabSz="457200">
              <a:lnSpc>
                <a:spcPct val="100000"/>
              </a:lnSpc>
              <a:spcBef>
                <a:spcPts val="0"/>
              </a:spcBef>
              <a:spcAft>
                <a:spcPts val="0"/>
              </a:spcAft>
              <a:buClrTx/>
              <a:buSzTx/>
              <a:buFontTx/>
              <a:buNone/>
              <a:defRPr/>
            </a:pPr>
            <a:endParaRPr lang="en-US"/>
          </a:p>
          <a:p>
            <a:pPr>
              <a:defRPr/>
            </a:pPr>
            <a:r>
              <a:rPr lang="en-US"/>
              <a:t>Sales increases again highest in Retail and Food Service (41%)</a:t>
            </a:r>
            <a:endParaRPr/>
          </a:p>
          <a:p>
            <a:pPr>
              <a:defRPr/>
            </a:pPr>
            <a:endParaRPr lang="en-US"/>
          </a:p>
          <a:p>
            <a:pPr>
              <a:defRPr/>
            </a:pPr>
            <a:r>
              <a:rPr lang="en-US"/>
              <a:t>Hiring is highest in Non-Profits (27%)</a:t>
            </a:r>
            <a:endParaRPr/>
          </a:p>
          <a:p>
            <a:pPr>
              <a:defRPr/>
            </a:pPr>
            <a:endParaRPr lang="en-US"/>
          </a:p>
          <a:p>
            <a:pPr>
              <a:defRPr/>
            </a:pPr>
            <a:r>
              <a:rPr lang="en-US"/>
              <a:t>Profit increases are highest in the Business/Professional Services sector (25%), while profit decreases were highest in the Retail/Food Services sector (45%). </a:t>
            </a:r>
            <a:endParaRPr/>
          </a:p>
          <a:p>
            <a:pPr>
              <a:defRPr/>
            </a:pPr>
            <a:endParaRPr lang="en-US"/>
          </a:p>
          <a:p>
            <a:pPr>
              <a:defRPr/>
            </a:pPr>
            <a:r>
              <a:rPr lang="en-US"/>
              <a:t>Manufacturing/Construction sector is most likely to increase capital investments (30%),</a:t>
            </a:r>
            <a:endParaRPr/>
          </a:p>
          <a:p>
            <a:pPr>
              <a:defRPr/>
            </a:pPr>
            <a:endParaRPr lang="en-US"/>
          </a:p>
        </p:txBody>
      </p:sp>
    </p:spTree>
  </p:cSld>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lgn="l" defTabSz="457200">
              <a:defRPr/>
            </a:pPr>
            <a:endParaRPr lang="en-US"/>
          </a:p>
        </p:txBody>
      </p:sp>
    </p:spTree>
  </p:cSld>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lgn="l" defTabSz="457200">
              <a:defRPr/>
            </a:pPr>
            <a:endParaRPr lang="en-US"/>
          </a:p>
        </p:txBody>
      </p:sp>
    </p:spTree>
  </p:cSld>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176" name="Shape 176"/>
          <p:cNvSpPr>
            <a:spLocks noChangeAspect="1" noGrp="1" noRot="1"/>
          </p:cNvSpPr>
          <p:nvPr>
            <p:ph type="sldImg"/>
          </p:nvPr>
        </p:nvSpPr>
        <p:spPr bwMode="auto">
          <a:prstGeom prst="rect">
            <a:avLst/>
          </a:prstGeom>
        </p:spPr>
        <p:txBody>
          <a:bodyPr/>
          <a:lstStyle/>
          <a:p>
            <a:pPr>
              <a:defRPr/>
            </a:pPr>
            <a:endParaRPr/>
          </a:p>
        </p:txBody>
      </p:sp>
      <p:sp>
        <p:nvSpPr>
          <p:cNvPr id="177" name="Shape 177"/>
          <p:cNvSpPr>
            <a:spLocks noGrp="1"/>
          </p:cNvSpPr>
          <p:nvPr>
            <p:ph type="body" sz="quarter" idx="1"/>
          </p:nvPr>
        </p:nvSpPr>
        <p:spPr bwMode="auto">
          <a:prstGeom prst="rect">
            <a:avLst/>
          </a:prstGeom>
        </p:spPr>
        <p:txBody>
          <a:bodyPr/>
          <a:lstStyle/>
          <a:p>
            <a:pPr>
              <a:defRPr/>
            </a:pPr>
            <a:r>
              <a:rPr lang="en-US"/>
              <a:t>Inflation is still impacting Retail/Food Service (22%) and Manufacturing/Construction (17%) sectors most. Acquiring talent still impacts Manufacturing/Construction (20%) and Business/Professional Services sectors (17%) most. Weakening economy impacts Health Care/Non-Profit (16%) and Business/Professional Services (15%) sectors most.</a:t>
            </a:r>
            <a:endParaRPr/>
          </a:p>
        </p:txBody>
      </p:sp>
    </p:spTree>
  </p:cSld>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endParaRPr lang="en-US"/>
          </a:p>
        </p:txBody>
      </p:sp>
    </p:spTree>
  </p:cSld>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cSld name="">
    <p:spTree>
      <p:nvGrpSpPr>
        <p:cNvPr id="1" name=""/>
        <p:cNvGrpSpPr/>
        <p:nvPr/>
      </p:nvGrpSpPr>
      <p:grpSpPr bwMode="auto">
        <a:xfrm>
          <a:off x="0" y="0"/>
          <a:ext cx="0" cy="0"/>
          <a:chOff x="0" y="0"/>
          <a:chExt cx="0" cy="0"/>
        </a:xfrm>
      </p:grpSpPr>
      <p:sp>
        <p:nvSpPr>
          <p:cNvPr id="2" name="Slide Image Placeholder 1"/>
          <p:cNvSpPr>
            <a:spLocks noChangeAspect="1" noGrp="1" noRot="1"/>
          </p:cNvSpPr>
          <p:nvPr>
            <p:ph type="sldImg"/>
          </p:nvPr>
        </p:nvSpPr>
        <p:spPr bwMode="auto"/>
      </p:sp>
      <p:sp>
        <p:nvSpPr>
          <p:cNvPr id="3" name="Notes Placeholder 2"/>
          <p:cNvSpPr>
            <a:spLocks noGrp="1"/>
          </p:cNvSpPr>
          <p:nvPr>
            <p:ph type="body" idx="1"/>
          </p:nvPr>
        </p:nvSpPr>
        <p:spPr bwMode="auto"/>
        <p:txBody>
          <a:bodyPr/>
          <a:lstStyle/>
          <a:p>
            <a:pPr>
              <a:defRPr/>
            </a:pPr>
            <a:r>
              <a:rPr lang="en-US"/>
              <a:t>Insurance/Finance/Real Estate sector (64%) are most likely to say they are doing well to excellent. Retail/Food Service sector has the highest percentage of respondents saying they are still doing not well or poorly (18%).</a:t>
            </a:r>
            <a:endParaRPr/>
          </a:p>
        </p:txBody>
      </p:sp>
    </p:spTree>
  </p:cSld>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itle" userDrawn="1">
  <p:cSld name="Title Slide">
    <p:spTree>
      <p:nvGrpSpPr>
        <p:cNvPr id="1" name=""/>
        <p:cNvGrpSpPr/>
        <p:nvPr/>
      </p:nvGrpSpPr>
      <p:grpSpPr bwMode="auto">
        <a:xfrm>
          <a:off x="0" y="0"/>
          <a:ext cx="0" cy="0"/>
          <a:chOff x="0" y="0"/>
          <a:chExt cx="0" cy="0"/>
        </a:xfrm>
      </p:grpSpPr>
      <p:sp>
        <p:nvSpPr>
          <p:cNvPr id="16"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18"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19"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20" name="Rectangle 3"/>
          <p:cNvSpPr/>
          <p:nvPr/>
        </p:nvSpPr>
        <p:spPr bwMode="auto">
          <a:xfrm>
            <a:off x="0" y="1676400"/>
            <a:ext cx="9144000" cy="1905000"/>
          </a:xfrm>
          <a:prstGeom prst="rect">
            <a:avLst/>
          </a:prstGeom>
          <a:solidFill>
            <a:srgbClr val="2B5AA9"/>
          </a:solidFill>
          <a:ln w="12700">
            <a:miter lim="400000"/>
          </a:ln>
          <a:effectLst>
            <a:outerShdw blurRad="50800" dist="27940" dir="5400000" rotWithShape="0">
              <a:srgbClr val="000000">
                <a:alpha val="32000"/>
              </a:srgbClr>
            </a:outerShdw>
          </a:effectLst>
        </p:spPr>
        <p:txBody>
          <a:bodyPr lIns="45719" rIns="45719" anchor="ctr"/>
          <a:lstStyle/>
          <a:p>
            <a:pPr algn="ctr">
              <a:defRPr>
                <a:solidFill>
                  <a:srgbClr val="FFFFFF"/>
                </a:solidFill>
              </a:defRPr>
            </a:pPr>
            <a:endParaRPr/>
          </a:p>
        </p:txBody>
      </p:sp>
      <p:sp>
        <p:nvSpPr>
          <p:cNvPr id="21" name="Title Text"/>
          <p:cNvSpPr txBox="1">
            <a:spLocks noGrp="1"/>
          </p:cNvSpPr>
          <p:nvPr>
            <p:ph type="title"/>
          </p:nvPr>
        </p:nvSpPr>
        <p:spPr bwMode="auto">
          <a:xfrm>
            <a:off x="685800" y="2130425"/>
            <a:ext cx="7772400" cy="1069975"/>
          </a:xfrm>
          <a:prstGeom prst="rect">
            <a:avLst/>
          </a:prstGeom>
        </p:spPr>
        <p:txBody>
          <a:bodyPr/>
          <a:lstStyle>
            <a:lvl1pPr algn="r"/>
          </a:lstStyle>
          <a:p>
            <a:pPr>
              <a:defRPr/>
            </a:pPr>
            <a:r>
              <a:rPr/>
              <a:t>Title Text</a:t>
            </a:r>
            <a:endParaRPr/>
          </a:p>
        </p:txBody>
      </p:sp>
      <p:sp>
        <p:nvSpPr>
          <p:cNvPr id="22" name="Body Level One…"/>
          <p:cNvSpPr txBox="1">
            <a:spLocks noGrp="1"/>
          </p:cNvSpPr>
          <p:nvPr>
            <p:ph type="body" sz="quarter" idx="1"/>
          </p:nvPr>
        </p:nvSpPr>
        <p:spPr bwMode="auto">
          <a:xfrm>
            <a:off x="685800" y="2971800"/>
            <a:ext cx="7772400" cy="762000"/>
          </a:xfrm>
          <a:prstGeom prst="rect">
            <a:avLst/>
          </a:prstGeom>
        </p:spPr>
        <p:txBody>
          <a:bodyPr/>
          <a:lstStyle>
            <a:lvl1pPr marL="0" indent="0" algn="r">
              <a:buSzTx/>
              <a:buFontTx/>
              <a:buNone/>
              <a:defRPr>
                <a:solidFill>
                  <a:srgbClr val="0A0A0A"/>
                </a:solidFill>
              </a:defRPr>
            </a:lvl1pPr>
            <a:lvl2pPr marL="0" indent="457200" algn="r">
              <a:buSzTx/>
              <a:buFontTx/>
              <a:buNone/>
              <a:defRPr>
                <a:solidFill>
                  <a:srgbClr val="0A0A0A"/>
                </a:solidFill>
              </a:defRPr>
            </a:lvl2pPr>
            <a:lvl3pPr marL="0" indent="914400" algn="r">
              <a:buSzTx/>
              <a:buFontTx/>
              <a:buNone/>
              <a:defRPr>
                <a:solidFill>
                  <a:srgbClr val="0A0A0A"/>
                </a:solidFill>
              </a:defRPr>
            </a:lvl3pPr>
            <a:lvl4pPr marL="0" indent="1371600" algn="r">
              <a:buSzTx/>
              <a:buFontTx/>
              <a:buNone/>
              <a:defRPr>
                <a:solidFill>
                  <a:srgbClr val="0A0A0A"/>
                </a:solidFill>
              </a:defRPr>
            </a:lvl4pPr>
            <a:lvl5pPr marL="0" indent="1828800" algn="r">
              <a:buSzTx/>
              <a:buFontTx/>
              <a:buNone/>
              <a:defRPr>
                <a:solidFill>
                  <a:srgbClr val="0A0A0A"/>
                </a:solidFill>
              </a:defRPr>
            </a:lvl5p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23" name="Slide Number"/>
          <p:cNvSpPr txBox="1">
            <a:spLocks noGrp="1"/>
          </p:cNvSpPr>
          <p:nvPr>
            <p:ph type="sldNum" sz="quarter" idx="2"/>
          </p:nvPr>
        </p:nvSpPr>
        <p:spPr bwMode="auto">
          <a:prstGeom prst="rect">
            <a:avLst/>
          </a:prstGeom>
        </p:spPr>
        <p:txBody>
          <a:bodyPr/>
          <a:lstStyle/>
          <a:p>
            <a:pPr>
              <a:defRPr/>
            </a:pPr>
            <a:fld id="{86CB4B4D-7CA3-9044-876B-883B54F8677D}" type="slidenum">
              <a:rPr/>
              <a:t>‹#›</a:t>
            </a:fld>
            <a:endParaRPr/>
          </a:p>
        </p:txBody>
      </p:sp>
      <p:pic>
        <p:nvPicPr>
          <p:cNvPr id="11" name="Picture 10"/>
          <p:cNvPicPr>
            <a:picLocks noChangeAspect="1"/>
          </p:cNvPicPr>
          <p:nvPr userDrawn="1"/>
        </p:nvPicPr>
        <p:blipFill>
          <a:blip r:embed="rId4"/>
          <a:stretch/>
        </p:blipFill>
        <p:spPr bwMode="auto">
          <a:xfrm>
            <a:off x="6776721" y="5931661"/>
            <a:ext cx="2050954" cy="79425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Title and Vertical Text">
    <p:spTree>
      <p:nvGrpSpPr>
        <p:cNvPr id="1" name=""/>
        <p:cNvGrpSpPr/>
        <p:nvPr/>
      </p:nvGrpSpPr>
      <p:grpSpPr bwMode="auto">
        <a:xfrm>
          <a:off x="0" y="0"/>
          <a:ext cx="0" cy="0"/>
          <a:chOff x="0" y="0"/>
          <a:chExt cx="0" cy="0"/>
        </a:xfrm>
      </p:grpSpPr>
      <p:sp>
        <p:nvSpPr>
          <p:cNvPr id="130"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132"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133"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134" name="Title Text"/>
          <p:cNvSpPr txBox="1">
            <a:spLocks noGrp="1"/>
          </p:cNvSpPr>
          <p:nvPr>
            <p:ph type="title"/>
          </p:nvPr>
        </p:nvSpPr>
        <p:spPr bwMode="auto">
          <a:prstGeom prst="rect">
            <a:avLst/>
          </a:prstGeom>
        </p:spPr>
        <p:txBody>
          <a:bodyPr/>
          <a:lstStyle>
            <a:lvl1pPr>
              <a:defRPr sz="4400" b="0">
                <a:solidFill>
                  <a:srgbClr val="000000"/>
                </a:solidFill>
                <a:latin typeface="+mn-lt"/>
                <a:ea typeface="+mn-ea"/>
                <a:cs typeface="+mn-cs"/>
              </a:defRPr>
            </a:lvl1pPr>
          </a:lstStyle>
          <a:p>
            <a:pPr>
              <a:defRPr/>
            </a:pPr>
            <a:r>
              <a:rPr/>
              <a:t>Title Text</a:t>
            </a:r>
            <a:endParaRPr/>
          </a:p>
        </p:txBody>
      </p:sp>
      <p:sp>
        <p:nvSpPr>
          <p:cNvPr id="135" name="Body Level One…"/>
          <p:cNvSpPr txBox="1">
            <a:spLocks noGrp="1"/>
          </p:cNvSpPr>
          <p:nvPr>
            <p:ph type="body" idx="1"/>
          </p:nvPr>
        </p:nvSpPr>
        <p:spPr bwMode="auto">
          <a:prstGeom prst="rect">
            <a:avLst/>
          </a:prstGeom>
        </p:spPr>
        <p:txBody>
          <a:body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136"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a:t>
            </a:fld>
            <a:endParaRPr/>
          </a:p>
        </p:txBody>
      </p:sp>
      <p:pic>
        <p:nvPicPr>
          <p:cNvPr id="9" name="Picture 8"/>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Vertical Title and Text">
    <p:spTree>
      <p:nvGrpSpPr>
        <p:cNvPr id="1" name=""/>
        <p:cNvGrpSpPr/>
        <p:nvPr/>
      </p:nvGrpSpPr>
      <p:grpSpPr bwMode="auto">
        <a:xfrm>
          <a:off x="0" y="0"/>
          <a:ext cx="0" cy="0"/>
          <a:chOff x="0" y="0"/>
          <a:chExt cx="0" cy="0"/>
        </a:xfrm>
      </p:grpSpPr>
      <p:sp>
        <p:nvSpPr>
          <p:cNvPr id="143"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145"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146"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147" name="Title Text"/>
          <p:cNvSpPr txBox="1">
            <a:spLocks noGrp="1"/>
          </p:cNvSpPr>
          <p:nvPr>
            <p:ph type="title"/>
          </p:nvPr>
        </p:nvSpPr>
        <p:spPr bwMode="auto">
          <a:xfrm>
            <a:off x="6629400" y="274638"/>
            <a:ext cx="2057400" cy="5851526"/>
          </a:xfrm>
          <a:prstGeom prst="rect">
            <a:avLst/>
          </a:prstGeom>
        </p:spPr>
        <p:txBody>
          <a:bodyPr/>
          <a:lstStyle>
            <a:lvl1pPr>
              <a:defRPr sz="4400" b="0">
                <a:solidFill>
                  <a:srgbClr val="000000"/>
                </a:solidFill>
                <a:latin typeface="+mn-lt"/>
                <a:ea typeface="+mn-ea"/>
                <a:cs typeface="+mn-cs"/>
              </a:defRPr>
            </a:lvl1pPr>
          </a:lstStyle>
          <a:p>
            <a:pPr>
              <a:defRPr/>
            </a:pPr>
            <a:r>
              <a:rPr/>
              <a:t>Title Text</a:t>
            </a:r>
            <a:endParaRPr/>
          </a:p>
        </p:txBody>
      </p:sp>
      <p:sp>
        <p:nvSpPr>
          <p:cNvPr id="148" name="Body Level One…"/>
          <p:cNvSpPr txBox="1">
            <a:spLocks noGrp="1"/>
          </p:cNvSpPr>
          <p:nvPr>
            <p:ph type="body" idx="1"/>
          </p:nvPr>
        </p:nvSpPr>
        <p:spPr bwMode="auto">
          <a:xfrm>
            <a:off x="457200" y="274638"/>
            <a:ext cx="6019800" cy="5851526"/>
          </a:xfrm>
          <a:prstGeom prst="rect">
            <a:avLst/>
          </a:prstGeom>
        </p:spPr>
        <p:txBody>
          <a:body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149"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a:t>
            </a:fld>
            <a:endParaRPr/>
          </a:p>
        </p:txBody>
      </p:sp>
      <p:pic>
        <p:nvPicPr>
          <p:cNvPr id="9" name="Picture 8"/>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type="tx" userDrawn="1">
  <p:cSld name="Title and Content">
    <p:spTree>
      <p:nvGrpSpPr>
        <p:cNvPr id="1" name=""/>
        <p:cNvGrpSpPr/>
        <p:nvPr/>
      </p:nvGrpSpPr>
      <p:grpSpPr bwMode="auto">
        <a:xfrm>
          <a:off x="0" y="0"/>
          <a:ext cx="0" cy="0"/>
          <a:chOff x="0" y="0"/>
          <a:chExt cx="0" cy="0"/>
        </a:xfrm>
      </p:grpSpPr>
      <p:sp>
        <p:nvSpPr>
          <p:cNvPr id="30" name="Title Text"/>
          <p:cNvSpPr txBox="1">
            <a:spLocks noGrp="1"/>
          </p:cNvSpPr>
          <p:nvPr>
            <p:ph type="title"/>
          </p:nvPr>
        </p:nvSpPr>
        <p:spPr bwMode="auto">
          <a:prstGeom prst="rect">
            <a:avLst/>
          </a:prstGeom>
        </p:spPr>
        <p:txBody>
          <a:bodyPr/>
          <a:lstStyle/>
          <a:p>
            <a:pPr>
              <a:defRPr/>
            </a:pPr>
            <a:r>
              <a:rPr/>
              <a:t>Title Text</a:t>
            </a:r>
            <a:endParaRPr/>
          </a:p>
        </p:txBody>
      </p:sp>
      <p:sp>
        <p:nvSpPr>
          <p:cNvPr id="31" name="Body Level One…"/>
          <p:cNvSpPr txBox="1">
            <a:spLocks noGrp="1"/>
          </p:cNvSpPr>
          <p:nvPr>
            <p:ph type="body" idx="1"/>
          </p:nvPr>
        </p:nvSpPr>
        <p:spPr bwMode="auto">
          <a:prstGeom prst="rect">
            <a:avLst/>
          </a:prstGeom>
        </p:spPr>
        <p:txBody>
          <a:body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32" name="Slide Number"/>
          <p:cNvSpPr txBox="1">
            <a:spLocks noGrp="1"/>
          </p:cNvSpPr>
          <p:nvPr>
            <p:ph type="sldNum" sz="quarter" idx="2"/>
          </p:nvPr>
        </p:nvSpPr>
        <p:spPr bwMode="auto">
          <a:prstGeom prst="rect">
            <a:avLst/>
          </a:prstGeom>
        </p:spPr>
        <p:txBody>
          <a:bodyPr/>
          <a:lstStyle/>
          <a:p>
            <a:pPr>
              <a:defRPr/>
            </a:pPr>
            <a:fld id="{86CB4B4D-7CA3-9044-876B-883B54F8677D}" type="slidenum">
              <a:r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Section Header">
    <p:spTree>
      <p:nvGrpSpPr>
        <p:cNvPr id="1" name=""/>
        <p:cNvGrpSpPr/>
        <p:nvPr/>
      </p:nvGrpSpPr>
      <p:grpSpPr bwMode="auto">
        <a:xfrm>
          <a:off x="0" y="0"/>
          <a:ext cx="0" cy="0"/>
          <a:chOff x="0" y="0"/>
          <a:chExt cx="0" cy="0"/>
        </a:xfrm>
      </p:grpSpPr>
      <p:sp>
        <p:nvSpPr>
          <p:cNvPr id="39"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41"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42"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43" name="Title Text"/>
          <p:cNvSpPr txBox="1">
            <a:spLocks noGrp="1"/>
          </p:cNvSpPr>
          <p:nvPr>
            <p:ph type="title"/>
          </p:nvPr>
        </p:nvSpPr>
        <p:spPr bwMode="auto">
          <a:xfrm>
            <a:off x="722312" y="4406900"/>
            <a:ext cx="7772401" cy="1362075"/>
          </a:xfrm>
          <a:prstGeom prst="rect">
            <a:avLst/>
          </a:prstGeom>
        </p:spPr>
        <p:txBody>
          <a:bodyPr anchor="t"/>
          <a:lstStyle>
            <a:lvl1pPr algn="l">
              <a:defRPr cap="all">
                <a:solidFill>
                  <a:srgbClr val="000000"/>
                </a:solidFill>
                <a:latin typeface="+mn-lt"/>
                <a:ea typeface="+mn-ea"/>
                <a:cs typeface="+mn-cs"/>
              </a:defRPr>
            </a:lvl1pPr>
          </a:lstStyle>
          <a:p>
            <a:pPr>
              <a:defRPr/>
            </a:pPr>
            <a:r>
              <a:rPr/>
              <a:t>Title Text</a:t>
            </a:r>
            <a:endParaRPr/>
          </a:p>
        </p:txBody>
      </p:sp>
      <p:sp>
        <p:nvSpPr>
          <p:cNvPr id="44" name="Body Level One…"/>
          <p:cNvSpPr txBox="1">
            <a:spLocks noGrp="1"/>
          </p:cNvSpPr>
          <p:nvPr>
            <p:ph type="body" sz="quarter" idx="1"/>
          </p:nvPr>
        </p:nvSpPr>
        <p:spPr bwMode="auto">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45"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a:t>
            </a:fld>
            <a:endParaRPr/>
          </a:p>
        </p:txBody>
      </p:sp>
      <p:pic>
        <p:nvPicPr>
          <p:cNvPr id="10" name="Picture 9"/>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Two Content">
    <p:spTree>
      <p:nvGrpSpPr>
        <p:cNvPr id="1" name=""/>
        <p:cNvGrpSpPr/>
        <p:nvPr/>
      </p:nvGrpSpPr>
      <p:grpSpPr bwMode="auto">
        <a:xfrm>
          <a:off x="0" y="0"/>
          <a:ext cx="0" cy="0"/>
          <a:chOff x="0" y="0"/>
          <a:chExt cx="0" cy="0"/>
        </a:xfrm>
      </p:grpSpPr>
      <p:sp>
        <p:nvSpPr>
          <p:cNvPr id="52"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54"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55"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56" name="Title Text"/>
          <p:cNvSpPr txBox="1">
            <a:spLocks noGrp="1"/>
          </p:cNvSpPr>
          <p:nvPr>
            <p:ph type="title"/>
          </p:nvPr>
        </p:nvSpPr>
        <p:spPr bwMode="auto">
          <a:prstGeom prst="rect">
            <a:avLst/>
          </a:prstGeom>
        </p:spPr>
        <p:txBody>
          <a:bodyPr/>
          <a:lstStyle>
            <a:lvl1pPr>
              <a:defRPr sz="4400" b="0">
                <a:solidFill>
                  <a:srgbClr val="000000"/>
                </a:solidFill>
                <a:latin typeface="+mn-lt"/>
                <a:ea typeface="+mn-ea"/>
                <a:cs typeface="+mn-cs"/>
              </a:defRPr>
            </a:lvl1pPr>
          </a:lstStyle>
          <a:p>
            <a:pPr>
              <a:defRPr/>
            </a:pPr>
            <a:r>
              <a:rPr/>
              <a:t>Title Text</a:t>
            </a:r>
            <a:endParaRPr/>
          </a:p>
        </p:txBody>
      </p:sp>
      <p:sp>
        <p:nvSpPr>
          <p:cNvPr id="57" name="Body Level One…"/>
          <p:cNvSpPr txBox="1">
            <a:spLocks noGrp="1"/>
          </p:cNvSpPr>
          <p:nvPr>
            <p:ph type="body" sz="half" idx="1"/>
          </p:nvPr>
        </p:nvSpPr>
        <p:spPr bwMode="auto">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199" indent="-355600">
              <a:spcBef>
                <a:spcPts val="600"/>
              </a:spcBef>
              <a:defRPr sz="2800"/>
            </a:lvl4pPr>
            <a:lvl5pPr marL="2184400" indent="-355600">
              <a:spcBef>
                <a:spcPts val="600"/>
              </a:spcBef>
              <a:defRPr sz="2800"/>
            </a:lvl5p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58"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a:t>
            </a:fld>
            <a:endParaRPr/>
          </a:p>
        </p:txBody>
      </p:sp>
      <p:pic>
        <p:nvPicPr>
          <p:cNvPr id="9" name="Picture 8"/>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Comparison">
    <p:spTree>
      <p:nvGrpSpPr>
        <p:cNvPr id="1" name=""/>
        <p:cNvGrpSpPr/>
        <p:nvPr/>
      </p:nvGrpSpPr>
      <p:grpSpPr bwMode="auto">
        <a:xfrm>
          <a:off x="0" y="0"/>
          <a:ext cx="0" cy="0"/>
          <a:chOff x="0" y="0"/>
          <a:chExt cx="0" cy="0"/>
        </a:xfrm>
      </p:grpSpPr>
      <p:sp>
        <p:nvSpPr>
          <p:cNvPr id="65"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67"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68"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69" name="Title Text"/>
          <p:cNvSpPr txBox="1">
            <a:spLocks noGrp="1"/>
          </p:cNvSpPr>
          <p:nvPr>
            <p:ph type="title"/>
          </p:nvPr>
        </p:nvSpPr>
        <p:spPr bwMode="auto">
          <a:prstGeom prst="rect">
            <a:avLst/>
          </a:prstGeom>
        </p:spPr>
        <p:txBody>
          <a:bodyPr/>
          <a:lstStyle>
            <a:lvl1pPr>
              <a:defRPr sz="4400" b="0">
                <a:solidFill>
                  <a:srgbClr val="000000"/>
                </a:solidFill>
                <a:latin typeface="+mn-lt"/>
                <a:ea typeface="+mn-ea"/>
                <a:cs typeface="+mn-cs"/>
              </a:defRPr>
            </a:lvl1pPr>
          </a:lstStyle>
          <a:p>
            <a:pPr>
              <a:defRPr/>
            </a:pPr>
            <a:r>
              <a:rPr/>
              <a:t>Title Text</a:t>
            </a:r>
            <a:endParaRPr/>
          </a:p>
        </p:txBody>
      </p:sp>
      <p:sp>
        <p:nvSpPr>
          <p:cNvPr id="70" name="Body Level One…"/>
          <p:cNvSpPr txBox="1">
            <a:spLocks noGrp="1"/>
          </p:cNvSpPr>
          <p:nvPr>
            <p:ph type="body" sz="quarter" idx="1"/>
          </p:nvPr>
        </p:nvSpPr>
        <p:spPr bwMode="auto">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71" name="Text Placeholder 4"/>
          <p:cNvSpPr>
            <a:spLocks noGrp="1"/>
          </p:cNvSpPr>
          <p:nvPr>
            <p:ph type="body" sz="quarter" idx="13"/>
          </p:nvPr>
        </p:nvSpPr>
        <p:spPr bwMode="auto">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72"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a:t>
            </a:fld>
            <a:endParaRPr/>
          </a:p>
        </p:txBody>
      </p:sp>
      <p:pic>
        <p:nvPicPr>
          <p:cNvPr id="10" name="Picture 9"/>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Title Only">
    <p:spTree>
      <p:nvGrpSpPr>
        <p:cNvPr id="1" name=""/>
        <p:cNvGrpSpPr/>
        <p:nvPr/>
      </p:nvGrpSpPr>
      <p:grpSpPr bwMode="auto">
        <a:xfrm>
          <a:off x="0" y="0"/>
          <a:ext cx="0" cy="0"/>
          <a:chOff x="0" y="0"/>
          <a:chExt cx="0" cy="0"/>
        </a:xfrm>
      </p:grpSpPr>
      <p:sp>
        <p:nvSpPr>
          <p:cNvPr id="79"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81"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82"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83" name="Title Text"/>
          <p:cNvSpPr txBox="1">
            <a:spLocks noGrp="1"/>
          </p:cNvSpPr>
          <p:nvPr>
            <p:ph type="title"/>
          </p:nvPr>
        </p:nvSpPr>
        <p:spPr bwMode="auto">
          <a:prstGeom prst="rect">
            <a:avLst/>
          </a:prstGeom>
        </p:spPr>
        <p:txBody>
          <a:bodyPr/>
          <a:lstStyle>
            <a:lvl1pPr>
              <a:defRPr sz="4400" b="0">
                <a:solidFill>
                  <a:srgbClr val="000000"/>
                </a:solidFill>
                <a:latin typeface="+mn-lt"/>
                <a:ea typeface="+mn-ea"/>
                <a:cs typeface="+mn-cs"/>
              </a:defRPr>
            </a:lvl1pPr>
          </a:lstStyle>
          <a:p>
            <a:pPr>
              <a:defRPr/>
            </a:pPr>
            <a:r>
              <a:rPr/>
              <a:t>Title Text</a:t>
            </a:r>
            <a:endParaRPr/>
          </a:p>
        </p:txBody>
      </p:sp>
      <p:sp>
        <p:nvSpPr>
          <p:cNvPr id="84"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a:t>
            </a:fld>
            <a:endParaRPr/>
          </a:p>
        </p:txBody>
      </p:sp>
      <p:pic>
        <p:nvPicPr>
          <p:cNvPr id="8" name="Picture 7"/>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Blank">
    <p:spTree>
      <p:nvGrpSpPr>
        <p:cNvPr id="1" name=""/>
        <p:cNvGrpSpPr/>
        <p:nvPr/>
      </p:nvGrpSpPr>
      <p:grpSpPr bwMode="auto">
        <a:xfrm>
          <a:off x="0" y="0"/>
          <a:ext cx="0" cy="0"/>
          <a:chOff x="0" y="0"/>
          <a:chExt cx="0" cy="0"/>
        </a:xfrm>
      </p:grpSpPr>
      <p:sp>
        <p:nvSpPr>
          <p:cNvPr id="91"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93"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94"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95"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a:t>
            </a:fld>
            <a:endParaRPr/>
          </a:p>
        </p:txBody>
      </p:sp>
      <p:pic>
        <p:nvPicPr>
          <p:cNvPr id="7" name="Picture 6"/>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Content with Caption">
    <p:spTree>
      <p:nvGrpSpPr>
        <p:cNvPr id="1" name=""/>
        <p:cNvGrpSpPr/>
        <p:nvPr/>
      </p:nvGrpSpPr>
      <p:grpSpPr bwMode="auto">
        <a:xfrm>
          <a:off x="0" y="0"/>
          <a:ext cx="0" cy="0"/>
          <a:chOff x="0" y="0"/>
          <a:chExt cx="0" cy="0"/>
        </a:xfrm>
      </p:grpSpPr>
      <p:sp>
        <p:nvSpPr>
          <p:cNvPr id="102"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104"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105"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106" name="Title Text"/>
          <p:cNvSpPr txBox="1">
            <a:spLocks noGrp="1"/>
          </p:cNvSpPr>
          <p:nvPr>
            <p:ph type="title"/>
          </p:nvPr>
        </p:nvSpPr>
        <p:spPr bwMode="auto">
          <a:xfrm>
            <a:off x="457200" y="273050"/>
            <a:ext cx="3008314" cy="1162050"/>
          </a:xfrm>
          <a:prstGeom prst="rect">
            <a:avLst/>
          </a:prstGeom>
        </p:spPr>
        <p:txBody>
          <a:bodyPr anchor="b"/>
          <a:lstStyle>
            <a:lvl1pPr algn="l">
              <a:defRPr sz="2000">
                <a:solidFill>
                  <a:srgbClr val="000000"/>
                </a:solidFill>
                <a:latin typeface="+mn-lt"/>
                <a:ea typeface="+mn-ea"/>
                <a:cs typeface="+mn-cs"/>
              </a:defRPr>
            </a:lvl1pPr>
          </a:lstStyle>
          <a:p>
            <a:pPr>
              <a:defRPr/>
            </a:pPr>
            <a:r>
              <a:rPr/>
              <a:t>Title Text</a:t>
            </a:r>
            <a:endParaRPr/>
          </a:p>
        </p:txBody>
      </p:sp>
      <p:sp>
        <p:nvSpPr>
          <p:cNvPr id="107" name="Body Level One…"/>
          <p:cNvSpPr txBox="1">
            <a:spLocks noGrp="1"/>
          </p:cNvSpPr>
          <p:nvPr>
            <p:ph type="body" idx="1"/>
          </p:nvPr>
        </p:nvSpPr>
        <p:spPr bwMode="auto">
          <a:xfrm>
            <a:off x="3575050" y="273050"/>
            <a:ext cx="5111750" cy="5853113"/>
          </a:xfrm>
          <a:prstGeom prst="rect">
            <a:avLst/>
          </a:prstGeom>
        </p:spPr>
        <p:txBody>
          <a:body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108" name="Text Placeholder 3"/>
          <p:cNvSpPr>
            <a:spLocks noGrp="1"/>
          </p:cNvSpPr>
          <p:nvPr>
            <p:ph type="body" sz="half" idx="13"/>
          </p:nvPr>
        </p:nvSpPr>
        <p:spPr bwMode="auto">
          <a:xfrm>
            <a:off x="457199" y="1435100"/>
            <a:ext cx="3008315" cy="4691063"/>
          </a:xfrm>
          <a:prstGeom prst="rect">
            <a:avLst/>
          </a:prstGeom>
        </p:spPr>
        <p:txBody>
          <a:bodyPr/>
          <a:lstStyle/>
          <a:p>
            <a:pPr marL="0" indent="0">
              <a:spcBef>
                <a:spcPts val="300"/>
              </a:spcBef>
              <a:buSzTx/>
              <a:buFontTx/>
              <a:buNone/>
              <a:defRPr sz="1400"/>
            </a:pPr>
            <a:endParaRPr/>
          </a:p>
        </p:txBody>
      </p:sp>
      <p:sp>
        <p:nvSpPr>
          <p:cNvPr id="109"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a:t>
            </a:fld>
            <a:endParaRPr/>
          </a:p>
        </p:txBody>
      </p:sp>
      <p:pic>
        <p:nvPicPr>
          <p:cNvPr id="10" name="Picture 9"/>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matchingName="" preserve="0" showMasterPhAnim="0" showMasterSp="0" type="tx" userDrawn="1">
  <p:cSld name="Picture with Caption">
    <p:spTree>
      <p:nvGrpSpPr>
        <p:cNvPr id="1" name=""/>
        <p:cNvGrpSpPr/>
        <p:nvPr/>
      </p:nvGrpSpPr>
      <p:grpSpPr bwMode="auto">
        <a:xfrm>
          <a:off x="0" y="0"/>
          <a:ext cx="0" cy="0"/>
          <a:chOff x="0" y="0"/>
          <a:chExt cx="0" cy="0"/>
        </a:xfrm>
      </p:grpSpPr>
      <p:sp>
        <p:nvSpPr>
          <p:cNvPr id="116"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118" name="Picture 2" descr="Picture 2"/>
          <p:cNvPicPr>
            <a:picLocks noChangeAspect="1"/>
          </p:cNvPicPr>
          <p:nvPr/>
        </p:nvPicPr>
        <p:blipFill>
          <a:blip r:embed="rId2"/>
          <a:stretch/>
        </p:blipFill>
        <p:spPr bwMode="auto">
          <a:xfrm>
            <a:off x="3810000" y="5943600"/>
            <a:ext cx="1461018" cy="935816"/>
          </a:xfrm>
          <a:prstGeom prst="rect">
            <a:avLst/>
          </a:prstGeom>
          <a:ln w="12700">
            <a:miter lim="400000"/>
          </a:ln>
        </p:spPr>
      </p:pic>
      <p:pic>
        <p:nvPicPr>
          <p:cNvPr id="119" name="Picture 5" descr="Picture 5"/>
          <p:cNvPicPr>
            <a:picLocks noChangeAspect="1"/>
          </p:cNvPicPr>
          <p:nvPr/>
        </p:nvPicPr>
        <p:blipFill>
          <a:blip r:embed="rId3"/>
          <a:stretch/>
        </p:blipFill>
        <p:spPr bwMode="auto">
          <a:xfrm>
            <a:off x="457200" y="6172200"/>
            <a:ext cx="2438400" cy="467799"/>
          </a:xfrm>
          <a:prstGeom prst="rect">
            <a:avLst/>
          </a:prstGeom>
          <a:ln w="12700">
            <a:miter lim="400000"/>
          </a:ln>
        </p:spPr>
      </p:pic>
      <p:sp>
        <p:nvSpPr>
          <p:cNvPr id="120" name="Title Text"/>
          <p:cNvSpPr txBox="1">
            <a:spLocks noGrp="1"/>
          </p:cNvSpPr>
          <p:nvPr>
            <p:ph type="title"/>
          </p:nvPr>
        </p:nvSpPr>
        <p:spPr bwMode="auto">
          <a:xfrm>
            <a:off x="1792288" y="4800600"/>
            <a:ext cx="5486401" cy="566738"/>
          </a:xfrm>
          <a:prstGeom prst="rect">
            <a:avLst/>
          </a:prstGeom>
        </p:spPr>
        <p:txBody>
          <a:bodyPr anchor="b"/>
          <a:lstStyle>
            <a:lvl1pPr algn="l">
              <a:defRPr sz="2000">
                <a:solidFill>
                  <a:srgbClr val="000000"/>
                </a:solidFill>
                <a:latin typeface="+mn-lt"/>
                <a:ea typeface="+mn-ea"/>
                <a:cs typeface="+mn-cs"/>
              </a:defRPr>
            </a:lvl1pPr>
          </a:lstStyle>
          <a:p>
            <a:pPr>
              <a:defRPr/>
            </a:pPr>
            <a:r>
              <a:rPr/>
              <a:t>Title Text</a:t>
            </a:r>
            <a:endParaRPr/>
          </a:p>
        </p:txBody>
      </p:sp>
      <p:sp>
        <p:nvSpPr>
          <p:cNvPr id="121" name="Picture Placeholder 2"/>
          <p:cNvSpPr>
            <a:spLocks noGrp="1"/>
          </p:cNvSpPr>
          <p:nvPr>
            <p:ph type="pic" sz="half" idx="13"/>
          </p:nvPr>
        </p:nvSpPr>
        <p:spPr bwMode="auto">
          <a:xfrm>
            <a:off x="1792288" y="612775"/>
            <a:ext cx="5486401" cy="4114800"/>
          </a:xfrm>
          <a:prstGeom prst="rect">
            <a:avLst/>
          </a:prstGeom>
        </p:spPr>
        <p:txBody>
          <a:bodyPr lIns="91439" rIns="91439">
            <a:noAutofit/>
          </a:bodyPr>
          <a:lstStyle/>
          <a:p>
            <a:pPr>
              <a:defRPr/>
            </a:pPr>
            <a:endParaRPr/>
          </a:p>
        </p:txBody>
      </p:sp>
      <p:sp>
        <p:nvSpPr>
          <p:cNvPr id="122" name="Body Level One…"/>
          <p:cNvSpPr txBox="1">
            <a:spLocks noGrp="1"/>
          </p:cNvSpPr>
          <p:nvPr>
            <p:ph type="body" sz="quarter" idx="1"/>
          </p:nvPr>
        </p:nvSpPr>
        <p:spPr bwMode="auto">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123" name="Slide Number"/>
          <p:cNvSpPr txBox="1">
            <a:spLocks noGrp="1"/>
          </p:cNvSpPr>
          <p:nvPr>
            <p:ph type="sldNum" sz="quarter" idx="2"/>
          </p:nvPr>
        </p:nvSpPr>
        <p:spPr bwMode="auto">
          <a:xfrm>
            <a:off x="6553200" y="6356350"/>
            <a:ext cx="343903" cy="358140"/>
          </a:xfrm>
          <a:prstGeom prst="rect">
            <a:avLst/>
          </a:prstGeom>
        </p:spPr>
        <p:txBody>
          <a:bodyPr anchor="t"/>
          <a:lstStyle>
            <a:lvl1pPr algn="l">
              <a:defRPr sz="1800">
                <a:latin typeface="+mn-lt"/>
                <a:ea typeface="+mn-ea"/>
                <a:cs typeface="+mn-cs"/>
              </a:defRPr>
            </a:lvl1pPr>
          </a:lstStyle>
          <a:p>
            <a:pPr>
              <a:defRPr/>
            </a:pPr>
            <a:fld id="{86CB4B4D-7CA3-9044-876B-883B54F8677D}" type="slidenum">
              <a:rPr/>
              <a:t>‹#›</a:t>
            </a:fld>
            <a:endParaRPr/>
          </a:p>
        </p:txBody>
      </p:sp>
      <p:pic>
        <p:nvPicPr>
          <p:cNvPr id="10" name="Picture 9"/>
          <p:cNvPicPr>
            <a:picLocks noChangeAspect="1"/>
          </p:cNvPicPr>
          <p:nvPr userDrawn="1"/>
        </p:nvPicPr>
        <p:blipFill>
          <a:blip r:embed="rId4"/>
          <a:stretch/>
        </p:blipFill>
        <p:spPr bwMode="auto">
          <a:xfrm>
            <a:off x="6849862" y="6083210"/>
            <a:ext cx="1836938" cy="711379"/>
          </a:xfrm>
          <a:prstGeom prst="rect">
            <a:avLst/>
          </a:prstGeom>
        </p:spPr>
      </p:pic>
    </p:spTree>
  </p:cSld>
  <p:clrMapOvr>
    <a:masterClrMapping/>
  </p:clrMapOvr>
</p:sldLayout>
</file>

<file path=ppt/slideMasters/_rels/slideMaster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5"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preserve="0">
  <p:cSld name="">
    <p:bg>
      <p:bgPr shadeToTitle="0">
        <a:solidFill>
          <a:srgbClr val="FFFFFF"/>
        </a:solidFill>
      </p:bgPr>
    </p:bg>
    <p:spTree>
      <p:nvGrpSpPr>
        <p:cNvPr id="1" name=""/>
        <p:cNvGrpSpPr/>
        <p:nvPr/>
      </p:nvGrpSpPr>
      <p:grpSpPr bwMode="auto">
        <a:xfrm>
          <a:off x="0" y="0"/>
          <a:ext cx="0" cy="0"/>
          <a:chOff x="0" y="0"/>
          <a:chExt cx="0" cy="0"/>
        </a:xfrm>
      </p:grpSpPr>
      <p:sp>
        <p:nvSpPr>
          <p:cNvPr id="2" name="Rectangle 22"/>
          <p:cNvSpPr/>
          <p:nvPr/>
        </p:nvSpPr>
        <p:spPr bwMode="auto">
          <a:xfrm>
            <a:off x="0" y="0"/>
            <a:ext cx="9144000" cy="6858000"/>
          </a:xfrm>
          <a:prstGeom prst="rect">
            <a:avLst/>
          </a:prstGeom>
          <a:gradFill>
            <a:gsLst>
              <a:gs pos="0">
                <a:srgbClr val="DACFC4"/>
              </a:gs>
              <a:gs pos="100000">
                <a:srgbClr val="FFFFFF">
                  <a:alpha val="0"/>
                </a:srgbClr>
              </a:gs>
            </a:gsLst>
            <a:lin ang="18900000" scaled="1"/>
          </a:gradFill>
          <a:ln w="12700">
            <a:miter lim="400000"/>
          </a:ln>
        </p:spPr>
        <p:txBody>
          <a:bodyPr lIns="45719" rIns="45719" anchor="ctr"/>
          <a:lstStyle/>
          <a:p>
            <a:pPr>
              <a:defRPr/>
            </a:pPr>
            <a:endParaRPr/>
          </a:p>
        </p:txBody>
      </p:sp>
      <p:pic>
        <p:nvPicPr>
          <p:cNvPr id="4" name="Picture 2" descr="Picture 2"/>
          <p:cNvPicPr>
            <a:picLocks noChangeAspect="1"/>
          </p:cNvPicPr>
          <p:nvPr/>
        </p:nvPicPr>
        <p:blipFill>
          <a:blip r:embed="rId13"/>
          <a:stretch/>
        </p:blipFill>
        <p:spPr bwMode="auto">
          <a:xfrm>
            <a:off x="3689091" y="5970992"/>
            <a:ext cx="1461018" cy="935816"/>
          </a:xfrm>
          <a:prstGeom prst="rect">
            <a:avLst/>
          </a:prstGeom>
          <a:ln w="12700">
            <a:miter lim="400000"/>
          </a:ln>
        </p:spPr>
      </p:pic>
      <p:pic>
        <p:nvPicPr>
          <p:cNvPr id="5" name="Picture 5" descr="Picture 5"/>
          <p:cNvPicPr>
            <a:picLocks noChangeAspect="1"/>
          </p:cNvPicPr>
          <p:nvPr/>
        </p:nvPicPr>
        <p:blipFill>
          <a:blip r:embed="rId14"/>
          <a:stretch/>
        </p:blipFill>
        <p:spPr bwMode="auto">
          <a:xfrm>
            <a:off x="457200" y="6242758"/>
            <a:ext cx="2070618" cy="397242"/>
          </a:xfrm>
          <a:prstGeom prst="rect">
            <a:avLst/>
          </a:prstGeom>
          <a:ln w="12700">
            <a:miter lim="400000"/>
          </a:ln>
        </p:spPr>
      </p:pic>
      <p:sp>
        <p:nvSpPr>
          <p:cNvPr id="6" name="Rectangle 3"/>
          <p:cNvSpPr/>
          <p:nvPr/>
        </p:nvSpPr>
        <p:spPr bwMode="auto">
          <a:xfrm>
            <a:off x="0" y="0"/>
            <a:ext cx="9144000" cy="1524000"/>
          </a:xfrm>
          <a:prstGeom prst="rect">
            <a:avLst/>
          </a:prstGeom>
          <a:solidFill>
            <a:srgbClr val="2B5AA9"/>
          </a:solidFill>
          <a:ln w="12700">
            <a:miter lim="400000"/>
          </a:ln>
          <a:effectLst>
            <a:outerShdw blurRad="50800" dist="27940" dir="5400000" rotWithShape="0">
              <a:srgbClr val="000000">
                <a:alpha val="32000"/>
              </a:srgbClr>
            </a:outerShdw>
          </a:effectLst>
        </p:spPr>
        <p:txBody>
          <a:bodyPr lIns="45719" rIns="45719" anchor="ctr"/>
          <a:lstStyle/>
          <a:p>
            <a:pPr algn="ctr">
              <a:defRPr>
                <a:solidFill>
                  <a:srgbClr val="FFFFFF"/>
                </a:solidFill>
              </a:defRPr>
            </a:pPr>
            <a:endParaRPr/>
          </a:p>
        </p:txBody>
      </p:sp>
      <p:sp>
        <p:nvSpPr>
          <p:cNvPr id="7" name="Title Text"/>
          <p:cNvSpPr txBox="1">
            <a:spLocks noGrp="1"/>
          </p:cNvSpPr>
          <p:nvPr>
            <p:ph type="title"/>
          </p:nvPr>
        </p:nvSpPr>
        <p:spPr bwMode="auto">
          <a:xfrm>
            <a:off x="457200" y="274638"/>
            <a:ext cx="8229600" cy="1143001"/>
          </a:xfrm>
          <a:prstGeom prst="rect">
            <a:avLst/>
          </a:prstGeom>
          <a:ln w="12700">
            <a:miter lim="400000"/>
          </a:ln>
        </p:spPr>
        <p:txBody>
          <a:bodyPr lIns="45719" rIns="45719" anchor="ctr">
            <a:normAutofit/>
          </a:bodyPr>
          <a:lstStyle/>
          <a:p>
            <a:pPr>
              <a:defRPr/>
            </a:pPr>
            <a:r>
              <a:rPr/>
              <a:t>Title Text</a:t>
            </a:r>
            <a:endParaRPr/>
          </a:p>
        </p:txBody>
      </p:sp>
      <p:sp>
        <p:nvSpPr>
          <p:cNvPr id="8" name="Body Level One…"/>
          <p:cNvSpPr txBox="1">
            <a:spLocks noGrp="1"/>
          </p:cNvSpPr>
          <p:nvPr>
            <p:ph type="body" idx="1"/>
          </p:nvPr>
        </p:nvSpPr>
        <p:spPr bwMode="auto">
          <a:xfrm>
            <a:off x="457200" y="1600200"/>
            <a:ext cx="8229600" cy="4419600"/>
          </a:xfrm>
          <a:prstGeom prst="rect">
            <a:avLst/>
          </a:prstGeom>
          <a:ln w="12700">
            <a:miter lim="400000"/>
          </a:ln>
        </p:spPr>
        <p:txBody>
          <a:bodyPr lIns="45719" rIns="45719">
            <a:normAutofit/>
          </a:bodyPr>
          <a:lstStyle/>
          <a:p>
            <a:pPr>
              <a:defRPr/>
            </a:pPr>
            <a:r>
              <a:rPr/>
              <a:t>Body Level One</a:t>
            </a:r>
            <a:endParaRPr/>
          </a:p>
          <a:p>
            <a:pPr lvl="1">
              <a:defRPr/>
            </a:pPr>
            <a:r>
              <a:rPr/>
              <a:t>Body Level Two</a:t>
            </a:r>
            <a:endParaRPr/>
          </a:p>
          <a:p>
            <a:pPr lvl="2">
              <a:defRPr/>
            </a:pPr>
            <a:r>
              <a:rPr/>
              <a:t>Body Level Three</a:t>
            </a:r>
            <a:endParaRPr/>
          </a:p>
          <a:p>
            <a:pPr lvl="3">
              <a:defRPr/>
            </a:pPr>
            <a:r>
              <a:rPr/>
              <a:t>Body Level Four</a:t>
            </a:r>
            <a:endParaRPr/>
          </a:p>
          <a:p>
            <a:pPr lvl="4">
              <a:defRPr/>
            </a:pPr>
            <a:r>
              <a:rPr/>
              <a:t>Body Level Five</a:t>
            </a:r>
            <a:endParaRPr/>
          </a:p>
        </p:txBody>
      </p:sp>
      <p:sp>
        <p:nvSpPr>
          <p:cNvPr id="9" name="Slide Number"/>
          <p:cNvSpPr txBox="1">
            <a:spLocks noGrp="1"/>
          </p:cNvSpPr>
          <p:nvPr>
            <p:ph type="sldNum" sz="quarter" idx="2"/>
          </p:nvPr>
        </p:nvSpPr>
        <p:spPr bwMode="auto">
          <a:xfrm>
            <a:off x="4419600" y="6172200"/>
            <a:ext cx="2133600" cy="368301"/>
          </a:xfrm>
          <a:prstGeom prst="rect">
            <a:avLst/>
          </a:prstGeom>
          <a:ln w="12700">
            <a:miter lim="400000"/>
          </a:ln>
        </p:spPr>
        <p:txBody>
          <a:bodyPr wrap="none" lIns="45719" rIns="45719" anchor="ctr">
            <a:spAutoFit/>
          </a:bodyPr>
          <a:lstStyle>
            <a:lvl1pPr algn="r">
              <a:defRPr sz="1200">
                <a:latin typeface="Arial"/>
                <a:ea typeface="Arial"/>
                <a:cs typeface="Arial"/>
              </a:defRPr>
            </a:lvl1pPr>
          </a:lstStyle>
          <a:p>
            <a:pPr>
              <a:defRPr/>
            </a:pPr>
            <a:fld id="{86CB4B4D-7CA3-9044-876B-883B54F8677D}" type="slidenum">
              <a:rPr/>
              <a:t>‹#›</a:t>
            </a:fld>
            <a:endParaRPr/>
          </a:p>
        </p:txBody>
      </p:sp>
      <p:pic>
        <p:nvPicPr>
          <p:cNvPr id="10" name="Picture 9"/>
          <p:cNvPicPr>
            <a:picLocks noChangeAspect="1"/>
          </p:cNvPicPr>
          <p:nvPr userDrawn="1"/>
        </p:nvPicPr>
        <p:blipFill>
          <a:blip r:embed="rId15"/>
          <a:stretch/>
        </p:blipFill>
        <p:spPr bwMode="auto">
          <a:xfrm>
            <a:off x="6849862" y="6083210"/>
            <a:ext cx="1836938" cy="71137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indent="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1pPr>
      <a:lvl2pPr marL="0" marR="0" indent="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2pPr>
      <a:lvl3pPr marL="0" marR="0" indent="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3pPr>
      <a:lvl4pPr marL="0" marR="0" indent="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4pPr>
      <a:lvl5pPr marL="0" marR="0" indent="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5pPr>
      <a:lvl6pPr marL="0" marR="0" indent="45720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6pPr>
      <a:lvl7pPr marL="0" marR="0" indent="91440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7pPr>
      <a:lvl8pPr marL="0" marR="0" indent="137160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8pPr>
      <a:lvl9pPr marL="0" marR="0" indent="1828800" algn="ctr" defTabSz="914400">
        <a:lnSpc>
          <a:spcPct val="100000"/>
        </a:lnSpc>
        <a:spcBef>
          <a:spcPts val="0"/>
        </a:spcBef>
        <a:spcAft>
          <a:spcPts val="0"/>
        </a:spcAft>
        <a:buClrTx/>
        <a:buSzTx/>
        <a:buFontTx/>
        <a:buNone/>
        <a:defRPr sz="4000" b="1" i="0" u="none" strike="noStrike" cap="none" spc="0">
          <a:ln>
            <a:noFill/>
          </a:ln>
          <a:solidFill>
            <a:srgbClr val="FFFFFF"/>
          </a:solidFill>
          <a:latin typeface="Arial"/>
          <a:ea typeface="Arial"/>
          <a:cs typeface="Arial"/>
        </a:defRPr>
      </a:lvl9pPr>
    </p:titleStyle>
    <p:bodyStyle>
      <a:lvl1pPr marL="342900" marR="0" indent="-342900"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1pPr>
      <a:lvl2pPr marL="783771" marR="0" indent="-326571"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2pPr>
      <a:lvl3pPr marL="1219200" marR="0" indent="-304800"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3pPr>
      <a:lvl4pPr marL="1737360" marR="0" indent="-365760"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4pPr>
      <a:lvl5pPr marL="2194560" marR="0" indent="-365760"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5pPr>
      <a:lvl6pPr marL="2651760" marR="0" indent="-365760"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6pPr>
      <a:lvl7pPr marL="3108960" marR="0" indent="-365760"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7pPr>
      <a:lvl8pPr marL="3566159" marR="0" indent="-365759"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8pPr>
      <a:lvl9pPr marL="4023359" marR="0" indent="-365759" algn="l" defTabSz="914400">
        <a:lnSpc>
          <a:spcPct val="100000"/>
        </a:lnSpc>
        <a:spcBef>
          <a:spcPts val="700"/>
        </a:spcBef>
        <a:spcAft>
          <a:spcPts val="0"/>
        </a:spcAft>
        <a:buClrTx/>
        <a:buSzPct val="100000"/>
        <a:buFont typeface="Arial"/>
        <a:buChar char="•"/>
        <a:defRPr sz="3200" b="0" i="0" u="none" strike="noStrike" cap="none" spc="0">
          <a:ln>
            <a:noFill/>
          </a:ln>
          <a:solidFill>
            <a:srgbClr val="000000"/>
          </a:solidFill>
          <a:latin typeface="+mn-lt"/>
          <a:ea typeface="+mn-ea"/>
          <a:cs typeface="+mn-cs"/>
        </a:defRPr>
      </a:lvl9pPr>
    </p:bodyStyle>
    <p:otherStyle>
      <a:lvl1pPr marL="0" marR="0" indent="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1pPr>
      <a:lvl2pPr marL="0" marR="0" indent="45720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2pPr>
      <a:lvl3pPr marL="0" marR="0" indent="91440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3pPr>
      <a:lvl4pPr marL="0" marR="0" indent="137160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4pPr>
      <a:lvl5pPr marL="0" marR="0" indent="182880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5pPr>
      <a:lvl6pPr marL="0" marR="0" indent="228600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6pPr>
      <a:lvl7pPr marL="0" marR="0" indent="274320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7pPr>
      <a:lvl8pPr marL="0" marR="0" indent="320040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8pPr>
      <a:lvl9pPr marL="0" marR="0" indent="3657600" algn="r" defTabSz="914400">
        <a:lnSpc>
          <a:spcPct val="100000"/>
        </a:lnSpc>
        <a:spcBef>
          <a:spcPts val="0"/>
        </a:spcBef>
        <a:spcAft>
          <a:spcPts val="0"/>
        </a:spcAft>
        <a:buClrTx/>
        <a:buSzTx/>
        <a:buFontTx/>
        <a:buNone/>
        <a:defRPr sz="1200" b="0" i="0" u="none" strike="noStrike" cap="none" spc="0">
          <a:ln>
            <a:noFill/>
          </a:ln>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chart" Target="../charts/chart3.xml" /></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hyperlink" Target="http://www.michiganbusinessnetwork.com" TargetMode="Externa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1.xml" /></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chart" Target="../charts/chart2.xml" /></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58" name="Title 1"/>
          <p:cNvSpPr txBox="1">
            <a:spLocks noGrp="1"/>
          </p:cNvSpPr>
          <p:nvPr>
            <p:ph type="ctrTitle"/>
          </p:nvPr>
        </p:nvSpPr>
        <p:spPr bwMode="auto">
          <a:xfrm>
            <a:off x="457200" y="1893888"/>
            <a:ext cx="8153399" cy="914400"/>
          </a:xfrm>
          <a:prstGeom prst="rect">
            <a:avLst/>
          </a:prstGeom>
        </p:spPr>
        <p:txBody>
          <a:bodyPr/>
          <a:lstStyle>
            <a:lvl1pPr>
              <a:defRPr/>
            </a:lvl1pPr>
          </a:lstStyle>
          <a:p>
            <a:pPr>
              <a:defRPr/>
            </a:pPr>
            <a:r>
              <a:rPr/>
              <a:t>Michigan Future Business Index</a:t>
            </a:r>
            <a:endParaRPr/>
          </a:p>
        </p:txBody>
      </p:sp>
      <p:sp>
        <p:nvSpPr>
          <p:cNvPr id="159" name="Subtitle 2"/>
          <p:cNvSpPr txBox="1">
            <a:spLocks noGrp="1"/>
          </p:cNvSpPr>
          <p:nvPr>
            <p:ph type="subTitle" sz="quarter" idx="1"/>
          </p:nvPr>
        </p:nvSpPr>
        <p:spPr bwMode="auto">
          <a:xfrm>
            <a:off x="762000" y="2514600"/>
            <a:ext cx="7848600" cy="914400"/>
          </a:xfrm>
          <a:prstGeom prst="rect">
            <a:avLst/>
          </a:prstGeom>
        </p:spPr>
        <p:txBody>
          <a:bodyPr/>
          <a:lstStyle>
            <a:lvl1pPr>
              <a:spcBef>
                <a:spcPts val="0"/>
              </a:spcBef>
              <a:defRPr b="1"/>
            </a:lvl1pPr>
          </a:lstStyle>
          <a:p>
            <a:pPr>
              <a:defRPr/>
            </a:pPr>
            <a:r>
              <a:rPr/>
              <a:t>Q</a:t>
            </a:r>
            <a:r>
              <a:rPr lang="en-US"/>
              <a:t>4</a:t>
            </a:r>
            <a:r>
              <a:rPr/>
              <a:t> </a:t>
            </a:r>
            <a:r>
              <a:rPr lang="en-US"/>
              <a:t>2023</a:t>
            </a:r>
            <a:endParaRPr/>
          </a:p>
        </p:txBody>
      </p:sp>
      <p:sp>
        <p:nvSpPr>
          <p:cNvPr id="160" name="TextBox 3"/>
          <p:cNvSpPr txBox="1"/>
          <p:nvPr/>
        </p:nvSpPr>
        <p:spPr bwMode="auto">
          <a:xfrm>
            <a:off x="2716305" y="4038599"/>
            <a:ext cx="5915534" cy="1371960"/>
          </a:xfrm>
          <a:prstGeom prst="rect">
            <a:avLst/>
          </a:prstGeom>
          <a:ln w="12700">
            <a:miter lim="400000"/>
          </a:ln>
        </p:spPr>
        <p:txBody>
          <a:bodyPr wrap="square" lIns="45719" rIns="45719">
            <a:spAutoFit/>
          </a:bodyPr>
          <a:lstStyle/>
          <a:p>
            <a:pPr algn="r">
              <a:defRPr sz="3600" b="1">
                <a:latin typeface="Arial"/>
                <a:ea typeface="Arial"/>
                <a:cs typeface="Arial"/>
              </a:defRPr>
            </a:pPr>
            <a:r>
              <a:rPr lang="en-US"/>
              <a:t>Mike Witt </a:t>
            </a:r>
            <a:endParaRPr/>
          </a:p>
          <a:p>
            <a:pPr algn="r">
              <a:defRPr>
                <a:latin typeface="Arial"/>
                <a:ea typeface="Arial"/>
                <a:cs typeface="Arial"/>
              </a:defRPr>
            </a:pPr>
            <a:r>
              <a:rPr lang="en-US" sz="2400"/>
              <a:t>SVP of Asset Management</a:t>
            </a:r>
            <a:endParaRPr/>
          </a:p>
          <a:p>
            <a:pPr algn="r">
              <a:defRPr>
                <a:latin typeface="Arial"/>
                <a:ea typeface="Arial"/>
                <a:cs typeface="Arial"/>
              </a:defRPr>
            </a:pPr>
            <a:r>
              <a:rPr lang="en-US" sz="2400"/>
              <a:t>Cinnaire</a:t>
            </a:r>
            <a:endParaRPr sz="2400"/>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normAutofit fontScale="90000"/>
          </a:bodyPr>
          <a:lstStyle/>
          <a:p>
            <a:pPr>
              <a:defRPr/>
            </a:pPr>
            <a:r>
              <a:rPr lang="en-US"/>
              <a:t>Emerging From COVID-19 …</a:t>
            </a:r>
            <a:br>
              <a:rPr lang="en-US"/>
            </a:br>
            <a:r>
              <a:rPr lang="en-US"/>
              <a:t>When do you expect to fully recover?</a:t>
            </a:r>
            <a:endParaRPr/>
          </a:p>
        </p:txBody>
      </p:sp>
      <p:graphicFrame>
        <p:nvGraphicFramePr>
          <p:cNvPr id="4" name="Chart 3"/>
          <p:cNvGraphicFramePr>
            <a:graphicFrameLocks xmlns:a="http://schemas.openxmlformats.org/drawingml/2006/main"/>
          </p:cNvGraphicFramePr>
          <p:nvPr/>
        </p:nvGraphicFramePr>
        <p:xfrm>
          <a:off x="170688" y="1609344"/>
          <a:ext cx="8802624" cy="432816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
          <p:cNvSpPr txBox="1"/>
          <p:nvPr/>
        </p:nvSpPr>
        <p:spPr bwMode="auto">
          <a:xfrm>
            <a:off x="4572000" y="1570431"/>
            <a:ext cx="447675"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horz" wrap="square" lIns="45719" tIns="45719" rIns="45719" bIns="45719" numCol="1" spcCol="38100" rtlCol="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a:lnSpc>
                <a:spcPct val="100000"/>
              </a:lnSpc>
              <a:spcBef>
                <a:spcPts val="0"/>
              </a:spcBef>
              <a:spcAft>
                <a:spcPts val="0"/>
              </a:spcAft>
              <a:buClrTx/>
              <a:buSzTx/>
              <a:buFontTx/>
              <a:buNone/>
              <a:defRPr/>
            </a:pPr>
            <a:r>
              <a:rPr lang="en-US" sz="1800" b="1">
                <a:solidFill>
                  <a:srgbClr val="C00000"/>
                </a:solidFill>
              </a:rPr>
              <a:t>+6</a:t>
            </a:r>
            <a:endParaRPr lang="en-US" sz="1800" b="1" i="0" u="none" strike="noStrike" cap="none" spc="0">
              <a:ln>
                <a:noFill/>
              </a:ln>
              <a:solidFill>
                <a:srgbClr val="C00000"/>
              </a:solidFill>
              <a:latin typeface="+mn-lt"/>
              <a:ea typeface="+mn-ea"/>
              <a:cs typeface="+mn-cs"/>
            </a:endParaRPr>
          </a:p>
        </p:txBody>
      </p:sp>
      <p:sp>
        <p:nvSpPr>
          <p:cNvPr id="14" name="TextBox 1"/>
          <p:cNvSpPr txBox="1"/>
          <p:nvPr/>
        </p:nvSpPr>
        <p:spPr bwMode="auto">
          <a:xfrm>
            <a:off x="2414588" y="1748910"/>
            <a:ext cx="1157287" cy="646329"/>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horz" wrap="square" lIns="45719" tIns="45719" rIns="45719" bIns="45719" numCol="1" spcCol="38100" rtlCol="0" anchor="t">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a:lnSpc>
                <a:spcPct val="100000"/>
              </a:lnSpc>
              <a:spcBef>
                <a:spcPts val="0"/>
              </a:spcBef>
              <a:spcAft>
                <a:spcPts val="0"/>
              </a:spcAft>
              <a:buClrTx/>
              <a:buSzTx/>
              <a:buFontTx/>
              <a:buNone/>
              <a:defRPr/>
            </a:pPr>
            <a:r>
              <a:rPr lang="en-US" sz="1800" b="1">
                <a:solidFill>
                  <a:srgbClr val="C00000"/>
                </a:solidFill>
              </a:rPr>
              <a:t>Since </a:t>
            </a:r>
            <a:r>
              <a:rPr lang="en-US" sz="1800" b="1">
                <a:solidFill>
                  <a:srgbClr val="C00000"/>
                </a:solidFill>
              </a:rPr>
              <a:t>One Year Ago</a:t>
            </a:r>
            <a:endParaRPr lang="en-US" sz="1800" b="1" i="0" u="none" strike="noStrike" cap="none" spc="0">
              <a:ln>
                <a:noFill/>
              </a:ln>
              <a:solidFill>
                <a:srgbClr val="C00000"/>
              </a:solidFill>
              <a:latin typeface="+mn-lt"/>
              <a:ea typeface="+mn-ea"/>
              <a:cs typeface="+mn-cs"/>
            </a:endParaRPr>
          </a:p>
        </p:txBody>
      </p:sp>
      <p:cxnSp>
        <p:nvCxnSpPr>
          <p:cNvPr id="5" name="Straight Arrow Connector 4"/>
          <p:cNvCxnSpPr>
            <a:cxnSpLocks/>
          </p:cNvCxnSpPr>
          <p:nvPr/>
        </p:nvCxnSpPr>
        <p:spPr bwMode="auto">
          <a:xfrm flipV="1">
            <a:off x="3440624" y="1939761"/>
            <a:ext cx="1022888" cy="132313"/>
          </a:xfrm>
          <a:prstGeom prst="straightConnector1">
            <a:avLst/>
          </a:prstGeom>
          <a:noFill/>
          <a:ln w="25400" cap="flat">
            <a:solidFill>
              <a:srgbClr val="C00000"/>
            </a:solidFill>
            <a:prstDash val="solid"/>
            <a:round/>
            <a:tailEnd type="triangle"/>
          </a:ln>
          <a:effectLst>
            <a:outerShdw blurRad="38100" dist="20000" dir="5400000" rotWithShape="0">
              <a:srgbClr val="000000">
                <a:alpha val="38000"/>
              </a:srgbClr>
            </a:outerShdw>
          </a:effectLst>
        </p:spPr>
        <p:style>
          <a:lnRef idx="0">
            <a:srgbClr val="000000"/>
          </a:lnRef>
          <a:fillRef idx="0">
            <a:srgbClr val="000000"/>
          </a:fillRef>
          <a:effectRef idx="0">
            <a:srgbClr val="000000"/>
          </a:effectRef>
          <a:fontRef idx="none"/>
        </p:style>
      </p:cxn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79" name="Title 1"/>
          <p:cNvSpPr txBox="1">
            <a:spLocks noGrp="1"/>
          </p:cNvSpPr>
          <p:nvPr>
            <p:ph type="title"/>
          </p:nvPr>
        </p:nvSpPr>
        <p:spPr bwMode="auto">
          <a:prstGeom prst="rect">
            <a:avLst/>
          </a:prstGeom>
        </p:spPr>
        <p:txBody>
          <a:bodyPr>
            <a:normAutofit fontScale="90000"/>
          </a:bodyPr>
          <a:lstStyle>
            <a:lvl1pPr defTabSz="841247">
              <a:defRPr sz="3700"/>
            </a:lvl1pPr>
          </a:lstStyle>
          <a:p>
            <a:pPr>
              <a:defRPr/>
            </a:pPr>
            <a:r>
              <a:rPr/>
              <a:t>Sales </a:t>
            </a:r>
            <a:r>
              <a:rPr lang="en-US"/>
              <a:t>&amp; Profit </a:t>
            </a:r>
            <a:r>
              <a:rPr/>
              <a:t>Projections</a:t>
            </a:r>
            <a:r>
              <a:rPr lang="en-US"/>
              <a:t> </a:t>
            </a:r>
            <a:br>
              <a:rPr lang="en-US"/>
            </a:br>
            <a:r>
              <a:rPr lang="en-US"/>
              <a:t>Improving</a:t>
            </a:r>
            <a:endParaRPr/>
          </a:p>
        </p:txBody>
      </p:sp>
      <p:sp>
        <p:nvSpPr>
          <p:cNvPr id="180" name="Content Placeholder 2"/>
          <p:cNvSpPr txBox="1">
            <a:spLocks noGrp="1"/>
          </p:cNvSpPr>
          <p:nvPr>
            <p:ph type="body" idx="1"/>
          </p:nvPr>
        </p:nvSpPr>
        <p:spPr bwMode="auto">
          <a:xfrm>
            <a:off x="237506" y="1600199"/>
            <a:ext cx="8657112" cy="4574970"/>
          </a:xfrm>
          <a:prstGeom prst="rect">
            <a:avLst/>
          </a:prstGeom>
        </p:spPr>
        <p:txBody>
          <a:bodyPr>
            <a:normAutofit fontScale="92500" lnSpcReduction="10000"/>
          </a:bodyPr>
          <a:lstStyle/>
          <a:p>
            <a:pPr marL="277749" indent="-277749" defTabSz="740662">
              <a:spcBef>
                <a:spcPts val="500"/>
              </a:spcBef>
              <a:spcAft>
                <a:spcPts val="600"/>
              </a:spcAft>
              <a:defRPr sz="2100"/>
            </a:pPr>
            <a:r>
              <a:rPr lang="en-US" sz="2400"/>
              <a:t>Projections for sales and profits continue to improve. Projections for </a:t>
            </a:r>
            <a:r>
              <a:rPr lang="en-US" sz="2400" u="sng"/>
              <a:t>decreased profits</a:t>
            </a:r>
            <a:r>
              <a:rPr lang="en-US" sz="2400"/>
              <a:t> continue to fall from a record level in Q4 2022.</a:t>
            </a:r>
            <a:endParaRPr sz="2400"/>
          </a:p>
          <a:p>
            <a:pPr marL="601789" lvl="1" indent="-231457" defTabSz="740662">
              <a:spcBef>
                <a:spcPts val="400"/>
              </a:spcBef>
              <a:spcAft>
                <a:spcPts val="600"/>
              </a:spcAft>
              <a:defRPr sz="1800" b="1">
                <a:solidFill>
                  <a:srgbClr val="2B59A9"/>
                </a:solidFill>
              </a:defRPr>
            </a:pPr>
            <a:r>
              <a:rPr lang="en-US" sz="2200"/>
              <a:t>Projected sales growth at 49% — up four points from Q4 2022. Expectations for sales decreases remain unchanged (11%) since Q2 2023, but down six points from Q4 2022. </a:t>
            </a:r>
            <a:endParaRPr/>
          </a:p>
          <a:p>
            <a:pPr marL="601789" lvl="1" indent="-231457" defTabSz="740662">
              <a:spcBef>
                <a:spcPts val="400"/>
              </a:spcBef>
              <a:spcAft>
                <a:spcPts val="600"/>
              </a:spcAft>
              <a:defRPr sz="1800" b="1">
                <a:solidFill>
                  <a:srgbClr val="2B59A9"/>
                </a:solidFill>
              </a:defRPr>
            </a:pPr>
            <a:r>
              <a:rPr lang="en-US" sz="2200"/>
              <a:t>The percentage of those believing profits will increase ticked up to 36%, four points higher than Q4 2022. Sixteen percent (16</a:t>
            </a:r>
            <a:r>
              <a:rPr sz="2200"/>
              <a:t>%</a:t>
            </a:r>
            <a:r>
              <a:rPr lang="en-US" sz="2200"/>
              <a:t>) expect profits to decline in the next six months, dropping eleven points since Q4 2022.</a:t>
            </a:r>
            <a:endParaRPr/>
          </a:p>
          <a:p>
            <a:pPr marL="277749" lvl="1" indent="-277749" defTabSz="740662">
              <a:spcBef>
                <a:spcPts val="500"/>
              </a:spcBef>
              <a:spcAft>
                <a:spcPts val="600"/>
              </a:spcAft>
              <a:buChar char="•"/>
              <a:defRPr sz="2100"/>
            </a:pPr>
            <a:r>
              <a:rPr lang="en-US" sz="2400"/>
              <a:t>Expectations for sales growth is now highest in the Insurance/Finance/Real Estate sector (70%) and lowest in the Non-Profit/Health Care sector (33%). </a:t>
            </a:r>
            <a:endParaRPr/>
          </a:p>
          <a:p>
            <a:pPr marL="277749" lvl="1" indent="-277749" defTabSz="740662">
              <a:spcBef>
                <a:spcPts val="500"/>
              </a:spcBef>
              <a:spcAft>
                <a:spcPts val="600"/>
              </a:spcAft>
              <a:buChar char="•"/>
              <a:defRPr sz="2100"/>
            </a:pPr>
            <a:r>
              <a:rPr lang="en-US" sz="2400"/>
              <a:t>P</a:t>
            </a:r>
            <a:r>
              <a:rPr sz="2400"/>
              <a:t>rofit</a:t>
            </a:r>
            <a:r>
              <a:rPr lang="en-US" sz="2400"/>
              <a:t> increases</a:t>
            </a:r>
            <a:r>
              <a:rPr sz="2400"/>
              <a:t> </a:t>
            </a:r>
            <a:r>
              <a:rPr lang="en-US" sz="2400"/>
              <a:t>are most expected in the Insurance/Finance/Real Estate (54%) and lowest in the Non-Profit/Health Care sector (25%)</a:t>
            </a:r>
            <a:endParaRPr sz="2400"/>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spd="med" p14:dur="750" advClick="1">
        <p:pull dir="l"/>
      </p:transition>
    </mc:Choice>
    <mc:Fallback>
      <p:transition spd="med" advClick="1">
        <p:pull dir="l"/>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82" name="Title 1"/>
          <p:cNvSpPr txBox="1">
            <a:spLocks noGrp="1"/>
          </p:cNvSpPr>
          <p:nvPr>
            <p:ph type="title"/>
          </p:nvPr>
        </p:nvSpPr>
        <p:spPr bwMode="auto">
          <a:xfrm>
            <a:off x="0" y="274638"/>
            <a:ext cx="9144000" cy="1143001"/>
          </a:xfrm>
          <a:prstGeom prst="rect">
            <a:avLst/>
          </a:prstGeom>
        </p:spPr>
        <p:txBody>
          <a:bodyPr>
            <a:normAutofit/>
          </a:bodyPr>
          <a:lstStyle/>
          <a:p>
            <a:pPr>
              <a:defRPr/>
            </a:pPr>
            <a:r>
              <a:rPr lang="en-US"/>
              <a:t>Hiring Rebounding Slightly</a:t>
            </a:r>
            <a:endParaRPr/>
          </a:p>
        </p:txBody>
      </p:sp>
      <p:sp>
        <p:nvSpPr>
          <p:cNvPr id="183" name="Content Placeholder 2"/>
          <p:cNvSpPr txBox="1">
            <a:spLocks noGrp="1"/>
          </p:cNvSpPr>
          <p:nvPr>
            <p:ph type="body" idx="1"/>
          </p:nvPr>
        </p:nvSpPr>
        <p:spPr bwMode="auto">
          <a:xfrm>
            <a:off x="76200" y="1523998"/>
            <a:ext cx="8991600" cy="4544293"/>
          </a:xfrm>
          <a:prstGeom prst="rect">
            <a:avLst/>
          </a:prstGeom>
        </p:spPr>
        <p:txBody>
          <a:bodyPr>
            <a:normAutofit/>
          </a:bodyPr>
          <a:lstStyle/>
          <a:p>
            <a:pPr>
              <a:spcBef>
                <a:spcPts val="0"/>
              </a:spcBef>
              <a:spcAft>
                <a:spcPts val="600"/>
              </a:spcAft>
              <a:defRPr sz="2600"/>
            </a:pPr>
            <a:r>
              <a:rPr lang="en-US" sz="2200"/>
              <a:t>Even though most respondents say they will maintain current staffing levels, nearly four in ten say they plan to hire more employees.</a:t>
            </a:r>
            <a:endParaRPr/>
          </a:p>
          <a:p>
            <a:pPr marL="742950" lvl="1" indent="-285750">
              <a:spcBef>
                <a:spcPts val="0"/>
              </a:spcBef>
              <a:spcAft>
                <a:spcPts val="600"/>
              </a:spcAft>
              <a:defRPr sz="2200" b="1">
                <a:solidFill>
                  <a:srgbClr val="2B59A9"/>
                </a:solidFill>
              </a:defRPr>
            </a:pPr>
            <a:r>
              <a:rPr lang="en-US" sz="2000"/>
              <a:t>Thirty-nine percent (39%) say they plan to hire more employees over the next six months. A three-point rebound since Q2 2023, but down one point since Q4 2022. </a:t>
            </a:r>
            <a:endParaRPr/>
          </a:p>
          <a:p>
            <a:pPr marL="742950" lvl="1" indent="-285750">
              <a:spcBef>
                <a:spcPts val="0"/>
              </a:spcBef>
              <a:spcAft>
                <a:spcPts val="600"/>
              </a:spcAft>
              <a:defRPr sz="2200" b="1">
                <a:solidFill>
                  <a:srgbClr val="2B59A9"/>
                </a:solidFill>
              </a:defRPr>
            </a:pPr>
            <a:r>
              <a:rPr lang="en-US" sz="2000"/>
              <a:t>Fifty-three percent (53%) </a:t>
            </a:r>
            <a:r>
              <a:rPr sz="2000"/>
              <a:t>will maintain staff at current levels, </a:t>
            </a:r>
            <a:r>
              <a:rPr lang="en-US" sz="2000"/>
              <a:t>up five </a:t>
            </a:r>
            <a:r>
              <a:rPr sz="2000"/>
              <a:t>points from </a:t>
            </a:r>
            <a:r>
              <a:rPr lang="en-US" sz="2000"/>
              <a:t>one year ago.</a:t>
            </a:r>
            <a:r>
              <a:rPr sz="2000"/>
              <a:t> </a:t>
            </a:r>
            <a:endParaRPr/>
          </a:p>
          <a:p>
            <a:pPr marL="742950" lvl="1" indent="-285750">
              <a:spcBef>
                <a:spcPts val="0"/>
              </a:spcBef>
              <a:spcAft>
                <a:spcPts val="600"/>
              </a:spcAft>
              <a:defRPr sz="2200" b="1">
                <a:solidFill>
                  <a:srgbClr val="2B59A9"/>
                </a:solidFill>
              </a:defRPr>
            </a:pPr>
            <a:r>
              <a:rPr lang="en-US" sz="2000"/>
              <a:t>Only five percent (5</a:t>
            </a:r>
            <a:r>
              <a:rPr sz="2000"/>
              <a:t>%</a:t>
            </a:r>
            <a:r>
              <a:rPr lang="en-US" sz="2000"/>
              <a:t>)</a:t>
            </a:r>
            <a:r>
              <a:rPr sz="2000"/>
              <a:t> say they plan to lay off employee</a:t>
            </a:r>
            <a:r>
              <a:rPr lang="en-US" sz="2000"/>
              <a:t>s.</a:t>
            </a:r>
            <a:endParaRPr sz="2000"/>
          </a:p>
          <a:p>
            <a:pPr>
              <a:spcBef>
                <a:spcPts val="0"/>
              </a:spcBef>
              <a:spcAft>
                <a:spcPts val="600"/>
              </a:spcAft>
              <a:defRPr sz="2600"/>
            </a:pPr>
            <a:r>
              <a:rPr sz="2200"/>
              <a:t>The </a:t>
            </a:r>
            <a:r>
              <a:rPr lang="en-US" sz="2200"/>
              <a:t>Manufacturing/Construction sector (44%) is most</a:t>
            </a:r>
            <a:r>
              <a:rPr sz="2200"/>
              <a:t> likely to be hiring</a:t>
            </a:r>
            <a:r>
              <a:rPr lang="en-US" sz="2200"/>
              <a:t> in the next six months, while the Retail/Food Service sector is least likely to be hiring in the next six months (33%). </a:t>
            </a:r>
            <a:endParaRPr sz="2200"/>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spd="med" p14:dur="750" advClick="1">
        <p:pull dir="l"/>
      </p:transition>
    </mc:Choice>
    <mc:Fallback>
      <p:transition spd="med" advClick="1">
        <p:pull dir="l"/>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20" name="Title 1"/>
          <p:cNvSpPr txBox="1">
            <a:spLocks noGrp="1"/>
          </p:cNvSpPr>
          <p:nvPr>
            <p:ph type="title"/>
          </p:nvPr>
        </p:nvSpPr>
        <p:spPr bwMode="auto">
          <a:prstGeom prst="rect">
            <a:avLst/>
          </a:prstGeom>
        </p:spPr>
        <p:txBody>
          <a:bodyPr>
            <a:normAutofit fontScale="90000"/>
          </a:bodyPr>
          <a:lstStyle>
            <a:lvl1pPr defTabSz="841247">
              <a:defRPr sz="3700"/>
            </a:lvl1pPr>
          </a:lstStyle>
          <a:p>
            <a:pPr>
              <a:defRPr/>
            </a:pPr>
            <a:r>
              <a:rPr lang="en-US"/>
              <a:t>Data Indicates Talent Acquisition </a:t>
            </a:r>
            <a:br>
              <a:rPr lang="en-US"/>
            </a:br>
            <a:r>
              <a:rPr lang="en-US"/>
              <a:t>Continues to Improve</a:t>
            </a:r>
            <a:endParaRPr/>
          </a:p>
        </p:txBody>
      </p:sp>
      <p:sp>
        <p:nvSpPr>
          <p:cNvPr id="221" name="Content Placeholder 2"/>
          <p:cNvSpPr txBox="1">
            <a:spLocks noGrp="1"/>
          </p:cNvSpPr>
          <p:nvPr>
            <p:ph type="body" idx="1"/>
          </p:nvPr>
        </p:nvSpPr>
        <p:spPr bwMode="auto">
          <a:xfrm>
            <a:off x="304800" y="1524000"/>
            <a:ext cx="8610600" cy="4629150"/>
          </a:xfrm>
          <a:prstGeom prst="rect">
            <a:avLst/>
          </a:prstGeom>
        </p:spPr>
        <p:txBody>
          <a:bodyPr>
            <a:normAutofit fontScale="92500" lnSpcReduction="10000"/>
          </a:bodyPr>
          <a:lstStyle/>
          <a:p>
            <a:pPr>
              <a:spcBef>
                <a:spcPts val="600"/>
              </a:spcBef>
              <a:defRPr sz="2800"/>
            </a:pPr>
            <a:r>
              <a:rPr lang="en-US"/>
              <a:t>Thirty-five percent (35%) say their access to qualified talent is “pretty good” or “excellent” – up six points from Q4 2022. Fifty-six percent (56%) rate their access to qualified talent as “only fair” or “poor” – down seven points from Q4 2002.</a:t>
            </a:r>
            <a:endParaRPr/>
          </a:p>
          <a:p>
            <a:pPr>
              <a:spcBef>
                <a:spcPts val="600"/>
              </a:spcBef>
              <a:defRPr sz="2800"/>
            </a:pPr>
            <a:r>
              <a:rPr lang="en-US"/>
              <a:t>Nearly six in ten (58</a:t>
            </a:r>
            <a:r>
              <a:rPr/>
              <a:t>%</a:t>
            </a:r>
            <a:r>
              <a:rPr lang="en-US"/>
              <a:t>)</a:t>
            </a:r>
            <a:r>
              <a:rPr/>
              <a:t> are</a:t>
            </a:r>
            <a:r>
              <a:rPr lang="en-US"/>
              <a:t> having </a:t>
            </a:r>
            <a:r>
              <a:rPr/>
              <a:t>difficulty filling open jobs</a:t>
            </a:r>
            <a:r>
              <a:rPr lang="en-US"/>
              <a:t> –down six points from Q4 2022.</a:t>
            </a:r>
            <a:endParaRPr/>
          </a:p>
          <a:p>
            <a:pPr marL="742950" lvl="1" indent="-285750">
              <a:spcBef>
                <a:spcPts val="500"/>
              </a:spcBef>
              <a:defRPr sz="2400" b="1">
                <a:solidFill>
                  <a:srgbClr val="2B59A9"/>
                </a:solidFill>
              </a:defRPr>
            </a:pPr>
            <a:r>
              <a:rPr lang="en-US"/>
              <a:t>Down seven points from a year ago, 75</a:t>
            </a:r>
            <a:r>
              <a:rPr/>
              <a:t>% of those </a:t>
            </a:r>
            <a:r>
              <a:rPr u="sng"/>
              <a:t>actively searching</a:t>
            </a:r>
            <a:r>
              <a:rPr/>
              <a:t> for talent are having difficulty</a:t>
            </a:r>
            <a:r>
              <a:rPr lang="en-US"/>
              <a:t>.</a:t>
            </a:r>
            <a:r>
              <a:rPr/>
              <a:t> </a:t>
            </a:r>
            <a:endParaRPr lang="en-US"/>
          </a:p>
          <a:p>
            <a:pPr marL="742950" lvl="1" indent="-285750">
              <a:spcBef>
                <a:spcPts val="500"/>
              </a:spcBef>
              <a:defRPr sz="2400" b="1">
                <a:solidFill>
                  <a:srgbClr val="2B59A9"/>
                </a:solidFill>
              </a:defRPr>
            </a:pPr>
            <a:r>
              <a:rPr lang="en-US"/>
              <a:t>55% attribute it to a lack of </a:t>
            </a:r>
            <a:r>
              <a:rPr lang="en-US" u="sng"/>
              <a:t>qualified</a:t>
            </a:r>
            <a:r>
              <a:rPr lang="en-US"/>
              <a:t> applicants – up 7 points from Q4 2022.</a:t>
            </a:r>
            <a:endParaRPr/>
          </a:p>
          <a:p>
            <a:pPr marL="742950" lvl="1" indent="-285750">
              <a:spcBef>
                <a:spcPts val="500"/>
              </a:spcBef>
              <a:defRPr sz="2400" b="1">
                <a:solidFill>
                  <a:srgbClr val="2B59A9"/>
                </a:solidFill>
              </a:defRPr>
            </a:pPr>
            <a:r>
              <a:rPr lang="en-US"/>
              <a:t>34% attribute that difficulty to a lack of </a:t>
            </a:r>
            <a:r>
              <a:rPr lang="en-US" u="sng"/>
              <a:t>any</a:t>
            </a:r>
            <a:r>
              <a:rPr lang="en-US"/>
              <a:t> applicants – down 8 points from Q4 2022.</a:t>
            </a:r>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spd="med" p14:dur="750" advClick="1">
        <p:pull dir="l"/>
      </p:transition>
    </mc:Choice>
    <mc:Fallback>
      <p:transition spd="med" advClick="1">
        <p:pull dir="l"/>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85" name="Title 1"/>
          <p:cNvSpPr txBox="1">
            <a:spLocks noGrp="1"/>
          </p:cNvSpPr>
          <p:nvPr>
            <p:ph type="title"/>
          </p:nvPr>
        </p:nvSpPr>
        <p:spPr bwMode="auto">
          <a:prstGeom prst="rect">
            <a:avLst/>
          </a:prstGeom>
        </p:spPr>
        <p:txBody>
          <a:bodyPr>
            <a:normAutofit/>
          </a:bodyPr>
          <a:lstStyle>
            <a:lvl1pPr defTabSz="896111">
              <a:defRPr sz="3900"/>
            </a:lvl1pPr>
          </a:lstStyle>
          <a:p>
            <a:pPr>
              <a:defRPr/>
            </a:pPr>
            <a:r>
              <a:rPr lang="en-US"/>
              <a:t>Wage Increase Projections Down </a:t>
            </a:r>
            <a:endParaRPr/>
          </a:p>
        </p:txBody>
      </p:sp>
      <p:sp>
        <p:nvSpPr>
          <p:cNvPr id="186" name="Content Placeholder 2"/>
          <p:cNvSpPr txBox="1">
            <a:spLocks noGrp="1"/>
          </p:cNvSpPr>
          <p:nvPr>
            <p:ph type="body" idx="1"/>
          </p:nvPr>
        </p:nvSpPr>
        <p:spPr bwMode="auto">
          <a:xfrm>
            <a:off x="425708" y="1638300"/>
            <a:ext cx="8229601" cy="4505646"/>
          </a:xfrm>
          <a:prstGeom prst="rect">
            <a:avLst/>
          </a:prstGeom>
        </p:spPr>
        <p:txBody>
          <a:bodyPr>
            <a:normAutofit fontScale="92500"/>
          </a:bodyPr>
          <a:lstStyle/>
          <a:p>
            <a:pPr>
              <a:spcBef>
                <a:spcPts val="0"/>
              </a:spcBef>
              <a:spcAft>
                <a:spcPts val="1200"/>
              </a:spcAft>
              <a:defRPr sz="2800"/>
            </a:pPr>
            <a:r>
              <a:rPr lang="en-US"/>
              <a:t>Data indicates that concerns over wage inflation continue to wane. Wage inflation has significantly fallen down the list of challenges, while fewer say they have increased wages in the past six months. Still fewer say they will raise wages in the next six months. </a:t>
            </a:r>
            <a:endParaRPr/>
          </a:p>
          <a:p>
            <a:pPr>
              <a:spcBef>
                <a:spcPts val="0"/>
              </a:spcBef>
              <a:spcAft>
                <a:spcPts val="1200"/>
              </a:spcAft>
              <a:defRPr sz="2800"/>
            </a:pPr>
            <a:r>
              <a:rPr lang="en-US"/>
              <a:t>Forty-five percent (45%) say they expect to raise wages in the next six months, down one point from Q4 2022. Forty-eight (48%) say they will not raise wages.</a:t>
            </a:r>
            <a:endParaRPr/>
          </a:p>
          <a:p>
            <a:pPr>
              <a:spcBef>
                <a:spcPts val="0"/>
              </a:spcBef>
              <a:spcAft>
                <a:spcPts val="1200"/>
              </a:spcAft>
              <a:defRPr sz="2800"/>
            </a:pPr>
            <a:r>
              <a:rPr/>
              <a:t>Projections for wage </a:t>
            </a:r>
            <a:r>
              <a:rPr lang="en-US"/>
              <a:t>growth</a:t>
            </a:r>
            <a:r>
              <a:rPr/>
              <a:t> are strongest in the </a:t>
            </a:r>
            <a:r>
              <a:rPr lang="en-US"/>
              <a:t>Insurance/Finance/Real Estate sector (57%).</a:t>
            </a:r>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spd="med" p14:dur="750" advClick="1">
        <p:pull dir="l"/>
      </p:transition>
    </mc:Choice>
    <mc:Fallback>
      <p:transition spd="med" advClick="1">
        <p:pull dir="l"/>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31" name="Title 1"/>
          <p:cNvSpPr txBox="1">
            <a:spLocks noGrp="1"/>
          </p:cNvSpPr>
          <p:nvPr>
            <p:ph type="title"/>
          </p:nvPr>
        </p:nvSpPr>
        <p:spPr bwMode="auto">
          <a:prstGeom prst="rect">
            <a:avLst/>
          </a:prstGeom>
        </p:spPr>
        <p:txBody>
          <a:bodyPr>
            <a:normAutofit/>
          </a:bodyPr>
          <a:lstStyle/>
          <a:p>
            <a:pPr>
              <a:defRPr/>
            </a:pPr>
            <a:r>
              <a:rPr/>
              <a:t>Projected Investments</a:t>
            </a:r>
            <a:r>
              <a:rPr lang="en-US"/>
              <a:t> &amp; Growth</a:t>
            </a:r>
            <a:endParaRPr/>
          </a:p>
        </p:txBody>
      </p:sp>
      <p:sp>
        <p:nvSpPr>
          <p:cNvPr id="232" name="Content Placeholder 2"/>
          <p:cNvSpPr txBox="1">
            <a:spLocks noGrp="1"/>
          </p:cNvSpPr>
          <p:nvPr>
            <p:ph type="body" idx="1"/>
          </p:nvPr>
        </p:nvSpPr>
        <p:spPr bwMode="auto">
          <a:xfrm>
            <a:off x="457199" y="1709055"/>
            <a:ext cx="8341743" cy="4419600"/>
          </a:xfrm>
          <a:prstGeom prst="rect">
            <a:avLst/>
          </a:prstGeom>
        </p:spPr>
        <p:txBody>
          <a:bodyPr>
            <a:normAutofit/>
          </a:bodyPr>
          <a:lstStyle/>
          <a:p>
            <a:pPr marL="339470" indent="-339470" defTabSz="905255">
              <a:spcBef>
                <a:spcPts val="600"/>
              </a:spcBef>
              <a:defRPr sz="2750"/>
            </a:pPr>
            <a:r>
              <a:rPr lang="en-US"/>
              <a:t>A majority (60%) plan to </a:t>
            </a:r>
            <a:r>
              <a:rPr/>
              <a:t>invest in </a:t>
            </a:r>
            <a:r>
              <a:rPr b="1"/>
              <a:t>employee training </a:t>
            </a:r>
            <a:r>
              <a:rPr lang="en-US"/>
              <a:t>within the next 6 months.</a:t>
            </a:r>
            <a:endParaRPr/>
          </a:p>
          <a:p>
            <a:pPr marL="339470" indent="-339470" defTabSz="905255">
              <a:spcBef>
                <a:spcPts val="600"/>
              </a:spcBef>
              <a:defRPr sz="2750"/>
            </a:pPr>
            <a:r>
              <a:rPr lang="en-US"/>
              <a:t>More than half </a:t>
            </a:r>
            <a:r>
              <a:rPr/>
              <a:t>(5</a:t>
            </a:r>
            <a:r>
              <a:rPr lang="en-US"/>
              <a:t>1</a:t>
            </a:r>
            <a:r>
              <a:rPr/>
              <a:t>%) will invest in </a:t>
            </a:r>
            <a:r>
              <a:rPr b="1"/>
              <a:t>advertising</a:t>
            </a:r>
            <a:r>
              <a:rPr lang="en-US"/>
              <a:t>.</a:t>
            </a:r>
            <a:endParaRPr/>
          </a:p>
          <a:p>
            <a:pPr marL="339470" indent="-339470" defTabSz="905255">
              <a:spcBef>
                <a:spcPts val="600"/>
              </a:spcBef>
              <a:defRPr sz="2750"/>
            </a:pPr>
            <a:r>
              <a:rPr lang="en-US"/>
              <a:t>One quarter (23%) plan to invest in </a:t>
            </a:r>
            <a:r>
              <a:rPr lang="en-US" b="1"/>
              <a:t>new equipment</a:t>
            </a:r>
            <a:r>
              <a:rPr lang="en-US"/>
              <a:t>.</a:t>
            </a:r>
            <a:endParaRPr/>
          </a:p>
          <a:p>
            <a:pPr marL="339470" indent="-339470" defTabSz="905255">
              <a:spcBef>
                <a:spcPts val="600"/>
              </a:spcBef>
              <a:defRPr sz="2750"/>
            </a:pPr>
            <a:r>
              <a:rPr lang="en-US"/>
              <a:t>Over one-third </a:t>
            </a:r>
            <a:r>
              <a:rPr/>
              <a:t>(</a:t>
            </a:r>
            <a:r>
              <a:rPr lang="en-US"/>
              <a:t>35</a:t>
            </a:r>
            <a:r>
              <a:rPr/>
              <a:t>%) plan to </a:t>
            </a:r>
            <a:r>
              <a:rPr lang="en-US"/>
              <a:t>expand their business with</a:t>
            </a:r>
            <a:r>
              <a:rPr/>
              <a:t> a </a:t>
            </a:r>
            <a:r>
              <a:rPr b="1"/>
              <a:t>new product line or service</a:t>
            </a:r>
            <a:r>
              <a:rPr lang="en-US"/>
              <a:t>.</a:t>
            </a:r>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spd="med" p14:dur="750" advClick="1">
        <p:pull dir="l"/>
      </p:transition>
    </mc:Choice>
    <mc:Fallback>
      <p:transition spd="med" advClick="1">
        <p:pull dir="l"/>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34" name="Title 1"/>
          <p:cNvSpPr txBox="1">
            <a:spLocks noGrp="1"/>
          </p:cNvSpPr>
          <p:nvPr>
            <p:ph type="title"/>
          </p:nvPr>
        </p:nvSpPr>
        <p:spPr bwMode="auto">
          <a:prstGeom prst="rect">
            <a:avLst/>
          </a:prstGeom>
        </p:spPr>
        <p:txBody>
          <a:bodyPr/>
          <a:lstStyle/>
          <a:p>
            <a:pPr>
              <a:defRPr/>
            </a:pPr>
            <a:r>
              <a:rPr/>
              <a:t>Conclusions:</a:t>
            </a:r>
            <a:endParaRPr/>
          </a:p>
        </p:txBody>
      </p:sp>
      <p:sp>
        <p:nvSpPr>
          <p:cNvPr id="235" name="Content Placeholder 2"/>
          <p:cNvSpPr txBox="1">
            <a:spLocks noGrp="1"/>
          </p:cNvSpPr>
          <p:nvPr>
            <p:ph type="body" idx="1"/>
          </p:nvPr>
        </p:nvSpPr>
        <p:spPr bwMode="auto">
          <a:xfrm>
            <a:off x="279400" y="1600200"/>
            <a:ext cx="8585200" cy="4419600"/>
          </a:xfrm>
          <a:prstGeom prst="rect">
            <a:avLst/>
          </a:prstGeom>
        </p:spPr>
        <p:txBody>
          <a:bodyPr>
            <a:normAutofit lnSpcReduction="10000"/>
          </a:bodyPr>
          <a:lstStyle/>
          <a:p>
            <a:pPr marL="257175" indent="-257175" defTabSz="685800">
              <a:spcBef>
                <a:spcPts val="400"/>
              </a:spcBef>
              <a:defRPr sz="2400"/>
            </a:pPr>
            <a:r>
              <a:rPr lang="en-US" sz="2400"/>
              <a:t>Inflation worries continue to subside, as wage inflation has also started a downward trend. </a:t>
            </a:r>
            <a:endParaRPr/>
          </a:p>
          <a:p>
            <a:pPr marL="257175" indent="-257175" defTabSz="685800">
              <a:spcBef>
                <a:spcPts val="400"/>
              </a:spcBef>
              <a:defRPr sz="2400"/>
            </a:pPr>
            <a:r>
              <a:rPr lang="en-US" sz="2400"/>
              <a:t>Satisfaction with the economy has held positive in two surveys now.</a:t>
            </a:r>
            <a:endParaRPr sz="2400"/>
          </a:p>
          <a:p>
            <a:pPr marL="257175" indent="-257175" defTabSz="685800">
              <a:spcBef>
                <a:spcPts val="400"/>
              </a:spcBef>
              <a:defRPr sz="2400"/>
            </a:pPr>
            <a:r>
              <a:rPr lang="en-US" sz="2400"/>
              <a:t>While sales over the last six months are back in record low territory, projections for future sales and profits are on an upward trend.</a:t>
            </a:r>
            <a:endParaRPr/>
          </a:p>
          <a:p>
            <a:pPr marL="257175" indent="-257175" defTabSz="685800">
              <a:spcBef>
                <a:spcPts val="400"/>
              </a:spcBef>
              <a:defRPr sz="2400"/>
            </a:pPr>
            <a:r>
              <a:rPr lang="en-US" sz="2400"/>
              <a:t>As plans for new hiring tick up, businesses remain focused on improving their teams through training and promotion. </a:t>
            </a:r>
            <a:endParaRPr/>
          </a:p>
          <a:p>
            <a:pPr marL="257175" indent="-257175" defTabSz="685800">
              <a:spcBef>
                <a:spcPts val="400"/>
              </a:spcBef>
              <a:defRPr sz="2400"/>
            </a:pPr>
            <a:r>
              <a:rPr lang="en-US" sz="2400"/>
              <a:t>Recovery from the COVID-19 pandemic is either complete or nearly complete for most businesses, while few say they are still challenged by supply chain issues.</a:t>
            </a:r>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spd="med" p14:dur="750" advClick="1">
        <p:pull dir="l"/>
      </p:transition>
    </mc:Choice>
    <mc:Fallback>
      <p:transition spd="med" advClick="1">
        <p:pull dir="l"/>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91" name="Rectangle 3"/>
          <p:cNvSpPr txBox="1">
            <a:spLocks noGrp="1"/>
          </p:cNvSpPr>
          <p:nvPr>
            <p:ph type="body" idx="1"/>
          </p:nvPr>
        </p:nvSpPr>
        <p:spPr bwMode="auto">
          <a:xfrm>
            <a:off x="350948" y="1600200"/>
            <a:ext cx="8442101" cy="4419600"/>
          </a:xfrm>
          <a:prstGeom prst="rect">
            <a:avLst/>
          </a:prstGeom>
        </p:spPr>
        <p:txBody>
          <a:bodyPr/>
          <a:lstStyle/>
          <a:p>
            <a:pPr marL="318897" indent="-318897" defTabSz="850391">
              <a:spcBef>
                <a:spcPts val="600"/>
              </a:spcBef>
              <a:defRPr sz="2600">
                <a:solidFill>
                  <a:srgbClr val="0D0D0D"/>
                </a:solidFill>
              </a:defRPr>
            </a:pPr>
            <a:r>
              <a:rPr lang="en-US" sz="2400">
                <a:solidFill>
                  <a:schemeClr val="tx1"/>
                </a:solidFill>
                <a:latin typeface="+mj-ea"/>
              </a:rPr>
              <a:t>Michigan continues to be a great place for small business!</a:t>
            </a:r>
            <a:endParaRPr/>
          </a:p>
          <a:p>
            <a:pPr marL="759768" lvl="1" indent="-318897" defTabSz="850391">
              <a:spcBef>
                <a:spcPts val="600"/>
              </a:spcBef>
              <a:defRPr sz="2600">
                <a:solidFill>
                  <a:srgbClr val="0D0D0D"/>
                </a:solidFill>
              </a:defRPr>
            </a:pPr>
            <a:r>
              <a:rPr lang="en-US" sz="2400">
                <a:solidFill>
                  <a:schemeClr val="accent1">
                    <a:lumMod val="75000"/>
                  </a:schemeClr>
                </a:solidFill>
                <a:latin typeface="+mj-ea"/>
              </a:rPr>
              <a:t>62% now believe Michigan remains a pretty good (46%) to excellent (16%) market for their business – no change from Q4 2022.</a:t>
            </a:r>
            <a:endParaRPr/>
          </a:p>
          <a:p>
            <a:pPr marL="759768" lvl="1" indent="-318897" defTabSz="850391">
              <a:spcBef>
                <a:spcPts val="600"/>
              </a:spcBef>
              <a:defRPr sz="2600">
                <a:solidFill>
                  <a:srgbClr val="0D0D0D"/>
                </a:solidFill>
              </a:defRPr>
            </a:pPr>
            <a:r>
              <a:rPr lang="en-US" sz="2400">
                <a:solidFill>
                  <a:schemeClr val="accent1">
                    <a:lumMod val="75000"/>
                  </a:schemeClr>
                </a:solidFill>
                <a:latin typeface="+mj-ea"/>
              </a:rPr>
              <a:t>59% say our state business taxes as mostly (53%) to very (6%) fair – down 3 from Q4 2022.</a:t>
            </a:r>
            <a:endParaRPr sz="2400">
              <a:solidFill>
                <a:schemeClr val="accent1">
                  <a:lumMod val="75000"/>
                </a:schemeClr>
              </a:solidFill>
              <a:latin typeface="+mj-ea"/>
              <a:ea typeface="+mj-ea"/>
            </a:endParaRPr>
          </a:p>
        </p:txBody>
      </p:sp>
      <p:sp>
        <p:nvSpPr>
          <p:cNvPr id="192" name="Title 1"/>
          <p:cNvSpPr txBox="1"/>
          <p:nvPr/>
        </p:nvSpPr>
        <p:spPr bwMode="auto">
          <a:xfrm>
            <a:off x="457200" y="274638"/>
            <a:ext cx="8229600" cy="1143001"/>
          </a:xfrm>
          <a:prstGeom prst="rect">
            <a:avLst/>
          </a:prstGeom>
          <a:ln w="12700">
            <a:miter lim="400000"/>
          </a:ln>
        </p:spPr>
        <p:txBody>
          <a:bodyPr lIns="45719" rIns="45719" anchor="ctr">
            <a:normAutofit/>
          </a:bodyPr>
          <a:lstStyle>
            <a:lvl1pPr algn="ctr">
              <a:defRPr sz="4000" b="1">
                <a:solidFill>
                  <a:srgbClr val="FFFFFF"/>
                </a:solidFill>
                <a:latin typeface="Arial"/>
                <a:ea typeface="Arial"/>
                <a:cs typeface="Arial"/>
              </a:defRPr>
            </a:lvl1pPr>
          </a:lstStyle>
          <a:p>
            <a:pPr>
              <a:defRPr/>
            </a:pPr>
            <a:r>
              <a:rPr/>
              <a:t>Conclusions:</a:t>
            </a:r>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spd="med" p14:dur="750" advClick="1">
        <p:pull dir="l"/>
      </p:transition>
    </mc:Choice>
    <mc:Fallback>
      <p:transition spd="med" advClick="1">
        <p:pull dir="l"/>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40" name="Thank you!"/>
          <p:cNvSpPr txBox="1">
            <a:spLocks noGrp="1"/>
          </p:cNvSpPr>
          <p:nvPr>
            <p:ph type="ctrTitle"/>
          </p:nvPr>
        </p:nvSpPr>
        <p:spPr bwMode="auto">
          <a:prstGeom prst="rect">
            <a:avLst/>
          </a:prstGeom>
        </p:spPr>
        <p:txBody>
          <a:bodyPr/>
          <a:lstStyle/>
          <a:p>
            <a:pPr>
              <a:defRPr/>
            </a:pPr>
            <a:r>
              <a:rPr/>
              <a:t>Thank you!</a:t>
            </a:r>
            <a:endParaRPr/>
          </a:p>
        </p:txBody>
      </p:sp>
      <p:sp>
        <p:nvSpPr>
          <p:cNvPr id="241" name="We appreciate your interest in the MFBI. For more information or detailed findings, please contact Michigan Business Network.…"/>
          <p:cNvSpPr txBox="1"/>
          <p:nvPr/>
        </p:nvSpPr>
        <p:spPr bwMode="auto">
          <a:xfrm>
            <a:off x="954611" y="3630929"/>
            <a:ext cx="7234778" cy="2031325"/>
          </a:xfrm>
          <a:prstGeom prst="rect">
            <a:avLst/>
          </a:prstGeom>
          <a:ln w="12700">
            <a:miter lim="400000"/>
          </a:ln>
        </p:spPr>
        <p:txBody>
          <a:bodyPr lIns="45719" rIns="45719">
            <a:spAutoFit/>
          </a:bodyPr>
          <a:lstStyle/>
          <a:p>
            <a:pPr>
              <a:defRPr/>
            </a:pPr>
            <a:r>
              <a:rPr/>
              <a:t>We appreciate your interest in the MFBI. For more information or detailed findings, please contact Michigan Business Network. </a:t>
            </a:r>
            <a:endParaRPr/>
          </a:p>
          <a:p>
            <a:pPr>
              <a:defRPr/>
            </a:pPr>
            <a:endParaRPr/>
          </a:p>
          <a:p>
            <a:pPr>
              <a:defRPr/>
            </a:pPr>
            <a:r>
              <a:rPr u="sng">
                <a:solidFill>
                  <a:srgbClr val="0000FF"/>
                </a:solidFill>
                <a:hlinkClick r:id="rId3" tooltip="http://www.michiganbusinessnetwork.com"/>
              </a:rPr>
              <a:t>http://www.michiganbusinessnetwork.com</a:t>
            </a:r>
            <a:endParaRPr/>
          </a:p>
          <a:p>
            <a:pPr>
              <a:defRPr/>
            </a:pPr>
            <a:r>
              <a:rPr/>
              <a:t>P.O. Box 15279</a:t>
            </a:r>
            <a:endParaRPr/>
          </a:p>
          <a:p>
            <a:pPr>
              <a:defRPr/>
            </a:pPr>
            <a:r>
              <a:rPr/>
              <a:t>Lansing, MI 48906</a:t>
            </a:r>
            <a:endParaRPr/>
          </a:p>
          <a:p>
            <a:pPr>
              <a:defRPr/>
            </a:pPr>
            <a:r>
              <a:rPr/>
              <a:t>(517) 755-9649</a:t>
            </a:r>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62" name="Title 1"/>
          <p:cNvSpPr txBox="1">
            <a:spLocks noGrp="1"/>
          </p:cNvSpPr>
          <p:nvPr>
            <p:ph type="title"/>
          </p:nvPr>
        </p:nvSpPr>
        <p:spPr bwMode="auto">
          <a:prstGeom prst="rect">
            <a:avLst/>
          </a:prstGeom>
        </p:spPr>
        <p:txBody>
          <a:bodyPr>
            <a:normAutofit fontScale="90000"/>
          </a:bodyPr>
          <a:lstStyle/>
          <a:p>
            <a:pPr>
              <a:defRPr/>
            </a:pPr>
            <a:r>
              <a:rPr/>
              <a:t>Michigan Future Business Index</a:t>
            </a:r>
            <a:br>
              <a:rPr lang="en-US"/>
            </a:br>
            <a:r>
              <a:rPr lang="en-US" sz="3100"/>
              <a:t>Methodology</a:t>
            </a:r>
            <a:endParaRPr/>
          </a:p>
        </p:txBody>
      </p:sp>
      <p:sp>
        <p:nvSpPr>
          <p:cNvPr id="163" name="Content Placeholder 2"/>
          <p:cNvSpPr txBox="1">
            <a:spLocks noGrp="1"/>
          </p:cNvSpPr>
          <p:nvPr>
            <p:ph type="body" idx="1"/>
          </p:nvPr>
        </p:nvSpPr>
        <p:spPr bwMode="auto">
          <a:prstGeom prst="rect">
            <a:avLst/>
          </a:prstGeom>
        </p:spPr>
        <p:txBody>
          <a:bodyPr>
            <a:normAutofit/>
          </a:bodyPr>
          <a:lstStyle/>
          <a:p>
            <a:pPr marL="339470" indent="-339470" defTabSz="905255">
              <a:spcBef>
                <a:spcPts val="600"/>
              </a:spcBef>
              <a:defRPr sz="2750"/>
            </a:pPr>
            <a:r>
              <a:rPr/>
              <a:t>Statewide survey of </a:t>
            </a:r>
            <a:r>
              <a:rPr lang="en-US"/>
              <a:t>745 </a:t>
            </a:r>
            <a:r>
              <a:rPr/>
              <a:t>small to medium-sized businesses</a:t>
            </a:r>
            <a:r>
              <a:rPr lang="en-US"/>
              <a:t>; 609 completed the survey</a:t>
            </a:r>
            <a:endParaRPr/>
          </a:p>
          <a:p>
            <a:pPr marL="735520" lvl="1" indent="-282892" defTabSz="905255">
              <a:spcBef>
                <a:spcPts val="500"/>
              </a:spcBef>
              <a:defRPr sz="2400" b="1">
                <a:solidFill>
                  <a:srgbClr val="2B59A9"/>
                </a:solidFill>
              </a:defRPr>
            </a:pPr>
            <a:r>
              <a:rPr/>
              <a:t>Mixed-mode survey, conducted online and by phone</a:t>
            </a:r>
            <a:endParaRPr sz="2750"/>
          </a:p>
          <a:p>
            <a:pPr marL="339470" indent="-339470" defTabSz="905255">
              <a:spcBef>
                <a:spcPts val="600"/>
              </a:spcBef>
              <a:defRPr sz="2750"/>
            </a:pPr>
            <a:r>
              <a:rPr/>
              <a:t>Commissioned by </a:t>
            </a:r>
            <a:r>
              <a:rPr lang="en-US"/>
              <a:t>Cinnaire</a:t>
            </a:r>
            <a:r>
              <a:rPr lang="en-US"/>
              <a:t> </a:t>
            </a:r>
            <a:r>
              <a:rPr/>
              <a:t>&amp; Michigan Business Network</a:t>
            </a:r>
            <a:endParaRPr/>
          </a:p>
          <a:p>
            <a:pPr marL="339470" indent="-339470" defTabSz="905255">
              <a:spcBef>
                <a:spcPts val="600"/>
              </a:spcBef>
              <a:defRPr sz="2750"/>
            </a:pPr>
            <a:r>
              <a:rPr/>
              <a:t>Conducted by ROI Insight </a:t>
            </a:r>
            <a:endParaRPr/>
          </a:p>
          <a:p>
            <a:pPr marL="735520" lvl="1" indent="-282892" defTabSz="905255">
              <a:spcBef>
                <a:spcPts val="500"/>
              </a:spcBef>
              <a:defRPr sz="2400" b="1">
                <a:solidFill>
                  <a:srgbClr val="2B59A9"/>
                </a:solidFill>
              </a:defRPr>
            </a:pPr>
            <a:r>
              <a:rPr lang="en-US"/>
              <a:t>Data Collection</a:t>
            </a:r>
            <a:r>
              <a:rPr/>
              <a:t>: </a:t>
            </a:r>
            <a:r>
              <a:rPr lang="en-US"/>
              <a:t>Mid November </a:t>
            </a:r>
            <a:r>
              <a:rPr/>
              <a:t>through </a:t>
            </a:r>
            <a:r>
              <a:rPr lang="en-US"/>
              <a:t>December</a:t>
            </a:r>
            <a:r>
              <a:rPr/>
              <a:t>, </a:t>
            </a:r>
            <a:r>
              <a:rPr lang="en-US"/>
              <a:t>2023</a:t>
            </a:r>
            <a:endParaRPr sz="2750"/>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spd="med" p14:dur="750" advClick="1">
        <p:pull dir="l"/>
      </p:transition>
    </mc:Choice>
    <mc:Fallback>
      <p:transition spd="med" advClick="1">
        <p:pull dir="l"/>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65" name="Title 1"/>
          <p:cNvSpPr txBox="1">
            <a:spLocks noGrp="1"/>
          </p:cNvSpPr>
          <p:nvPr>
            <p:ph type="title"/>
          </p:nvPr>
        </p:nvSpPr>
        <p:spPr bwMode="auto">
          <a:prstGeom prst="rect">
            <a:avLst/>
          </a:prstGeom>
        </p:spPr>
        <p:txBody>
          <a:bodyPr/>
          <a:lstStyle/>
          <a:p>
            <a:pPr>
              <a:defRPr/>
            </a:pPr>
            <a:r>
              <a:rPr/>
              <a:t>Key Takeaways </a:t>
            </a:r>
            <a:endParaRPr/>
          </a:p>
        </p:txBody>
      </p:sp>
      <p:sp>
        <p:nvSpPr>
          <p:cNvPr id="166" name="Content Placeholder 2"/>
          <p:cNvSpPr txBox="1">
            <a:spLocks noGrp="1"/>
          </p:cNvSpPr>
          <p:nvPr>
            <p:ph type="body" idx="1"/>
          </p:nvPr>
        </p:nvSpPr>
        <p:spPr bwMode="auto">
          <a:xfrm>
            <a:off x="178131" y="1533832"/>
            <a:ext cx="8882742" cy="4640494"/>
          </a:xfrm>
          <a:prstGeom prst="rect">
            <a:avLst/>
          </a:prstGeom>
        </p:spPr>
        <p:txBody>
          <a:bodyPr>
            <a:normAutofit lnSpcReduction="10000"/>
          </a:bodyPr>
          <a:lstStyle/>
          <a:p>
            <a:pPr marL="416623" indent="-416623" defTabSz="740662">
              <a:spcBef>
                <a:spcPts val="500"/>
              </a:spcBef>
              <a:defRPr sz="2250"/>
            </a:pPr>
            <a:r>
              <a:rPr lang="en-US"/>
              <a:t>Concerns over wage inflation, supply chain issues, and overall inflation continue to shrink.</a:t>
            </a:r>
            <a:endParaRPr/>
          </a:p>
          <a:p>
            <a:pPr marL="416623" indent="-416623" defTabSz="740662">
              <a:spcBef>
                <a:spcPts val="500"/>
              </a:spcBef>
              <a:defRPr sz="2250"/>
            </a:pPr>
            <a:r>
              <a:rPr lang="en-US"/>
              <a:t>While sales and profits hit record lows over the past year, data indicates there are brighter days ahead, based on small business expectations.</a:t>
            </a:r>
            <a:endParaRPr/>
          </a:p>
          <a:p>
            <a:pPr marL="416623" indent="-416623" defTabSz="740662">
              <a:spcBef>
                <a:spcPts val="500"/>
              </a:spcBef>
              <a:defRPr sz="2250"/>
            </a:pPr>
            <a:r>
              <a:rPr lang="en-US"/>
              <a:t>Overall satisfaction with the business economy remains in positive territory after recovering from the negative in Q2. A plurality say they are satisfied with the business economy in Michigan.</a:t>
            </a:r>
            <a:endParaRPr/>
          </a:p>
          <a:p>
            <a:pPr marL="416623" indent="-416623" defTabSz="740662">
              <a:spcBef>
                <a:spcPts val="500"/>
              </a:spcBef>
              <a:defRPr sz="2250"/>
            </a:pPr>
            <a:r>
              <a:rPr lang="en-US"/>
              <a:t>With nearly half of businesses saying they have fully recovered from the pandemic, projections for sales, profits, and hiring are trending upward.</a:t>
            </a:r>
            <a:endParaRPr/>
          </a:p>
          <a:p>
            <a:pPr marL="416623" indent="-416623" defTabSz="740662">
              <a:spcBef>
                <a:spcPts val="500"/>
              </a:spcBef>
              <a:defRPr sz="2250"/>
            </a:pPr>
            <a:r>
              <a:rPr lang="en-US"/>
              <a:t>Nearly half of respondents are optimistic about demand, growth or opportunity in the next six months. </a:t>
            </a:r>
            <a:endParaRPr/>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spd="med" p14:dur="750" advClick="1">
        <p:pull dir="l"/>
      </p:transition>
    </mc:Choice>
    <mc:Fallback>
      <p:transition spd="med" advClick="1">
        <p:pull dir="l"/>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68" name="Title 1"/>
          <p:cNvSpPr txBox="1">
            <a:spLocks noGrp="1"/>
          </p:cNvSpPr>
          <p:nvPr>
            <p:ph type="title"/>
          </p:nvPr>
        </p:nvSpPr>
        <p:spPr bwMode="auto">
          <a:prstGeom prst="rect">
            <a:avLst/>
          </a:prstGeom>
        </p:spPr>
        <p:txBody>
          <a:bodyPr/>
          <a:lstStyle/>
          <a:p>
            <a:pPr>
              <a:defRPr/>
            </a:pPr>
            <a:r>
              <a:rPr/>
              <a:t>The Past Six Months</a:t>
            </a:r>
            <a:endParaRPr/>
          </a:p>
        </p:txBody>
      </p:sp>
      <p:sp>
        <p:nvSpPr>
          <p:cNvPr id="169" name="Content Placeholder 2"/>
          <p:cNvSpPr txBox="1">
            <a:spLocks noGrp="1"/>
          </p:cNvSpPr>
          <p:nvPr>
            <p:ph type="body" idx="1"/>
          </p:nvPr>
        </p:nvSpPr>
        <p:spPr bwMode="auto">
          <a:xfrm>
            <a:off x="0" y="1658219"/>
            <a:ext cx="9144000" cy="4548621"/>
          </a:xfrm>
          <a:prstGeom prst="rect">
            <a:avLst/>
          </a:prstGeom>
        </p:spPr>
        <p:txBody>
          <a:bodyPr>
            <a:normAutofit fontScale="92500" lnSpcReduction="10000"/>
          </a:bodyPr>
          <a:lstStyle/>
          <a:p>
            <a:pPr marL="462915" indent="-462915" defTabSz="822959">
              <a:spcBef>
                <a:spcPts val="600"/>
              </a:spcBef>
              <a:defRPr sz="2500"/>
            </a:pPr>
            <a:r>
              <a:rPr lang="en-US"/>
              <a:t>As wage inflation continues its downward trajectory, so do reports of sales increases profits, hiring and investments over the past six months.</a:t>
            </a:r>
            <a:endParaRPr/>
          </a:p>
          <a:p>
            <a:pPr marL="822959" lvl="1" indent="-462915" defTabSz="822959">
              <a:spcBef>
                <a:spcPts val="500"/>
              </a:spcBef>
              <a:defRPr sz="2150" b="1">
                <a:solidFill>
                  <a:srgbClr val="2B59A9"/>
                </a:solidFill>
              </a:defRPr>
            </a:pPr>
            <a:r>
              <a:rPr lang="en-US"/>
              <a:t>W</a:t>
            </a:r>
            <a:r>
              <a:rPr/>
              <a:t>age </a:t>
            </a:r>
            <a:r>
              <a:rPr lang="en-US"/>
              <a:t>increases continue to drop from record level</a:t>
            </a:r>
            <a:endParaRPr sz="2500"/>
          </a:p>
          <a:p>
            <a:pPr marL="1183004" lvl="2" indent="-462915" defTabSz="822959">
              <a:spcBef>
                <a:spcPts val="400"/>
              </a:spcBef>
              <a:defRPr sz="1800" b="1">
                <a:solidFill>
                  <a:srgbClr val="BD1B40"/>
                </a:solidFill>
              </a:defRPr>
            </a:pPr>
            <a:r>
              <a:rPr lang="en-US"/>
              <a:t>Fifty-six percent (56%) say their employee wages have increased in last six months, down six points from one year ago.</a:t>
            </a:r>
            <a:endParaRPr sz="1600"/>
          </a:p>
          <a:p>
            <a:pPr marL="822959" lvl="1" indent="-462915" defTabSz="822959">
              <a:spcBef>
                <a:spcPts val="500"/>
              </a:spcBef>
              <a:defRPr sz="2150" b="1">
                <a:solidFill>
                  <a:srgbClr val="2B59A9"/>
                </a:solidFill>
              </a:defRPr>
            </a:pPr>
            <a:r>
              <a:rPr lang="en-US"/>
              <a:t>Sales increases down significantly from Q4 2022</a:t>
            </a:r>
            <a:endParaRPr lang="en-US" sz="2500"/>
          </a:p>
          <a:p>
            <a:pPr marL="1183004" lvl="2" indent="-462915" defTabSz="822959">
              <a:spcBef>
                <a:spcPts val="400"/>
              </a:spcBef>
              <a:defRPr sz="1800" b="1">
                <a:solidFill>
                  <a:srgbClr val="BD1B40"/>
                </a:solidFill>
              </a:defRPr>
            </a:pPr>
            <a:r>
              <a:rPr lang="en-US"/>
              <a:t>Thirty-three (33%) say sales have increased in the last six months, down seven points from one year ago.</a:t>
            </a:r>
            <a:endParaRPr lang="en-US" sz="1600"/>
          </a:p>
          <a:p>
            <a:pPr marL="822959" lvl="1" indent="-462915" defTabSz="822959">
              <a:spcBef>
                <a:spcPts val="500"/>
              </a:spcBef>
              <a:defRPr sz="2150" b="1">
                <a:solidFill>
                  <a:srgbClr val="2B59A9"/>
                </a:solidFill>
              </a:defRPr>
            </a:pPr>
            <a:r>
              <a:rPr lang="en-US"/>
              <a:t>Profit increases essentially remain low</a:t>
            </a:r>
            <a:endParaRPr lang="en-US" sz="2500"/>
          </a:p>
          <a:p>
            <a:pPr marL="1183004" lvl="2" indent="-462915" defTabSz="822959">
              <a:spcBef>
                <a:spcPts val="400"/>
              </a:spcBef>
              <a:defRPr sz="1800" b="1">
                <a:solidFill>
                  <a:srgbClr val="BD1B40"/>
                </a:solidFill>
              </a:defRPr>
            </a:pPr>
            <a:r>
              <a:rPr lang="en-US" sz="1800"/>
              <a:t>Two in ten (20%) report profit increases, down five points from Q4 2022.</a:t>
            </a:r>
            <a:endParaRPr lang="en-US" sz="1600"/>
          </a:p>
          <a:p>
            <a:pPr marL="822959" lvl="1" indent="-462915" defTabSz="822959">
              <a:spcBef>
                <a:spcPts val="500"/>
              </a:spcBef>
              <a:defRPr sz="2150" b="1">
                <a:solidFill>
                  <a:srgbClr val="2B59A9"/>
                </a:solidFill>
              </a:defRPr>
            </a:pPr>
            <a:r>
              <a:rPr lang="en-US"/>
              <a:t>Hiring dropped slightly</a:t>
            </a:r>
            <a:endParaRPr lang="en-US" sz="2500"/>
          </a:p>
          <a:p>
            <a:pPr marL="1183004" lvl="2" indent="-462915" defTabSz="822959">
              <a:spcBef>
                <a:spcPts val="400"/>
              </a:spcBef>
              <a:defRPr sz="1800" b="1">
                <a:solidFill>
                  <a:srgbClr val="BD1B40"/>
                </a:solidFill>
              </a:defRPr>
            </a:pPr>
            <a:r>
              <a:rPr lang="en-US"/>
              <a:t>Two in ten (20%) say they have hired new employees, down two points from Q4 2022.</a:t>
            </a:r>
            <a:endParaRPr lang="en-US" sz="1600" i="1"/>
          </a:p>
          <a:p>
            <a:pPr marL="822959" lvl="1" indent="-462915" defTabSz="822959">
              <a:spcBef>
                <a:spcPts val="500"/>
              </a:spcBef>
              <a:defRPr sz="2150" b="1">
                <a:solidFill>
                  <a:srgbClr val="2B59A9"/>
                </a:solidFill>
              </a:defRPr>
            </a:pPr>
            <a:r>
              <a:rPr lang="en-US"/>
              <a:t>Investments holding steady, compared to Q4 2022</a:t>
            </a:r>
            <a:endParaRPr lang="en-US" sz="2500"/>
          </a:p>
          <a:p>
            <a:pPr marL="1183004" lvl="2" indent="-462915" defTabSz="822959">
              <a:spcBef>
                <a:spcPts val="400"/>
              </a:spcBef>
              <a:defRPr sz="1800" b="1">
                <a:solidFill>
                  <a:srgbClr val="BD1B40"/>
                </a:solidFill>
              </a:defRPr>
            </a:pPr>
            <a:r>
              <a:rPr lang="en-US"/>
              <a:t>Nearly one quarter (24%) increased capital investments, which is the same percentage as Q4 2022.</a:t>
            </a:r>
            <a:endParaRPr lang="en-US" sz="1600" i="1"/>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spd="med" p14:dur="750" advClick="1">
        <p:pull dir="l"/>
      </p:transition>
    </mc:Choice>
    <mc:Fallback>
      <p:transition spd="med" advClick="1">
        <p:pull dir="l"/>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71" name="Title 1"/>
          <p:cNvSpPr txBox="1">
            <a:spLocks noGrp="1"/>
          </p:cNvSpPr>
          <p:nvPr>
            <p:ph type="title"/>
          </p:nvPr>
        </p:nvSpPr>
        <p:spPr bwMode="auto">
          <a:prstGeom prst="rect">
            <a:avLst/>
          </a:prstGeom>
        </p:spPr>
        <p:txBody>
          <a:bodyPr/>
          <a:lstStyle/>
          <a:p>
            <a:pPr>
              <a:defRPr/>
            </a:pPr>
            <a:r>
              <a:rPr/>
              <a:t>Satisfaction with Economy</a:t>
            </a:r>
            <a:endParaRPr/>
          </a:p>
        </p:txBody>
      </p:sp>
      <p:sp>
        <p:nvSpPr>
          <p:cNvPr id="172" name="Content Placeholder 2"/>
          <p:cNvSpPr txBox="1">
            <a:spLocks noGrp="1"/>
          </p:cNvSpPr>
          <p:nvPr>
            <p:ph type="body" idx="1"/>
          </p:nvPr>
        </p:nvSpPr>
        <p:spPr bwMode="auto">
          <a:xfrm>
            <a:off x="0" y="1569024"/>
            <a:ext cx="9144000" cy="4540827"/>
          </a:xfrm>
          <a:prstGeom prst="rect">
            <a:avLst/>
          </a:prstGeom>
        </p:spPr>
        <p:txBody>
          <a:bodyPr>
            <a:normAutofit fontScale="92500" lnSpcReduction="10000"/>
          </a:bodyPr>
          <a:lstStyle/>
          <a:p>
            <a:pPr>
              <a:spcBef>
                <a:spcPts val="600"/>
              </a:spcBef>
              <a:defRPr sz="2800"/>
            </a:pPr>
            <a:r>
              <a:rPr lang="en-US"/>
              <a:t>Satisfaction with the business economy holds positive at 50%.</a:t>
            </a:r>
            <a:endParaRPr/>
          </a:p>
          <a:p>
            <a:pPr marL="742950" lvl="1" indent="-285750">
              <a:spcBef>
                <a:spcPts val="500"/>
              </a:spcBef>
              <a:defRPr sz="2400"/>
            </a:pPr>
            <a:r>
              <a:rPr lang="en-US" sz="2600" b="1">
                <a:solidFill>
                  <a:srgbClr val="2B59A9"/>
                </a:solidFill>
              </a:rPr>
              <a:t>50% say they are satisfied with the economy; 39% somewhat and 11% very satisfied </a:t>
            </a:r>
            <a:endParaRPr/>
          </a:p>
          <a:p>
            <a:pPr marL="1178379" lvl="2" indent="-285750">
              <a:spcBef>
                <a:spcPts val="500"/>
              </a:spcBef>
              <a:defRPr sz="2400"/>
            </a:pPr>
            <a:r>
              <a:rPr lang="en-US" sz="2400" b="1">
                <a:solidFill>
                  <a:srgbClr val="C00000"/>
                </a:solidFill>
              </a:rPr>
              <a:t>Up from 44% one year ago</a:t>
            </a:r>
            <a:endParaRPr/>
          </a:p>
          <a:p>
            <a:pPr marL="742950" lvl="1" indent="-285750">
              <a:spcBef>
                <a:spcPts val="500"/>
              </a:spcBef>
              <a:defRPr sz="2400" b="1">
                <a:solidFill>
                  <a:srgbClr val="2B59A9"/>
                </a:solidFill>
              </a:defRPr>
            </a:pPr>
            <a:r>
              <a:rPr lang="en-US" sz="2600"/>
              <a:t>The percentage of those saying they are dissatisfied with the economy dropped seven points since Q4 2022 to 49%; 33% “somewhat dissatisfied” and 17% “very dissatisfied”</a:t>
            </a:r>
            <a:endParaRPr/>
          </a:p>
          <a:p>
            <a:pPr marL="1178379" lvl="2" indent="-285750">
              <a:spcBef>
                <a:spcPts val="500"/>
              </a:spcBef>
              <a:defRPr sz="2400" b="1">
                <a:solidFill>
                  <a:srgbClr val="2B59A9"/>
                </a:solidFill>
              </a:defRPr>
            </a:pPr>
            <a:r>
              <a:rPr lang="en-US" sz="2400">
                <a:solidFill>
                  <a:srgbClr val="C00000"/>
                </a:solidFill>
              </a:rPr>
              <a:t>Down from 56% dissatisfied one year ago</a:t>
            </a:r>
            <a:endParaRPr lang="en-US" sz="3300">
              <a:solidFill>
                <a:srgbClr val="C00000"/>
              </a:solidFill>
            </a:endParaRPr>
          </a:p>
          <a:p>
            <a:pPr marL="742950" lvl="1" indent="-285750">
              <a:spcBef>
                <a:spcPts val="500"/>
              </a:spcBef>
              <a:defRPr sz="2400"/>
            </a:pPr>
            <a:r>
              <a:rPr lang="en-US" sz="2600"/>
              <a:t>Intensity remains strongest among the dissatisfied.</a:t>
            </a:r>
            <a:endParaRPr/>
          </a:p>
          <a:p>
            <a:pPr marL="742950" lvl="1" indent="-285750">
              <a:spcBef>
                <a:spcPts val="500"/>
              </a:spcBef>
              <a:defRPr sz="2400"/>
            </a:pPr>
            <a:r>
              <a:rPr lang="en-US" sz="2600"/>
              <a:t>Business &amp; Professional Services sector (58%) remains most satisfied with the economy, while Manufacturing/Construction sector is most dissatisfied (58%).</a:t>
            </a:r>
            <a:endParaRPr sz="2600"/>
          </a:p>
        </p:txBody>
      </p: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spd="med" p14:dur="750" advClick="1">
        <p:pull dir="l"/>
      </p:transition>
    </mc:Choice>
    <mc:Fallback>
      <p:transition spd="med" advClick="1">
        <p:pull dir="l"/>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94" name="Title 1"/>
          <p:cNvSpPr txBox="1">
            <a:spLocks noGrp="1"/>
          </p:cNvSpPr>
          <p:nvPr>
            <p:ph type="title"/>
          </p:nvPr>
        </p:nvSpPr>
        <p:spPr bwMode="auto">
          <a:xfrm>
            <a:off x="457200" y="274638"/>
            <a:ext cx="8229600" cy="1020763"/>
          </a:xfrm>
          <a:prstGeom prst="rect">
            <a:avLst/>
          </a:prstGeom>
        </p:spPr>
        <p:txBody>
          <a:bodyPr>
            <a:normAutofit fontScale="90000"/>
          </a:bodyPr>
          <a:lstStyle/>
          <a:p>
            <a:pPr defTabSz="886968">
              <a:defRPr sz="3800"/>
            </a:pPr>
            <a:r>
              <a:rPr/>
              <a:t>Satisfaction with Economy</a:t>
            </a:r>
            <a:r>
              <a:rPr lang="en-US"/>
              <a:t> Trends</a:t>
            </a:r>
            <a:br>
              <a:rPr/>
            </a:br>
            <a:r>
              <a:rPr sz="2600"/>
              <a:t>As it Affects Your Business</a:t>
            </a:r>
            <a:endParaRPr/>
          </a:p>
        </p:txBody>
      </p:sp>
      <p:graphicFrame>
        <p:nvGraphicFramePr>
          <p:cNvPr id="195" name="Object 5"/>
          <p:cNvGraphicFramePr>
            <a:graphicFrameLocks xmlns:a="http://schemas.openxmlformats.org/drawingml/2006/main"/>
          </p:cNvGraphicFramePr>
          <p:nvPr/>
        </p:nvGraphicFramePr>
        <p:xfrm>
          <a:off x="112812" y="1531747"/>
          <a:ext cx="8891330" cy="4261421"/>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bwMode="auto">
          <a:xfrm rot="16199999">
            <a:off x="6272451" y="4143264"/>
            <a:ext cx="1341120" cy="369330"/>
          </a:xfrm>
          <a:prstGeom prst="rect">
            <a:avLst/>
          </a:prstGeom>
          <a:noFill/>
          <a:ln w="12700" cap="flat">
            <a:noFill/>
            <a:miter lim="400000"/>
          </a:ln>
          <a:effectLst/>
        </p:spPr>
        <p:style>
          <a:lnRef idx="0">
            <a:srgbClr val="000000"/>
          </a:lnRef>
          <a:fillRef idx="0">
            <a:srgbClr val="000000"/>
          </a:fillRef>
          <a:effectRef idx="0">
            <a:srgbClr val="00000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a:lnSpc>
                <a:spcPct val="100000"/>
              </a:lnSpc>
              <a:spcBef>
                <a:spcPts val="0"/>
              </a:spcBef>
              <a:spcAft>
                <a:spcPts val="0"/>
              </a:spcAft>
              <a:buClrTx/>
              <a:buSzTx/>
              <a:buFontTx/>
              <a:buNone/>
              <a:defRPr/>
            </a:pPr>
            <a:r>
              <a:rPr lang="en-US" sz="1800" b="1" i="0" u="none" strike="noStrike" cap="none" spc="0">
                <a:ln>
                  <a:noFill/>
                </a:ln>
                <a:solidFill>
                  <a:srgbClr val="C00000"/>
                </a:solidFill>
                <a:latin typeface="+mn-lt"/>
                <a:ea typeface="+mn-ea"/>
                <a:cs typeface="+mn-cs"/>
              </a:rPr>
              <a:t>COVID-19</a:t>
            </a:r>
            <a:endParaRPr/>
          </a:p>
        </p:txBody>
      </p:sp>
      <p:cxnSp>
        <p:nvCxnSpPr>
          <p:cNvPr id="4" name="Straight Connector 3"/>
          <p:cNvCxnSpPr>
            <a:cxnSpLocks/>
          </p:cNvCxnSpPr>
          <p:nvPr/>
        </p:nvCxnSpPr>
        <p:spPr bwMode="auto">
          <a:xfrm flipV="1">
            <a:off x="6943011" y="2017955"/>
            <a:ext cx="0" cy="1926337"/>
          </a:xfrm>
          <a:prstGeom prst="line">
            <a:avLst/>
          </a:prstGeom>
          <a:ln w="28575"/>
        </p:spPr>
        <p:style>
          <a:lnRef idx="1">
            <a:schemeClr val="accent2"/>
          </a:lnRef>
          <a:fillRef idx="0">
            <a:schemeClr val="accent2"/>
          </a:fillRef>
          <a:effectRef idx="0">
            <a:schemeClr val="accent2"/>
          </a:effectRef>
          <a:fontRef idx="minor">
            <a:schemeClr val="tx1"/>
          </a:fontRef>
        </p:style>
      </p:cxnSp>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spd="med" p14:dur="750" advClick="1">
        <p:pull dir="l"/>
      </p:transition>
    </mc:Choice>
    <mc:Fallback>
      <p:transition spd="med" advClick="1">
        <p:pull dir="l"/>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174" name="Title 1"/>
          <p:cNvSpPr txBox="1">
            <a:spLocks noGrp="1"/>
          </p:cNvSpPr>
          <p:nvPr>
            <p:ph type="title"/>
          </p:nvPr>
        </p:nvSpPr>
        <p:spPr bwMode="auto">
          <a:xfrm>
            <a:off x="397310" y="175395"/>
            <a:ext cx="8349379" cy="1143001"/>
          </a:xfrm>
          <a:prstGeom prst="rect">
            <a:avLst/>
          </a:prstGeom>
        </p:spPr>
        <p:txBody>
          <a:bodyPr>
            <a:normAutofit fontScale="90000"/>
          </a:bodyPr>
          <a:lstStyle/>
          <a:p>
            <a:pPr>
              <a:defRPr sz="3600"/>
            </a:pPr>
            <a:r>
              <a:rPr/>
              <a:t>Greatest Challenges To </a:t>
            </a:r>
            <a:r>
              <a:rPr lang="en-US"/>
              <a:t>Doing </a:t>
            </a:r>
            <a:r>
              <a:rPr/>
              <a:t>Business</a:t>
            </a:r>
            <a:br>
              <a:rPr lang="en-US"/>
            </a:br>
            <a:r>
              <a:rPr lang="en-US" sz="2200"/>
              <a:t>Acquiring talent back to #1. Supply chain drops to bottom of list.</a:t>
            </a:r>
            <a:br>
              <a:rPr lang="en-US" sz="2200"/>
            </a:br>
            <a:r>
              <a:rPr lang="en-US" sz="2200"/>
              <a:t>Weakening economy now in top three. </a:t>
            </a:r>
            <a:br>
              <a:rPr lang="en-US" sz="2200"/>
            </a:br>
            <a:r>
              <a:rPr lang="en-US" sz="2200"/>
              <a:t>Access to capital/interest rates now tied for fourth.</a:t>
            </a:r>
            <a:endParaRPr/>
          </a:p>
        </p:txBody>
      </p:sp>
      <p:graphicFrame>
        <p:nvGraphicFramePr>
          <p:cNvPr id="4" name="Table 3"/>
          <p:cNvGraphicFramePr>
            <a:graphicFrameLocks xmlns:a="http://schemas.openxmlformats.org/drawingml/2006/main" noGrp="1"/>
          </p:cNvGraphicFramePr>
          <p:nvPr/>
        </p:nvGraphicFramePr>
        <p:xfrm>
          <a:off x="2185986" y="1548465"/>
          <a:ext cx="5229226" cy="4389120"/>
        </p:xfrm>
        <a:graphic>
          <a:graphicData uri="http://schemas.openxmlformats.org/drawingml/2006/table">
            <a:tbl>
              <a:tblPr firstRow="1" firstCol="0" lastRow="0" lastCol="0" bandRow="1" bandCol="0">
                <a:tableStyleId>{5940675A-B579-460E-94D1-54222C63F5DA}</a:tableStyleId>
              </a:tblPr>
              <a:tblGrid>
                <a:gridCol w="3844131"/>
                <a:gridCol w="1385096"/>
              </a:tblGrid>
              <a:tr h="274320">
                <a:tc>
                  <a:txBody>
                    <a:bodyPr/>
                    <a:p>
                      <a:pPr>
                        <a:defRPr/>
                      </a:pPr>
                      <a:r>
                        <a:rPr lang="en-US" sz="1800" b="1">
                          <a:solidFill>
                            <a:srgbClr val="2B59A9"/>
                          </a:solidFill>
                        </a:rPr>
                        <a:t>Acquiring Talent</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16%</a:t>
                      </a:r>
                      <a:endParaRPr/>
                    </a:p>
                  </a:txBody>
                  <a:tcPr>
                    <a:noFill/>
                  </a:tcPr>
                </a:tc>
              </a:tr>
              <a:tr h="274320">
                <a:tc>
                  <a:txBody>
                    <a:bodyPr/>
                    <a:p>
                      <a:pPr>
                        <a:defRPr/>
                      </a:pPr>
                      <a:r>
                        <a:rPr lang="en-US" sz="1800" b="1">
                          <a:solidFill>
                            <a:srgbClr val="2B59A9"/>
                          </a:solidFill>
                        </a:rPr>
                        <a:t>Inflation</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15%</a:t>
                      </a:r>
                      <a:endParaRPr/>
                    </a:p>
                  </a:txBody>
                  <a:tcPr>
                    <a:noFill/>
                  </a:tcPr>
                </a:tc>
              </a:tr>
              <a:tr h="274320">
                <a:tc>
                  <a:txBody>
                    <a:bodyPr/>
                    <a:p>
                      <a:pPr marL="0" marR="0" indent="0" algn="r" defTabSz="914400">
                        <a:lnSpc>
                          <a:spcPct val="100000"/>
                        </a:lnSpc>
                        <a:spcBef>
                          <a:spcPts val="0"/>
                        </a:spcBef>
                        <a:spcAft>
                          <a:spcPts val="0"/>
                        </a:spcAft>
                        <a:buClrTx/>
                        <a:buSzTx/>
                        <a:buFontTx/>
                        <a:buNone/>
                        <a:defRPr/>
                      </a:pPr>
                      <a:r>
                        <a:rPr lang="en-US" sz="1800" b="1">
                          <a:solidFill>
                            <a:srgbClr val="2B59A9"/>
                          </a:solidFill>
                        </a:rPr>
                        <a:t>Economy Weakening</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12%</a:t>
                      </a:r>
                      <a:endParaRPr/>
                    </a:p>
                  </a:txBody>
                  <a:tcPr>
                    <a:noFill/>
                  </a:tcPr>
                </a:tc>
              </a:tr>
              <a:tr h="274320">
                <a:tc>
                  <a:txBody>
                    <a:bodyPr/>
                    <a:p>
                      <a:pPr>
                        <a:defRPr/>
                      </a:pPr>
                      <a:r>
                        <a:rPr lang="en-US" sz="1800" b="1">
                          <a:solidFill>
                            <a:srgbClr val="2B59A9"/>
                          </a:solidFill>
                        </a:rPr>
                        <a:t>Finding Customers</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8%</a:t>
                      </a:r>
                      <a:endParaRPr/>
                    </a:p>
                  </a:txBody>
                  <a:tcPr>
                    <a:noFill/>
                  </a:tcPr>
                </a:tc>
              </a:tr>
              <a:tr h="274320">
                <a:tc>
                  <a:txBody>
                    <a:bodyPr/>
                    <a:p>
                      <a:pPr>
                        <a:defRPr/>
                      </a:pPr>
                      <a:r>
                        <a:rPr lang="en-US" sz="1800" b="1">
                          <a:solidFill>
                            <a:srgbClr val="2B59A9"/>
                          </a:solidFill>
                        </a:rPr>
                        <a:t>Interest Rates/Access to Capital</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8%</a:t>
                      </a:r>
                      <a:endParaRPr/>
                    </a:p>
                  </a:txBody>
                  <a:tcPr>
                    <a:noFill/>
                  </a:tcPr>
                </a:tc>
              </a:tr>
              <a:tr h="274320">
                <a:tc>
                  <a:txBody>
                    <a:bodyPr/>
                    <a:p>
                      <a:pPr>
                        <a:defRPr/>
                      </a:pPr>
                      <a:r>
                        <a:rPr lang="en-US" sz="1800" b="1">
                          <a:solidFill>
                            <a:srgbClr val="2B59A9"/>
                          </a:solidFill>
                        </a:rPr>
                        <a:t>Government Regulations</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6%</a:t>
                      </a:r>
                      <a:endParaRPr/>
                    </a:p>
                  </a:txBody>
                  <a:tcPr>
                    <a:noFill/>
                  </a:tcPr>
                </a:tc>
              </a:tr>
              <a:tr h="274320">
                <a:tc>
                  <a:txBody>
                    <a:bodyPr/>
                    <a:p>
                      <a:pPr>
                        <a:defRPr/>
                      </a:pPr>
                      <a:r>
                        <a:rPr lang="en-US" sz="1800" b="1">
                          <a:solidFill>
                            <a:srgbClr val="2B59A9"/>
                          </a:solidFill>
                        </a:rPr>
                        <a:t>Retaining Talent</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6%</a:t>
                      </a:r>
                      <a:endParaRPr/>
                    </a:p>
                  </a:txBody>
                  <a:tcPr>
                    <a:noFill/>
                  </a:tcPr>
                </a:tc>
              </a:tr>
              <a:tr h="274320">
                <a:tc>
                  <a:txBody>
                    <a:bodyPr/>
                    <a:p>
                      <a:pPr>
                        <a:defRPr/>
                      </a:pPr>
                      <a:r>
                        <a:rPr lang="en-US" sz="1800" b="1">
                          <a:solidFill>
                            <a:srgbClr val="2B59A9"/>
                          </a:solidFill>
                        </a:rPr>
                        <a:t>Wage Inflation</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6%</a:t>
                      </a:r>
                      <a:endParaRPr/>
                    </a:p>
                  </a:txBody>
                  <a:tcPr>
                    <a:noFill/>
                  </a:tcPr>
                </a:tc>
              </a:tr>
              <a:tr h="274320">
                <a:tc>
                  <a:txBody>
                    <a:bodyPr/>
                    <a:p>
                      <a:pPr>
                        <a:defRPr/>
                      </a:pPr>
                      <a:r>
                        <a:rPr lang="en-US" sz="1800" b="1">
                          <a:solidFill>
                            <a:srgbClr val="2B59A9"/>
                          </a:solidFill>
                        </a:rPr>
                        <a:t>Cost of Health Insurance</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4%</a:t>
                      </a:r>
                      <a:endParaRPr/>
                    </a:p>
                  </a:txBody>
                  <a:tcPr>
                    <a:noFill/>
                  </a:tcPr>
                </a:tc>
              </a:tr>
              <a:tr h="274320">
                <a:tc>
                  <a:txBody>
                    <a:bodyPr/>
                    <a:p>
                      <a:pPr>
                        <a:defRPr/>
                      </a:pPr>
                      <a:r>
                        <a:rPr lang="en-US" sz="1800" b="1">
                          <a:solidFill>
                            <a:srgbClr val="2B59A9"/>
                          </a:solidFill>
                        </a:rPr>
                        <a:t>Retaining Customers</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4%</a:t>
                      </a:r>
                      <a:endParaRPr/>
                    </a:p>
                  </a:txBody>
                  <a:tcPr>
                    <a:noFill/>
                  </a:tcPr>
                </a:tc>
              </a:tr>
              <a:tr h="274320">
                <a:tc>
                  <a:txBody>
                    <a:bodyPr/>
                    <a:p>
                      <a:pPr>
                        <a:defRPr/>
                      </a:pPr>
                      <a:r>
                        <a:rPr lang="en-US" sz="1800" b="1">
                          <a:solidFill>
                            <a:srgbClr val="2B59A9"/>
                          </a:solidFill>
                        </a:rPr>
                        <a:t>Taxes</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3%</a:t>
                      </a:r>
                      <a:endParaRPr/>
                    </a:p>
                  </a:txBody>
                  <a:tcPr>
                    <a:noFill/>
                  </a:tcPr>
                </a:tc>
              </a:tr>
              <a:tr h="274320">
                <a:tc>
                  <a:txBody>
                    <a:bodyPr/>
                    <a:p>
                      <a:pPr>
                        <a:defRPr/>
                      </a:pPr>
                      <a:r>
                        <a:rPr lang="en-US" sz="1800" b="1">
                          <a:solidFill>
                            <a:srgbClr val="2B59A9"/>
                          </a:solidFill>
                        </a:rPr>
                        <a:t>Supply Chain Challenges</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2%</a:t>
                      </a:r>
                      <a:endParaRPr/>
                    </a:p>
                  </a:txBody>
                  <a:tcPr>
                    <a:noFill/>
                  </a:tcPr>
                </a:tc>
              </a:tr>
            </a:tbl>
          </a:graphicData>
        </a:graphic>
      </p:graphicFrame>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spd="med" p14:dur="750" advClick="1">
        <p:pull dir="l"/>
      </p:transition>
    </mc:Choice>
    <mc:Fallback>
      <p:transition spd="med" advClick="1">
        <p:pull dir="l"/>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02" name="Title 1"/>
          <p:cNvSpPr txBox="1">
            <a:spLocks noGrp="1"/>
          </p:cNvSpPr>
          <p:nvPr>
            <p:ph type="title"/>
          </p:nvPr>
        </p:nvSpPr>
        <p:spPr bwMode="auto">
          <a:prstGeom prst="rect">
            <a:avLst/>
          </a:prstGeom>
        </p:spPr>
        <p:txBody>
          <a:bodyPr>
            <a:normAutofit/>
          </a:bodyPr>
          <a:lstStyle>
            <a:lvl1pPr>
              <a:defRPr/>
            </a:lvl1pPr>
          </a:lstStyle>
          <a:p>
            <a:pPr>
              <a:defRPr/>
            </a:pPr>
            <a:r>
              <a:rPr lang="en-US"/>
              <a:t>Greatest</a:t>
            </a:r>
            <a:r>
              <a:rPr/>
              <a:t> Reasons for Optimism</a:t>
            </a:r>
            <a:br>
              <a:rPr lang="en-US"/>
            </a:br>
            <a:r>
              <a:rPr lang="en-US" sz="2400"/>
              <a:t>Demand, Growth and Opportunity Rule!</a:t>
            </a:r>
            <a:endParaRPr sz="2400" i="1"/>
          </a:p>
        </p:txBody>
      </p:sp>
      <p:graphicFrame>
        <p:nvGraphicFramePr>
          <p:cNvPr id="6" name="Table 5"/>
          <p:cNvGraphicFramePr>
            <a:graphicFrameLocks xmlns:a="http://schemas.openxmlformats.org/drawingml/2006/main" noGrp="1"/>
          </p:cNvGraphicFramePr>
          <p:nvPr/>
        </p:nvGraphicFramePr>
        <p:xfrm>
          <a:off x="1533743" y="1655781"/>
          <a:ext cx="6076514" cy="4023360"/>
        </p:xfrm>
        <a:graphic>
          <a:graphicData uri="http://schemas.openxmlformats.org/drawingml/2006/table">
            <a:tbl>
              <a:tblPr firstRow="1" firstCol="0" lastRow="0" lastCol="0" bandRow="1" bandCol="0">
                <a:tableStyleId>{5940675A-B579-460E-94D1-54222C63F5DA}</a:tableStyleId>
              </a:tblPr>
              <a:tblGrid>
                <a:gridCol w="4885846"/>
                <a:gridCol w="1190668"/>
              </a:tblGrid>
              <a:tr h="274320">
                <a:tc>
                  <a:txBody>
                    <a:bodyPr/>
                    <a:p>
                      <a:pPr>
                        <a:defRPr/>
                      </a:pPr>
                      <a:r>
                        <a:rPr lang="en-US" sz="1800" b="1">
                          <a:solidFill>
                            <a:srgbClr val="2B59A9"/>
                          </a:solidFill>
                        </a:rPr>
                        <a:t>Demand For Products/Services</a:t>
                      </a:r>
                      <a:endParaRPr/>
                    </a:p>
                  </a:txBody>
                  <a:tcPr/>
                </a:tc>
                <a:tc>
                  <a:txBody>
                    <a:bodyPr/>
                    <a:p>
                      <a:pPr algn="ctr">
                        <a:defRPr/>
                      </a:pPr>
                      <a:r>
                        <a:rPr lang="en-US" sz="1800" b="1">
                          <a:solidFill>
                            <a:srgbClr val="2B59A9"/>
                          </a:solidFill>
                        </a:rPr>
                        <a:t>17%</a:t>
                      </a:r>
                      <a:endParaRPr/>
                    </a:p>
                  </a:txBody>
                  <a:tcPr>
                    <a:noFill/>
                  </a:tcPr>
                </a:tc>
              </a:tr>
              <a:tr h="274320">
                <a:tc>
                  <a:txBody>
                    <a:bodyPr/>
                    <a:p>
                      <a:pPr>
                        <a:defRPr/>
                      </a:pPr>
                      <a:r>
                        <a:rPr lang="en-US" sz="1800" b="1">
                          <a:solidFill>
                            <a:srgbClr val="2B59A9"/>
                          </a:solidFill>
                        </a:rPr>
                        <a:t>Business Growth/Expansion</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16%</a:t>
                      </a:r>
                      <a:endParaRPr/>
                    </a:p>
                  </a:txBody>
                  <a:tcPr>
                    <a:noFill/>
                  </a:tcPr>
                </a:tc>
              </a:tr>
              <a:tr h="274320">
                <a:tc>
                  <a:txBody>
                    <a:bodyPr/>
                    <a:p>
                      <a:pPr>
                        <a:defRPr/>
                      </a:pPr>
                      <a:r>
                        <a:rPr lang="en-US" sz="1800" b="1">
                          <a:solidFill>
                            <a:srgbClr val="2B59A9"/>
                          </a:solidFill>
                        </a:rPr>
                        <a:t>More Opportunities</a:t>
                      </a:r>
                      <a:endParaRPr/>
                    </a:p>
                  </a:txBody>
                  <a:tcPr/>
                </a:tc>
                <a:tc>
                  <a:txBody>
                    <a:bodyPr/>
                    <a:p>
                      <a:pPr algn="ctr">
                        <a:defRPr/>
                      </a:pPr>
                      <a:r>
                        <a:rPr lang="en-US" sz="1800" b="1">
                          <a:solidFill>
                            <a:srgbClr val="2B59A9"/>
                          </a:solidFill>
                        </a:rPr>
                        <a:t>14%</a:t>
                      </a:r>
                      <a:endParaRPr/>
                    </a:p>
                  </a:txBody>
                  <a:tcPr>
                    <a:noFill/>
                  </a:tcPr>
                </a:tc>
              </a:tr>
              <a:tr h="274320">
                <a:tc>
                  <a:txBody>
                    <a:bodyPr/>
                    <a:p>
                      <a:pPr>
                        <a:defRPr/>
                      </a:pPr>
                      <a:r>
                        <a:rPr lang="en-US" sz="1800" b="1">
                          <a:solidFill>
                            <a:srgbClr val="2B59A9"/>
                          </a:solidFill>
                        </a:rPr>
                        <a:t>My Staff/Team/Employees</a:t>
                      </a:r>
                      <a:endParaRPr/>
                    </a:p>
                  </a:txBody>
                  <a:tcPr/>
                </a:tc>
                <a:tc>
                  <a:txBody>
                    <a:bodyPr/>
                    <a:p>
                      <a:pPr algn="ctr">
                        <a:defRPr/>
                      </a:pPr>
                      <a:r>
                        <a:rPr lang="en-US" sz="1800" b="1">
                          <a:solidFill>
                            <a:srgbClr val="2B59A9"/>
                          </a:solidFill>
                        </a:rPr>
                        <a:t>13%</a:t>
                      </a:r>
                      <a:endParaRPr/>
                    </a:p>
                  </a:txBody>
                  <a:tcPr>
                    <a:noFill/>
                  </a:tcPr>
                </a:tc>
              </a:tr>
              <a:tr h="274320">
                <a:tc>
                  <a:txBody>
                    <a:bodyPr/>
                    <a:p>
                      <a:pPr>
                        <a:defRPr/>
                      </a:pPr>
                      <a:r>
                        <a:rPr lang="en-US" sz="1800" b="1">
                          <a:solidFill>
                            <a:srgbClr val="2B59A9"/>
                          </a:solidFill>
                        </a:rPr>
                        <a:t>Great Customers</a:t>
                      </a:r>
                      <a:endParaRPr/>
                    </a:p>
                  </a:txBody>
                  <a:tcPr/>
                </a:tc>
                <a:tc>
                  <a:txBody>
                    <a:bodyPr/>
                    <a:p>
                      <a:pPr algn="ctr">
                        <a:defRPr/>
                      </a:pPr>
                      <a:r>
                        <a:rPr lang="en-US" sz="1800" b="1">
                          <a:solidFill>
                            <a:srgbClr val="2B59A9"/>
                          </a:solidFill>
                        </a:rPr>
                        <a:t>11%</a:t>
                      </a:r>
                      <a:endParaRPr/>
                    </a:p>
                  </a:txBody>
                  <a:tcPr>
                    <a:noFill/>
                  </a:tcPr>
                </a:tc>
              </a:tr>
              <a:tr h="274320">
                <a:tc>
                  <a:txBody>
                    <a:bodyPr/>
                    <a:p>
                      <a:pPr>
                        <a:defRPr/>
                      </a:pPr>
                      <a:r>
                        <a:rPr lang="en-US" sz="1800" b="1">
                          <a:solidFill>
                            <a:srgbClr val="2B59A9"/>
                          </a:solidFill>
                        </a:rPr>
                        <a:t>The Economy</a:t>
                      </a:r>
                      <a:endParaRPr/>
                    </a:p>
                  </a:txBody>
                  <a:tcPr/>
                </a:tc>
                <a:tc>
                  <a:txBody>
                    <a:bodyPr/>
                    <a:p>
                      <a:pPr algn="ctr">
                        <a:defRPr/>
                      </a:pPr>
                      <a:r>
                        <a:rPr lang="en-US" sz="1800" b="1">
                          <a:solidFill>
                            <a:srgbClr val="2B59A9"/>
                          </a:solidFill>
                        </a:rPr>
                        <a:t>6%</a:t>
                      </a:r>
                      <a:endParaRPr/>
                    </a:p>
                  </a:txBody>
                  <a:tcPr>
                    <a:noFill/>
                  </a:tcPr>
                </a:tc>
              </a:tr>
              <a:tr h="274320">
                <a:tc>
                  <a:txBody>
                    <a:bodyPr/>
                    <a:p>
                      <a:pPr>
                        <a:defRPr/>
                      </a:pPr>
                      <a:r>
                        <a:rPr lang="en-US" sz="1800" b="1">
                          <a:solidFill>
                            <a:srgbClr val="2B59A9"/>
                          </a:solidFill>
                        </a:rPr>
                        <a:t>Longevity/Resilience/Still Going</a:t>
                      </a:r>
                      <a:endParaRPr/>
                    </a:p>
                  </a:txBody>
                  <a:tcPr/>
                </a:tc>
                <a:tc>
                  <a:txBody>
                    <a:bodyPr/>
                    <a:p>
                      <a:pPr algn="ctr">
                        <a:defRPr/>
                      </a:pPr>
                      <a:r>
                        <a:rPr lang="en-US" sz="1800" b="1">
                          <a:solidFill>
                            <a:srgbClr val="2B59A9"/>
                          </a:solidFill>
                        </a:rPr>
                        <a:t>6%</a:t>
                      </a:r>
                      <a:endParaRPr/>
                    </a:p>
                  </a:txBody>
                  <a:tcPr>
                    <a:noFill/>
                  </a:tcPr>
                </a:tc>
              </a:tr>
              <a:tr h="274320">
                <a:tc>
                  <a:txBody>
                    <a:bodyPr/>
                    <a:p>
                      <a:pPr>
                        <a:defRPr/>
                      </a:pPr>
                      <a:r>
                        <a:rPr lang="en-US" sz="1800" b="1">
                          <a:solidFill>
                            <a:srgbClr val="2B59A9"/>
                          </a:solidFill>
                        </a:rPr>
                        <a:t>Politics/Hope For Reforms</a:t>
                      </a:r>
                      <a:endParaRPr/>
                    </a:p>
                  </a:txBody>
                  <a:tcPr/>
                </a:tc>
                <a:tc>
                  <a:txBody>
                    <a:bodyPr/>
                    <a:p>
                      <a:pPr algn="ctr">
                        <a:defRPr/>
                      </a:pPr>
                      <a:r>
                        <a:rPr lang="en-US" sz="1800" b="1">
                          <a:solidFill>
                            <a:srgbClr val="2B59A9"/>
                          </a:solidFill>
                        </a:rPr>
                        <a:t>3%</a:t>
                      </a:r>
                      <a:endParaRPr/>
                    </a:p>
                  </a:txBody>
                  <a:tcPr>
                    <a:noFill/>
                  </a:tcPr>
                </a:tc>
              </a:tr>
              <a:tr h="274320">
                <a:tc>
                  <a:txBody>
                    <a:bodyPr/>
                    <a:p>
                      <a:pPr>
                        <a:defRPr/>
                      </a:pPr>
                      <a:r>
                        <a:rPr lang="en-US" sz="1800" b="1">
                          <a:solidFill>
                            <a:srgbClr val="2B59A9"/>
                          </a:solidFill>
                        </a:rPr>
                        <a:t>Flexible/Nimble/Innovative</a:t>
                      </a:r>
                      <a:endParaRPr/>
                    </a:p>
                  </a:txBody>
                  <a:tcPr/>
                </a:tc>
                <a:tc>
                  <a:txBody>
                    <a:bodyPr/>
                    <a:p>
                      <a:pPr algn="ctr">
                        <a:defRPr/>
                      </a:pPr>
                      <a:r>
                        <a:rPr lang="en-US" sz="1800" b="1">
                          <a:solidFill>
                            <a:srgbClr val="2B59A9"/>
                          </a:solidFill>
                        </a:rPr>
                        <a:t>2%</a:t>
                      </a:r>
                      <a:endParaRPr/>
                    </a:p>
                  </a:txBody>
                  <a:tcPr>
                    <a:noFill/>
                  </a:tcPr>
                </a:tc>
              </a:tr>
              <a:tr h="274320">
                <a:tc>
                  <a:txBody>
                    <a:bodyPr/>
                    <a:p>
                      <a:pPr>
                        <a:defRPr/>
                      </a:pPr>
                      <a:r>
                        <a:rPr lang="en-US" sz="1800" b="1">
                          <a:solidFill>
                            <a:srgbClr val="2B59A9"/>
                          </a:solidFill>
                        </a:rPr>
                        <a:t>Business Is Good</a:t>
                      </a:r>
                      <a:endParaRPr/>
                    </a:p>
                  </a:txBody>
                  <a:tcPr/>
                </a:tc>
                <a:tc>
                  <a:txBody>
                    <a:bodyPr/>
                    <a:p>
                      <a:pPr marL="0" marR="0" indent="0" algn="ctr" defTabSz="914400">
                        <a:lnSpc>
                          <a:spcPct val="100000"/>
                        </a:lnSpc>
                        <a:spcBef>
                          <a:spcPts val="0"/>
                        </a:spcBef>
                        <a:spcAft>
                          <a:spcPts val="0"/>
                        </a:spcAft>
                        <a:buClrTx/>
                        <a:buSzTx/>
                        <a:buFontTx/>
                        <a:buNone/>
                        <a:defRPr/>
                      </a:pPr>
                      <a:r>
                        <a:rPr lang="en-US" sz="1800" b="1">
                          <a:solidFill>
                            <a:srgbClr val="2B59A9"/>
                          </a:solidFill>
                        </a:rPr>
                        <a:t>1%</a:t>
                      </a:r>
                      <a:endParaRPr/>
                    </a:p>
                  </a:txBody>
                  <a:tcPr/>
                </a:tc>
              </a:tr>
              <a:tr h="274320">
                <a:tc>
                  <a:txBody>
                    <a:bodyPr/>
                    <a:p>
                      <a:pPr>
                        <a:defRPr/>
                      </a:pPr>
                      <a:r>
                        <a:rPr lang="en-US" sz="1800" b="1">
                          <a:solidFill>
                            <a:srgbClr val="2B59A9"/>
                          </a:solidFill>
                        </a:rPr>
                        <a:t>End of COVID-19 Pandemic </a:t>
                      </a:r>
                      <a:endParaRPr/>
                    </a:p>
                  </a:txBody>
                  <a:tcPr/>
                </a:tc>
                <a:tc>
                  <a:txBody>
                    <a:bodyPr/>
                    <a:p>
                      <a:pPr algn="ctr">
                        <a:defRPr/>
                      </a:pPr>
                      <a:r>
                        <a:rPr lang="en-US" sz="1800" b="1">
                          <a:solidFill>
                            <a:srgbClr val="2B59A9"/>
                          </a:solidFill>
                        </a:rPr>
                        <a:t>1%</a:t>
                      </a:r>
                      <a:endParaRPr/>
                    </a:p>
                  </a:txBody>
                  <a:tcPr/>
                </a:tc>
              </a:tr>
            </a:tbl>
          </a:graphicData>
        </a:graphic>
      </p:graphicFrame>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spd="med" p14:dur="750" advClick="1">
        <p:pull dir="l"/>
      </p:transition>
    </mc:Choice>
    <mc:Fallback>
      <p:transition spd="med" advClick="1">
        <p:pull dir="l"/>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w="http://schemas.openxmlformats.org/wordprocessingml/2006/main" showMasterPhAnim="0" show="1">
  <p:cSld nam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normAutofit fontScale="90000"/>
          </a:bodyPr>
          <a:lstStyle/>
          <a:p>
            <a:pPr>
              <a:defRPr/>
            </a:pPr>
            <a:r>
              <a:rPr lang="en-US"/>
              <a:t>Emerging From Covid …</a:t>
            </a:r>
            <a:br>
              <a:rPr lang="en-US"/>
            </a:br>
            <a:r>
              <a:rPr lang="en-US"/>
              <a:t>How Is Your Business Doing Now?</a:t>
            </a:r>
            <a:endParaRPr/>
          </a:p>
        </p:txBody>
      </p:sp>
      <p:graphicFrame>
        <p:nvGraphicFramePr>
          <p:cNvPr id="4" name="Chart 3"/>
          <p:cNvGraphicFramePr>
            <a:graphicFrameLocks xmlns:a="http://schemas.openxmlformats.org/drawingml/2006/main"/>
          </p:cNvGraphicFramePr>
          <p:nvPr/>
        </p:nvGraphicFramePr>
        <p:xfrm>
          <a:off x="158496" y="1755648"/>
          <a:ext cx="8802624" cy="41818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mc:Choice xmlns:p159="http://schemas.microsoft.com/office/powerpoint/2015/09/main" xmlns:p14="http://schemas.microsoft.com/office/powerpoint/2010/main" Requires="p159">
      <p:transition p14:dur="2000" advClick="1"/>
    </mc:Choice>
    <mc:Fallback>
      <p:transition advClick="1"/>
    </mc:Fallback>
  </mc:AlternateContent>
</p:sld>
</file>

<file path=ppt/theme/_rels/theme1.xml.rels><?xml version="1.0" encoding="UTF-8" standalone="yes"?><Relationships xmlns="http://schemas.openxmlformats.org/package/2006/relationships"></Relationships>
</file>

<file path=ppt/theme/_rels/theme2.xml.rels><?xml version="1.0" encoding="UTF-8" standalone="yes"?><Relationships xmlns="http://schemas.openxmlformats.org/package/2006/relationships"></Relationships>
</file>

<file path=ppt/theme/theme1.xml><?xml version="1.0" encoding="utf-8"?>
<a:theme xmlns:a="http://schemas.openxmlformats.org/drawingml/2006/main" xmlns:r="http://schemas.openxmlformats.org/officeDocument/2006/relationships" xmlns:p="http://schemas.openxmlformats.org/presentation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spDef>
      <a:spPr bwMode="auto">
        <a:prstGeom prst="rect">
          <a:avLst/>
        </a:prstGeom>
        <a:solidFill>
          <a:srgbClr val="FFFFFF"/>
        </a:solidFill>
        <a:ln w="25400" cap="flat">
          <a:solidFill>
            <a:schemeClr val="accent1"/>
          </a:solidFill>
          <a:prstDash val="solid"/>
          <a:round/>
        </a:ln>
      </a:spPr>
      <a:bodyPr/>
      <a:lstStyle/>
      <a:style>
        <a:lnRef idx="0">
          <a:srgbClr val="000000"/>
        </a:lnRef>
        <a:fillRef idx="0">
          <a:srgbClr val="000000"/>
        </a:fillRef>
        <a:effectRef idx="0">
          <a:srgbClr val="000000"/>
        </a:effectRef>
        <a:fontRef idx="none"/>
      </a:style>
    </a:spDef>
    <a:lnDef>
      <a:spPr bwMode="auto">
        <a:prstGeom prst="rect">
          <a:avLst/>
        </a:prstGeom>
        <a:noFill/>
        <a:ln w="25400" cap="flat">
          <a:solidFill>
            <a:schemeClr val="accent1"/>
          </a:solidFill>
          <a:prstDash val="solid"/>
          <a:round/>
        </a:ln>
      </a:spPr>
      <a:bodyPr/>
      <a:lstStyle/>
      <a:style>
        <a:lnRef idx="0">
          <a:srgbClr val="000000"/>
        </a:lnRef>
        <a:fillRef idx="0">
          <a:srgbClr val="000000"/>
        </a:fillRef>
        <a:effectRef idx="0">
          <a:srgbClr val="000000"/>
        </a:effectRef>
        <a:fontRef idx="none"/>
      </a:style>
    </a:lnDef>
    <a:txDef>
      <a:spPr bwMode="auto">
        <a:prstGeom prst="rect">
          <a:avLst/>
        </a:prstGeom>
        <a:noFill/>
        <a:ln w="12700" cap="flat">
          <a:noFill/>
          <a:miter lim="400000"/>
        </a:ln>
      </a:spPr>
      <a:bodyPr/>
      <a:lstStyle/>
      <a:style>
        <a:lnRef idx="0">
          <a:srgbClr val="000000"/>
        </a:lnRef>
        <a:fillRef idx="0">
          <a:srgbClr val="000000"/>
        </a:fillRef>
        <a:effectRef idx="0">
          <a:srgbClr val="000000"/>
        </a:effectRef>
        <a:fontRef idx="none"/>
      </a:style>
    </a:txDef>
  </a:objectDefaults>
</a:theme>
</file>

<file path=ppt/theme/theme2.xml><?xml version="1.0" encoding="utf-8"?>
<a:theme xmlns:a="http://schemas.openxmlformats.org/drawingml/2006/main" xmlns:r="http://schemas.openxmlformats.org/officeDocument/2006/relationships" xmlns:p="http://schemas.openxmlformats.org/presentation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spDef>
      <a:spPr bwMode="auto">
        <a:prstGeom prst="rect">
          <a:avLst/>
        </a:prstGeom>
        <a:solidFill>
          <a:srgbClr val="FFFFFF"/>
        </a:solidFill>
        <a:ln w="25400" cap="flat">
          <a:solidFill>
            <a:schemeClr val="accent1"/>
          </a:solidFill>
          <a:prstDash val="solid"/>
          <a:round/>
        </a:ln>
      </a:spPr>
      <a:bodyPr/>
      <a:lstStyle/>
      <a:style>
        <a:lnRef idx="0">
          <a:srgbClr val="000000"/>
        </a:lnRef>
        <a:fillRef idx="0">
          <a:srgbClr val="000000"/>
        </a:fillRef>
        <a:effectRef idx="0">
          <a:srgbClr val="000000"/>
        </a:effectRef>
        <a:fontRef idx="none"/>
      </a:style>
    </a:spDef>
    <a:lnDef>
      <a:spPr bwMode="auto">
        <a:prstGeom prst="rect">
          <a:avLst/>
        </a:prstGeom>
        <a:noFill/>
        <a:ln w="25400" cap="flat">
          <a:solidFill>
            <a:schemeClr val="accent1"/>
          </a:solidFill>
          <a:prstDash val="solid"/>
          <a:round/>
        </a:ln>
      </a:spPr>
      <a:bodyPr/>
      <a:lstStyle/>
      <a:style>
        <a:lnRef idx="0">
          <a:srgbClr val="000000"/>
        </a:lnRef>
        <a:fillRef idx="0">
          <a:srgbClr val="000000"/>
        </a:fillRef>
        <a:effectRef idx="0">
          <a:srgbClr val="000000"/>
        </a:effectRef>
        <a:fontRef idx="none"/>
      </a:style>
    </a:lnDef>
    <a:txDef>
      <a:spPr bwMode="auto">
        <a:prstGeom prst="rect">
          <a:avLst/>
        </a:prstGeom>
        <a:noFill/>
        <a:ln w="12700" cap="flat">
          <a:noFill/>
          <a:miter lim="400000"/>
        </a:ln>
      </a:spPr>
      <a:bodyPr/>
      <a:lstStyle/>
      <a:style>
        <a:lnRef idx="0">
          <a:srgbClr val="000000"/>
        </a:lnRef>
        <a:fillRef idx="0">
          <a:srgbClr val="000000"/>
        </a:fillRef>
        <a:effectRef idx="0">
          <a:srgbClr val="000000"/>
        </a:effectRef>
        <a:fontRef idx="none"/>
      </a:style>
    </a:txDef>
  </a:objectDefaults>
</a:theme>
</file>

<file path=docProps/app.xml><?xml version="1.0" encoding="utf-8"?>
<Properties xmlns="http://schemas.openxmlformats.org/officeDocument/2006/extended-properties" xmlns:vt="http://schemas.openxmlformats.org/officeDocument/2006/docPropsVTypes">
  <Template/>
  <TotalTime>0</TotalTime>
  <Words>0</Words>
  <Application>ONLYOFFICE/7.5.1.23</Application>
  <DocSecurity>0</DocSecurity>
  <PresentationFormat>On-screen Show (4:3)</PresentationFormat>
  <Paragraphs>0</Paragraphs>
  <Slides>18</Slides>
  <Notes>18</Notes>
  <HiddenSlides>0</HiddenSlides>
  <MMClips>2</MMClips>
  <ScaleCrop>0</ScaleCrop>
  <HeadingPairs>
    <vt:vector size="4" baseType="variant">
      <vt:variant>
        <vt:lpstr>Theme</vt:lpstr>
      </vt:variant>
      <vt:variant>
        <vt:i4>1</vt:i4>
      </vt:variant>
      <vt:variant>
        <vt:lpstr>Slide Titles</vt:lpstr>
      </vt:variant>
      <vt:variant>
        <vt:i4>18</vt:i4>
      </vt:variant>
    </vt:vector>
  </HeadingPairs>
  <TitlesOfParts>
    <vt:vector size="19" baseType="lpstr">
      <vt:lpstr>Theme 1</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Manager/>
  <Company/>
  <LinksUpToDate>0</LinksUpToDate>
  <SharedDoc>0</SharedDoc>
  <HyperlinkBase/>
  <HyperlinksChanged>0</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Michigan Future Business Index</dc:title>
  <dc:subject/>
  <dc:creator/>
  <cp:keywords/>
  <dc:description/>
  <dc:identifier/>
  <dc:language/>
  <cp:lastModifiedBy/>
  <cp:revision>271</cp:revision>
  <dcterms:modified xsi:type="dcterms:W3CDTF">2024-01-10T19:19:15Z</dcterms:modified>
  <cp:category/>
  <cp:contentStatus/>
  <cp:version/>
</cp:coreProperties>
</file>