
<file path=[Content_Types].xml><?xml version="1.0" encoding="utf-8"?>
<Types xmlns="http://schemas.openxmlformats.org/package/2006/content-types">
  <Default Extension="xlsx" ContentType="application/vnd.openxmlformats-officedocument.spreadsheetml.sheet"/>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8.xml" ContentType="application/vnd.openxmlformats-officedocument.presentationml.slide+xml"/>
  <Override PartName="/docProps/app.xml" ContentType="application/vnd.openxmlformats-officedocument.extended-properties+xml"/>
  <Override PartName="/ppt/slideLayouts/slideLayout6.xml" ContentType="application/vnd.openxmlformats-officedocument.presentationml.slideLayout+xml"/>
  <Override PartName="/docProps/core.xml" ContentType="application/vnd.openxmlformats-package.core-properties+xml"/>
  <Override PartName="/ppt/slides/slide4.xml" ContentType="application/vnd.openxmlformats-officedocument.presentationml.slide+xml"/>
  <Override PartName="/ppt/slideMasters/slideMaster1.xml" ContentType="application/vnd.openxmlformats-officedocument.presentationml.slideMaster+xml"/>
  <Override PartName="/ppt/slides/slide5.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ppt/theme/theme1.xml" ContentType="application/vnd.openxmlformats-officedocument.theme+xml"/>
  <Override PartName="/ppt/drawings/drawing1.xml" ContentType="application/vnd.openxmlformats-officedocument.drawingml.chartshapes+xml"/>
  <Override PartName="/ppt/viewProps.xml" ContentType="application/vnd.openxmlformats-officedocument.presentationml.viewProps+xml"/>
  <Override PartName="/ppt/charts/style1.xml" ContentType="application/vnd.ms-office.chartstyle+xml"/>
  <Override PartName="/ppt/slides/slide1.xml" ContentType="application/vnd.openxmlformats-officedocument.presentationml.slide+xml"/>
  <Override PartName="/ppt/charts/colors1.xml" ContentType="application/vnd.ms-office.chartcolorstyle+xml"/>
  <Override PartName="/ppt/charts/chart1.xml" ContentType="application/vnd.openxmlformats-officedocument.drawingml.chart+xml"/>
  <Override PartName="/ppt/charts/chart2.xml" ContentType="application/vnd.openxmlformats-officedocument.drawingml.char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Lst>
  <p:notesMasterIdLst>
    <p:notesMasterId r:id="rId2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9144000" cy="6858000"/>
  <p:defaultTextStyle>
    <a:def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defRPr>
    </a:defPPr>
    <a:lvl1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1pPr>
    <a:lvl2pPr marL="0" marR="0" indent="4572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2pPr>
    <a:lvl3pPr marL="0" marR="0" indent="9144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3pPr>
    <a:lvl4pPr marL="0" marR="0" indent="13716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4pPr>
    <a:lvl5pPr marL="0" marR="0" indent="18288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5pPr>
    <a:lvl6pPr marL="0" marR="0" indent="22860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6pPr>
    <a:lvl7pPr marL="0" marR="0" indent="27432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7pPr>
    <a:lvl8pPr marL="0" marR="0" indent="32004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8pPr>
    <a:lvl9pPr marL="0" marR="0" indent="36576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3466481B-9203-89CF-D1C3-54F8FC0AD97B}">
  <a:tblStyle styleId="{3466481B-9203-89CF-D1C3-54F8FC0AD97B}" styleName="No Style, Table Grid">
    <a:wholeTbl>
      <a:tcTxStyle>
        <a:fontRef idx="minor">
          <a:srgbClr val="000000"/>
        </a:fontRef>
        <a:schemeClr val="tx1"/>
      </a:tcTxStyle>
      <a:tcStyle>
        <a:tcBdr>
          <a:left>
            <a:ln w="12700">
              <a:solidFill>
                <a:schemeClr val="tx1"/>
              </a:solidFill>
            </a:ln>
          </a:left>
          <a:right>
            <a:ln w="12700">
              <a:solidFill>
                <a:schemeClr val="tx1"/>
              </a:solidFill>
            </a:ln>
          </a:right>
          <a:top>
            <a:ln w="12700">
              <a:solidFill>
                <a:schemeClr val="tx1"/>
              </a:solidFill>
              <a:round/>
            </a:ln>
          </a:top>
          <a:bottom>
            <a:ln w="12700">
              <a:solidFill>
                <a:schemeClr val="tx1"/>
              </a:solidFill>
              <a:round/>
            </a:ln>
          </a:bottom>
          <a:insideH>
            <a:ln w="12700">
              <a:solidFill>
                <a:schemeClr val="tx1"/>
              </a:solidFill>
              <a:round/>
            </a:ln>
          </a:insideH>
          <a:insideV>
            <a:ln w="12700">
              <a:solidFill>
                <a:schemeClr val="tx1"/>
              </a:solid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notesMaster" Target="notesMasters/notesMaster1.xml"/><Relationship Id="rId22" Type="http://schemas.openxmlformats.org/officeDocument/2006/relationships/presProps" Target="presProps.xml" /><Relationship Id="rId23" Type="http://schemas.openxmlformats.org/officeDocument/2006/relationships/tableStyles" Target="tableStyles.xml" /><Relationship Id="rId24" Type="http://schemas.openxmlformats.org/officeDocument/2006/relationships/viewProps" Target="viewProps.xml" /></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xml version="1.0" encoding="UTF-8" standalone="yes"?><Relationships xmlns="http://schemas.openxmlformats.org/package/2006/relationships"><Relationship Id="rId1" Type="http://schemas.openxmlformats.org/officeDocument/2006/relationships/chartUserShapes" Target="../drawings/drawing1.xml" /><Relationship Id="rId2" Type="http://schemas.microsoft.com/office/2011/relationships/chartStyle" Target="style1.xml" /><Relationship Id="rId3" Type="http://schemas.microsoft.com/office/2011/relationships/chartColorStyle" Target="colors1.xml" /><Relationship Id="rId4" Type="http://schemas.openxmlformats.org/officeDocument/2006/relationships/package" Target="../embeddings/Microsoft_Excel_Worksheet2.xlsx" /></Relationships>
</file>

<file path=ppt/charts/chart1.xml><?xml version="1.0" encoding="utf-8"?>
<c:chartSpace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c:date1904 val="1"/>
  <c:lang val="en-US"/>
  <c:roundedCorners val="0"/>
  <mc:AlternateContent>
    <mc:Choice Requires="c14">
      <c14:style val="102"/>
    </mc:Choice>
    <mc:Fallback>
      <c:style val="2"/>
    </mc:Fallback>
  </mc:AlternateContent>
  <c:chart>
    <c:autoTitleDeleted val="1"/>
    <c:plotArea>
      <c:layout>
        <c:manualLayout>
          <c:layoutTarget val="inner"/>
          <c:xMode val="edge"/>
          <c:yMode val="edge"/>
          <c:x val="0.038106599999999997"/>
          <c:y val="0.0476836"/>
          <c:w val="0.94777800000000001"/>
          <c:h val="0.76648700000000003"/>
        </c:manualLayout>
      </c:layout>
      <c:lineChart>
        <c:grouping val="standard"/>
        <c:varyColors val="0"/>
        <c:ser>
          <c:idx val="0"/>
          <c:order val="0"/>
          <c:tx>
            <c:strRef>
              <c:f>Sheet1!$B$1</c:f>
              <c:strCache>
                <c:ptCount val="1"/>
                <c:pt idx="0">
                  <c:v>Dissatisfied</c:v>
                </c:pt>
              </c:strCache>
            </c:strRef>
          </c:tx>
          <c:spPr bwMode="auto">
            <a:prstGeom prst="rect">
              <a:avLst/>
            </a:prstGeom>
            <a:ln w="31750" cap="rnd">
              <a:solidFill>
                <a:srgbClr val="C00000"/>
              </a:solidFill>
              <a:prstDash val="solid"/>
              <a:round/>
            </a:ln>
            <a:effectLst/>
          </c:spPr>
          <c:marker>
            <c:symbol val="circle"/>
            <c:size val="16"/>
            <c:spPr bwMode="auto">
              <a:prstGeom prst="rect">
                <a:avLst/>
              </a:prstGeom>
              <a:solidFill>
                <a:srgbClr val="C00000"/>
              </a:solidFill>
              <a:ln w="9525" cap="flat">
                <a:solidFill>
                  <a:srgbClr val="C00000"/>
                </a:solidFill>
                <a:prstDash val="solid"/>
                <a:round/>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'20</c:v>
                </c:pt>
                <c:pt idx="28">
                  <c:v xml:space="preserve">Nov '20</c:v>
                </c:pt>
                <c:pt idx="29">
                  <c:v xml:space="preserve">June '21</c:v>
                </c:pt>
                <c:pt idx="30">
                  <c:v xml:space="preserve">Nov '21</c:v>
                </c:pt>
                <c:pt idx="31">
                  <c:v xml:space="preserve">June '22</c:v>
                </c:pt>
                <c:pt idx="32">
                  <c:v xml:space="preserve">Nov '22</c:v>
                </c:pt>
              </c:strCache>
            </c:strRef>
          </c:cat>
          <c:val>
            <c:numRef>
              <c:f>Sheet1!$B$2:$B$34</c:f>
              <c:numCache>
                <c:formatCode>General</c:formatCode>
                <c:ptCount val="33"/>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pt idx="30">
                  <c:v>52</c:v>
                </c:pt>
                <c:pt idx="31">
                  <c:v>55</c:v>
                </c:pt>
                <c:pt idx="32">
                  <c:v>56</c:v>
                </c:pt>
              </c:numCache>
            </c:numRef>
          </c:val>
          <c:smooth val="0"/>
        </c:ser>
        <c:ser>
          <c:idx val="1"/>
          <c:order val="1"/>
          <c:tx>
            <c:strRef>
              <c:f>Sheet1!$C$1</c:f>
              <c:strCache>
                <c:ptCount val="1"/>
                <c:pt idx="0">
                  <c:v>Satisfied</c:v>
                </c:pt>
              </c:strCache>
            </c:strRef>
          </c:tx>
          <c:spPr bwMode="auto">
            <a:prstGeom prst="rect">
              <a:avLst/>
            </a:prstGeom>
            <a:ln w="31750" cap="rnd">
              <a:solidFill>
                <a:srgbClr val="0070C0"/>
              </a:solidFill>
              <a:prstDash val="solid"/>
              <a:round/>
            </a:ln>
            <a:effectLst/>
          </c:spPr>
          <c:marker>
            <c:symbol val="circle"/>
            <c:size val="16"/>
            <c:spPr bwMode="auto">
              <a:prstGeom prst="rect">
                <a:avLst/>
              </a:prstGeom>
              <a:solidFill>
                <a:srgbClr val="0070C0"/>
              </a:solidFill>
              <a:ln w="9525" cap="flat">
                <a:solidFill>
                  <a:srgbClr val="0070C0"/>
                </a:solidFill>
                <a:prstDash val="solid"/>
                <a:round/>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Sheet1!$A$2:$A$34</c:f>
              <c:strCache>
                <c:ptCount val="33"/>
                <c:pt idx="0">
                  <c:v xml:space="preserve">May '06</c:v>
                </c:pt>
                <c:pt idx="1">
                  <c:v xml:space="preserve">Nov '06</c:v>
                </c:pt>
                <c:pt idx="2">
                  <c:v xml:space="preserve">May '07</c:v>
                </c:pt>
                <c:pt idx="3">
                  <c:v xml:space="preserve">Nov '07</c:v>
                </c:pt>
                <c:pt idx="4">
                  <c:v xml:space="preserve">Apr '08</c:v>
                </c:pt>
                <c:pt idx="5">
                  <c:v xml:space="preserve">Nov '08</c:v>
                </c:pt>
                <c:pt idx="6">
                  <c:v xml:space="preserve">Apr '09</c:v>
                </c:pt>
                <c:pt idx="7">
                  <c:v xml:space="preserve">Jan '10</c:v>
                </c:pt>
                <c:pt idx="8">
                  <c:v xml:space="preserve">Oct '10</c:v>
                </c:pt>
                <c:pt idx="9">
                  <c:v xml:space="preserve">June '11</c:v>
                </c:pt>
                <c:pt idx="10">
                  <c:v xml:space="preserve">Oct '11</c:v>
                </c:pt>
                <c:pt idx="11">
                  <c:v xml:space="preserve">June '12</c:v>
                </c:pt>
                <c:pt idx="12">
                  <c:v xml:space="preserve">Oct '12</c:v>
                </c:pt>
                <c:pt idx="13">
                  <c:v xml:space="preserve">May '13</c:v>
                </c:pt>
                <c:pt idx="14">
                  <c:v xml:space="preserve">Nov '13</c:v>
                </c:pt>
                <c:pt idx="15">
                  <c:v xml:space="preserve">June '14</c:v>
                </c:pt>
                <c:pt idx="16">
                  <c:v xml:space="preserve">Nov '14</c:v>
                </c:pt>
                <c:pt idx="17">
                  <c:v xml:space="preserve">June '15</c:v>
                </c:pt>
                <c:pt idx="18">
                  <c:v xml:space="preserve">Nov ' 15</c:v>
                </c:pt>
                <c:pt idx="19">
                  <c:v xml:space="preserve">June '16</c:v>
                </c:pt>
                <c:pt idx="20">
                  <c:v xml:space="preserve">Nov '16</c:v>
                </c:pt>
                <c:pt idx="21">
                  <c:v xml:space="preserve">July '17</c:v>
                </c:pt>
                <c:pt idx="22">
                  <c:v xml:space="preserve">Nov '17</c:v>
                </c:pt>
                <c:pt idx="23">
                  <c:v xml:space="preserve">June '18</c:v>
                </c:pt>
                <c:pt idx="24">
                  <c:v xml:space="preserve">Nov '18</c:v>
                </c:pt>
                <c:pt idx="25">
                  <c:v xml:space="preserve">June '19</c:v>
                </c:pt>
                <c:pt idx="26">
                  <c:v xml:space="preserve">Nov '19</c:v>
                </c:pt>
                <c:pt idx="27">
                  <c:v xml:space="preserve">June '20</c:v>
                </c:pt>
                <c:pt idx="28">
                  <c:v xml:space="preserve">Nov '20</c:v>
                </c:pt>
                <c:pt idx="29">
                  <c:v xml:space="preserve">June '21</c:v>
                </c:pt>
                <c:pt idx="30">
                  <c:v xml:space="preserve">Nov '21</c:v>
                </c:pt>
                <c:pt idx="31">
                  <c:v xml:space="preserve">June '22</c:v>
                </c:pt>
                <c:pt idx="32">
                  <c:v xml:space="preserve">Nov '22</c:v>
                </c:pt>
              </c:strCache>
            </c:strRef>
          </c:cat>
          <c:val>
            <c:numRef>
              <c:f>Sheet1!$C$2:$C$34</c:f>
              <c:numCache>
                <c:formatCode>General</c:formatCode>
                <c:ptCount val="33"/>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pt idx="30">
                  <c:v>48</c:v>
                </c:pt>
                <c:pt idx="31">
                  <c:v>45</c:v>
                </c:pt>
                <c:pt idx="32">
                  <c:v>44</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2.5"/>
        <c:minorUnit val="11.25"/>
      </c:valAx>
      <c:spPr bwMode="auto">
        <a:prstGeom prst="rect">
          <a:avLst/>
        </a:prstGeom>
        <a:noFill/>
        <a:ln w="12700" cap="flat">
          <a:noFill/>
          <a:miter lim="400000"/>
        </a:ln>
        <a:effectLst/>
      </c:spPr>
    </c:plotArea>
    <c:legend>
      <c:legendPos val="r"/>
      <c:layout>
        <c:manualLayout>
          <c:xMode val="edge"/>
          <c:yMode val="edge"/>
          <c:x val="0.058562667227512646"/>
          <c:y val="0.29657384238731632"/>
          <c:w val="0.357709"/>
          <c:h val="0.16209000000000001"/>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112812" y="1531747"/>
      <a:ext cx="8891330" cy="4261421"/>
    </a:xfrm>
    <a:prstGeom prst="rect">
      <a:avLst/>
    </a:prstGeom>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xmlns:c16r2="http://schemas.microsoft.com/office/drawing/2015/06/chart">
  <c:date1904 val="0"/>
  <c:lang val="en-US"/>
  <c:roundedCorners val="0"/>
  <mc:AlternateContent>
    <mc:Choice Requires="c14">
      <c14:style val="102"/>
    </mc:Choice>
    <mc:Fallback>
      <c:style val="2"/>
    </mc:Fallback>
  </mc:AlternateContent>
  <c:chart>
    <c:autoTitleDeleted val="1"/>
    <c:plotArea>
      <c:layout>
        <c:manualLayout>
          <c:layoutTarget val="inner"/>
          <c:xMode val="edge"/>
          <c:yMode val="edge"/>
          <c:x val="0.4327770901040417"/>
          <c:y val="0.0090962441314553985"/>
          <c:w val="0.48274469067405357"/>
          <c:h val="1"/>
        </c:manualLayout>
      </c:layout>
      <c:pieChart>
        <c:varyColors val="1"/>
        <c:ser>
          <c:idx val="0"/>
          <c:order val="0"/>
          <c:tx>
            <c:strRef>
              <c:f>Sheet1!$B$1</c:f>
              <c:strCache>
                <c:ptCount val="1"/>
                <c:pt idx="0">
                  <c:v>Column1</c:v>
                </c:pt>
              </c:strCache>
            </c:strRef>
          </c:tx>
          <c:spPr bwMode="auto">
            <a:ln w="47625">
              <a:round/>
            </a:ln>
          </c:spPr>
          <c:dPt>
            <c:idx val="0"/>
            <c:bubble3D val="0"/>
            <c:spPr bwMode="auto">
              <a:prstGeom prst="rect">
                <a:avLst/>
              </a:prstGeom>
              <a:solidFill>
                <a:schemeClr val="accent1"/>
              </a:solidFill>
              <a:ln w="47625">
                <a:noFill/>
                <a:round/>
              </a:ln>
              <a:effectLst/>
            </c:spPr>
          </c:dPt>
          <c:dPt>
            <c:idx val="1"/>
            <c:bubble3D val="0"/>
            <c:spPr bwMode="auto">
              <a:prstGeom prst="rect">
                <a:avLst/>
              </a:prstGeom>
              <a:solidFill>
                <a:schemeClr val="accent2"/>
              </a:solidFill>
              <a:ln w="47625">
                <a:noFill/>
              </a:ln>
              <a:effectLst/>
            </c:spPr>
          </c:dPt>
          <c:dPt>
            <c:idx val="2"/>
            <c:bubble3D val="0"/>
            <c:spPr bwMode="auto">
              <a:prstGeom prst="rect">
                <a:avLst/>
              </a:prstGeom>
              <a:solidFill>
                <a:schemeClr val="accent3"/>
              </a:solidFill>
              <a:ln w="47625">
                <a:noFill/>
                <a:round/>
              </a:ln>
              <a:effectLst/>
            </c:spPr>
          </c:dPt>
          <c:dPt>
            <c:idx val="3"/>
            <c:bubble3D val="0"/>
            <c:spPr bwMode="auto">
              <a:prstGeom prst="rect">
                <a:avLst/>
              </a:prstGeom>
              <a:solidFill>
                <a:schemeClr val="accent4"/>
              </a:solidFill>
              <a:ln w="47625">
                <a:noFill/>
              </a:ln>
              <a:effectLst/>
            </c:spPr>
          </c:dPt>
          <c:dPt>
            <c:idx val="4"/>
            <c:bubble3D val="0"/>
            <c:spPr bwMode="auto">
              <a:prstGeom prst="rect">
                <a:avLst/>
              </a:prstGeom>
              <a:solidFill>
                <a:schemeClr val="accent5"/>
              </a:solidFill>
              <a:ln w="47625">
                <a:noFill/>
                <a:round/>
              </a:ln>
              <a:effectLst/>
            </c:spPr>
          </c:dPt>
          <c:dPt>
            <c:idx val="5"/>
            <c:bubble3D val="0"/>
            <c:spPr bwMode="auto">
              <a:prstGeom prst="rect">
                <a:avLst/>
              </a:prstGeom>
              <a:solidFill>
                <a:schemeClr val="accent6"/>
              </a:solidFill>
              <a:ln w="47625">
                <a:noFill/>
                <a:round/>
              </a:ln>
              <a:effectLst/>
            </c:spPr>
          </c:dPt>
          <c:dPt>
            <c:idx val="6"/>
            <c:bubble3D val="0"/>
            <c:spPr bwMode="auto">
              <a:prstGeom prst="rect">
                <a:avLst/>
              </a:prstGeom>
              <a:solidFill>
                <a:schemeClr val="accent1">
                  <a:lumMod val="60000"/>
                </a:schemeClr>
              </a:solidFill>
              <a:ln w="47625">
                <a:noFill/>
                <a:round/>
              </a:ln>
              <a:effectLst/>
            </c:spPr>
          </c:dPt>
          <c:dPt>
            <c:idx val="7"/>
            <c:bubble3D val="0"/>
            <c:spPr bwMode="auto">
              <a:prstGeom prst="rect">
                <a:avLst/>
              </a:prstGeom>
              <a:solidFill>
                <a:schemeClr val="accent2">
                  <a:lumMod val="60000"/>
                </a:schemeClr>
              </a:solidFill>
              <a:ln w="47625">
                <a:noFill/>
                <a:round/>
              </a:ln>
              <a:effectLst/>
            </c:spPr>
          </c:dPt>
          <c:dLbls>
            <c:dLbl>
              <c:idx val="0"/>
              <c:dLblPos val="inEnd"/>
              <c:layout/>
              <c:showBubbleSize val="0"/>
              <c:showCatName val="0"/>
              <c:showLegendKey val="0"/>
              <c:showPercent val="0"/>
              <c:showSerName val="0"/>
              <c:showVal val="1"/>
            </c:dLbl>
            <c:dLbl>
              <c:idx val="1"/>
              <c:dLblPos val="inEnd"/>
              <c:layout/>
              <c:showBubbleSize val="0"/>
              <c:showCatName val="0"/>
              <c:showLegendKey val="0"/>
              <c:showPercent val="0"/>
              <c:showSerName val="0"/>
              <c:showVal val="1"/>
            </c:dLbl>
            <c:dLbl>
              <c:idx val="2"/>
              <c:dLblPos val="inEnd"/>
              <c:layout/>
              <c:showBubbleSize val="0"/>
              <c:showCatName val="0"/>
              <c:showLegendKey val="0"/>
              <c:showPercent val="0"/>
              <c:showSerName val="0"/>
              <c:showVal val="1"/>
            </c:dLbl>
            <c:leaderLines>
              <c:spPr bwMode="auto">
                <a:prstGeom prst="rect">
                  <a:avLst/>
                </a:prstGeom>
                <a:ln w="9525" cap="flat" cmpd="sng" algn="ctr">
                  <a:solidFill>
                    <a:schemeClr val="tx1">
                      <a:lumMod val="35000"/>
                      <a:lumOff val="65000"/>
                    </a:schemeClr>
                  </a:solidFill>
                  <a:round/>
                </a:ln>
                <a:effectLst/>
              </c:spPr>
            </c:leaderLines>
            <c:showBubbleSize val="0"/>
            <c:showCatName val="0"/>
            <c:showLeaderLines val="1"/>
            <c:showLegendKey val="0"/>
            <c:showPercent val="0"/>
            <c:showSerName val="0"/>
            <c:showVal val="1"/>
            <c:spPr bwMode="auto">
              <a:prstGeom prst="rect">
                <a:avLst/>
              </a:prstGeom>
              <a:noFill/>
              <a:ln>
                <a:noFill/>
                <a:round/>
              </a:ln>
              <a:effectLst/>
            </c:spPr>
            <c:txPr>
              <a:bodyPr rot="0" spcFirstLastPara="1" vertOverflow="ellipsis" vert="horz" wrap="square" lIns="38100" tIns="19050" rIns="38100" bIns="19050" anchor="ctr" anchorCtr="1">
                <a:spAutoFit/>
              </a:bodyPr>
              <a:lstStyle/>
              <a:p>
                <a:pPr>
                  <a:defRPr sz="1800" b="1" i="0" u="none" strike="noStrike">
                    <a:solidFill>
                      <a:schemeClr val="bg1"/>
                    </a:solidFill>
                    <a:latin typeface="+mn-lt"/>
                    <a:ea typeface="+mn-ea"/>
                    <a:cs typeface="+mn-cs"/>
                  </a:defRPr>
                </a:pPr>
                <a:endParaRPr lang="en-US"/>
              </a:p>
            </c:txPr>
          </c:dLbls>
          <c:cat>
            <c:strRef>
              <c:f>Sheet1!$A$2:$A$6</c:f>
              <c:strCache>
                <c:ptCount val="5"/>
                <c:pt idx="0">
                  <c:v xml:space="preserve">Already Fully Recovered</c:v>
                </c:pt>
                <c:pt idx="1">
                  <c:v xml:space="preserve">By Q2 2023</c:v>
                </c:pt>
                <c:pt idx="2">
                  <c:v xml:space="preserve">By Q4 2023</c:v>
                </c:pt>
                <c:pt idx="3">
                  <c:v xml:space="preserve">2024 or later</c:v>
                </c:pt>
                <c:pt idx="4">
                  <c:v xml:space="preserve">Not Sure I Will Ever Recover</c:v>
                </c:pt>
              </c:strCache>
            </c:strRef>
          </c:cat>
          <c:val>
            <c:numRef>
              <c:f>Sheet1!$B$2:$B$6</c:f>
              <c:numCache>
                <c:formatCode>0%</c:formatCode>
                <c:ptCount val="5"/>
                <c:pt idx="0">
                  <c:v>0.44</c:v>
                </c:pt>
                <c:pt idx="1">
                  <c:v>0.1</c:v>
                </c:pt>
                <c:pt idx="2">
                  <c:v>0.15</c:v>
                </c:pt>
                <c:pt idx="3">
                  <c:v>0.18</c:v>
                </c:pt>
                <c:pt idx="4">
                  <c:v>0.13</c:v>
                </c:pt>
              </c:numCache>
            </c:numRef>
          </c:val>
        </c:ser>
        <c:dLbls>
          <c:showBubbleSize val="0"/>
          <c:showCatName val="0"/>
          <c:showLeaderLines val="1"/>
          <c:showLegendKey val="0"/>
          <c:showPercent val="0"/>
          <c:showSerName val="0"/>
          <c:showVal val="0"/>
        </c:dLbls>
        <c:firstSliceAng val="0"/>
      </c:pieChart>
      <c:spPr bwMode="auto">
        <a:prstGeom prst="rect">
          <a:avLst/>
        </a:prstGeom>
        <a:noFill/>
        <a:ln>
          <a:noFill/>
          <a:round/>
        </a:ln>
        <a:effectLst/>
      </c:spPr>
    </c:plotArea>
    <c:legend>
      <c:legendPos val="b"/>
      <c:layout>
        <c:manualLayout>
          <c:xMode val="edge"/>
          <c:yMode val="edge"/>
          <c:x val="0.050496306555863339"/>
          <c:y val="0.21899398358655875"/>
          <c:w val="0.34200074886761039"/>
          <c:h val="0.61094968073020739"/>
        </c:manualLayout>
      </c:layout>
      <c:overlay val="0"/>
      <c:spPr bwMode="auto">
        <a:prstGeom prst="rect">
          <a:avLst/>
        </a:prstGeom>
        <a:noFill/>
        <a:ln>
          <a:noFill/>
          <a:round/>
        </a:ln>
        <a:effectLst/>
      </c:spPr>
      <c:txPr>
        <a:bodyPr rot="0" spcFirstLastPara="1" vertOverflow="ellipsis" vert="horz" wrap="square" anchor="ctr" anchorCtr="1"/>
        <a:lstStyle/>
        <a:p>
          <a:pPr>
            <a:defRPr sz="1800" b="1" i="0" u="none" strike="noStrike">
              <a:solidFill>
                <a:schemeClr val="tx1">
                  <a:lumMod val="65000"/>
                  <a:lumOff val="35000"/>
                </a:schemeClr>
              </a:solidFill>
              <a:latin typeface="+mn-lt"/>
              <a:ea typeface="+mn-ea"/>
              <a:cs typeface="+mn-cs"/>
            </a:defRPr>
          </a:pPr>
          <a:endParaRPr lang="en-US"/>
        </a:p>
      </c:txPr>
    </c:legend>
    <c:plotVisOnly val="1"/>
    <c:dispBlanksAs val="gap"/>
    <c:showDLblsOverMax val="0"/>
  </c:chart>
  <c:spPr bwMode="auto">
    <a:xfrm>
      <a:off x="170688" y="1609344"/>
      <a:ext cx="8802624" cy="4328160"/>
    </a:xfrm>
    <a:prstGeom prst="rect">
      <a:avLst/>
    </a:prstGeom>
    <a:noFill/>
    <a:ln>
      <a:noFill/>
      <a:round/>
    </a:ln>
    <a:effectLst/>
  </c:spPr>
  <c:txPr>
    <a:bodyPr/>
    <a:lstStyle/>
    <a:p>
      <a:pPr>
        <a:defRPr/>
      </a:pPr>
      <a:endParaRPr lang="en-US"/>
    </a:p>
  </c:txPr>
  <c:externalData r:id="rId4">
    <c:autoUpdate val="0"/>
  </c:externalData>
  <c:userShapes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35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round/>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round/>
      </a:ln>
    </cs:spPr>
  </cs:dataPointMarker>
  <cs:dataPointWireframe>
    <cs:lnRef idx="0">
      <cs:styleClr val="auto"/>
    </cs:lnRef>
    <cs:fillRef idx="1"/>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dk1"/>
    </cs:fontRef>
    <cs:spPr bwMode="auto">
      <a:prstGeom prst="rect">
        <a:avLst/>
      </a:prstGeom>
      <a:solidFill>
        <a:schemeClr val="dk1">
          <a:lumMod val="65000"/>
          <a:lumOff val="35000"/>
        </a:schemeClr>
      </a:solidFill>
      <a:ln w="9525">
        <a:solidFill>
          <a:schemeClr val="tx1">
            <a:lumMod val="65000"/>
            <a:lumOff val="35000"/>
          </a:schemeClr>
        </a:solidFill>
        <a:round/>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round/>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75000"/>
            <a:lumOff val="25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round/>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dk1"/>
    </cs:fontRef>
    <cs:spPr bwMode="auto">
      <a:prstGeom prst="rect">
        <a:avLst/>
      </a:prstGeom>
      <a:solidFill>
        <a:schemeClr val="lt1"/>
      </a:solidFill>
      <a:ln w="9525">
        <a:solidFill>
          <a:schemeClr val="tx1">
            <a:lumMod val="15000"/>
            <a:lumOff val="85000"/>
          </a:schemeClr>
        </a:solidFill>
        <a:round/>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round/>
      </a:ln>
    </cs:spPr>
  </cs:wall>
  <cs:dataPointMarkerLayout symbol="circle" size="5"/>
</cs:chartStyle>
</file>

<file path=ppt/drawings/_rels/.rels><?xml version="1.0" encoding="UTF-8" standalone="yes"?><Relationships xmlns="http://schemas.openxmlformats.org/package/2006/relationships"></Relationships>
</file>

<file path=ppt/drawings/drawing1.xml><?xml version="1.0" encoding="utf-8"?>
<c:userShapes xmlns:c="http://schemas.openxmlformats.org/drawingml/2006/chart" xmlns:cdr="http://schemas.openxmlformats.org/drawingml/2006/chartDrawing" xmlns:a="http://schemas.openxmlformats.org/drawingml/2006/main" xmlns:r="http://schemas.openxmlformats.org/officeDocument/2006/relationships">
  <cdr:relSizeAnchor>
    <cdr:from>
      <cdr:x>0.86748999999999998</cdr:x>
      <cdr:y>0.13891000000000001</cdr:y>
    </cdr:from>
    <cdr:to>
      <cdr:x>0.91834000000000005</cdr:x>
      <cdr:y>0.22425</cdr:y>
    </cdr:to>
    <cdr:sp>
      <cdr:nvSpPr>
        <cdr:cNvPr id="2" name="TextBox 1"/>
        <cdr:cNvSpPr txBox="1"/>
      </cdr:nvSpPr>
      <cdr:spPr bwMode="auto">
        <a:xfrm>
          <a:off x="7636182" y="601212"/>
          <a:ext cx="447614" cy="369365"/>
        </a:xfrm>
        <a:prstGeom prst="rect">
          <a:avLst/>
        </a:prstGeom>
        <a:noFill/>
        <a:ln w="12700" cap="flat">
          <a:noFill/>
          <a:miter lim="400000"/>
        </a:ln>
        <a:effectLst/>
      </cdr:spPr>
      <cdr:style>
        <a:lnRef idx="0">
          <a:srgbClr val="000000"/>
        </a:lnRef>
        <a:fillRef idx="0">
          <a:srgbClr val="000000"/>
        </a:fillRef>
        <a:effectRef idx="0">
          <a:srgbClr val="000000"/>
        </a:effectRef>
        <a:fontRef idx="none"/>
      </cdr:style>
      <cdr:txBody>
        <a:bodyPr rot="0" spcFirstLastPara="1" vertOverflow="clip"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a:solidFill>
                <a:srgbClr val="C00000"/>
              </a:solidFill>
            </a:rPr>
            <a:t>+7</a:t>
          </a:r>
          <a:endParaRPr lang="en-US" sz="1800" b="1" i="0" u="none" strike="noStrike" cap="none" spc="0">
            <a:ln>
              <a:noFill/>
            </a:ln>
            <a:solidFill>
              <a:srgbClr val="C00000"/>
            </a:solidFill>
            <a:latin typeface="+mn-lt"/>
            <a:ea typeface="+mn-ea"/>
            <a:cs typeface="+mn-cs"/>
          </a:endParaRPr>
        </a:p>
      </cdr:txBody>
    </cdr:sp>
  </cdr:relSizeAnchor>
</c:userShape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bwMode="auto">
        <a:xfrm>
          <a:off x="0" y="0"/>
          <a:ext cx="0" cy="0"/>
          <a:chOff x="0" y="0"/>
          <a:chExt cx="0" cy="0"/>
        </a:xfrm>
      </p:grpSpPr>
      <p:sp>
        <p:nvSpPr>
          <p:cNvPr id="155" name="Shape 155"/>
          <p:cNvSpPr>
            <a:spLocks noChangeAspect="1" noGrp="1" noRot="1"/>
          </p:cNvSpPr>
          <p:nvPr>
            <p:ph type="sldImg"/>
          </p:nvPr>
        </p:nvSpPr>
        <p:spPr bwMode="auto">
          <a:xfrm>
            <a:off x="1143000" y="685800"/>
            <a:ext cx="4572000" cy="3429000"/>
          </a:xfrm>
          <a:prstGeom prst="rect">
            <a:avLst/>
          </a:prstGeom>
        </p:spPr>
        <p:txBody>
          <a:bodyPr/>
          <a:lstStyle/>
          <a:p>
            <a:pPr>
              <a:defRPr/>
            </a:pPr>
            <a:endParaRPr/>
          </a:p>
        </p:txBody>
      </p:sp>
      <p:sp>
        <p:nvSpPr>
          <p:cNvPr id="156" name="Shape 156"/>
          <p:cNvSpPr>
            <a:spLocks noGrp="1"/>
          </p:cNvSpPr>
          <p:nvPr>
            <p:ph type="body" sz="quarter" idx="1"/>
          </p:nvPr>
        </p:nvSpPr>
        <p:spPr bwMode="auto">
          <a:xfrm>
            <a:off x="914400" y="4343400"/>
            <a:ext cx="5029200" cy="4114800"/>
          </a:xfrm>
          <a:prstGeom prst="rect">
            <a:avLst/>
          </a:prstGeom>
        </p:spPr>
        <p:txBody>
          <a:bodyPr/>
          <a:lstStyle/>
          <a:p>
            <a:pPr>
              <a:defRPr/>
            </a:pPr>
            <a:endParaRPr/>
          </a:p>
        </p:txBody>
      </p:sp>
    </p:spTree>
  </p:cSld>
  <p:clrMap bg1="lt1" tx1="dk1" bg2="lt2" tx2="dk2" accent1="accent1" accent2="accent2" accent3="accent3" accent4="accent4" accent5="accent5" accent6="accent6" hlink="hlink" folHlink="folHlink"/>
  <p:notesStyle>
    <a:lvl1pPr defTabSz="457200">
      <a:defRPr sz="1200">
        <a:latin typeface="+mn-lt"/>
        <a:ea typeface="+mn-ea"/>
        <a:cs typeface="+mn-cs"/>
      </a:defRPr>
    </a:lvl1pPr>
    <a:lvl2pPr indent="228600" defTabSz="457200">
      <a:defRPr sz="1200">
        <a:latin typeface="+mn-lt"/>
        <a:ea typeface="+mn-ea"/>
        <a:cs typeface="+mn-cs"/>
      </a:defRPr>
    </a:lvl2pPr>
    <a:lvl3pPr indent="457200" defTabSz="457200">
      <a:defRPr sz="1200">
        <a:latin typeface="+mn-lt"/>
        <a:ea typeface="+mn-ea"/>
        <a:cs typeface="+mn-cs"/>
      </a:defRPr>
    </a:lvl3pPr>
    <a:lvl4pPr indent="685800" defTabSz="457200">
      <a:defRPr sz="1200">
        <a:latin typeface="+mn-lt"/>
        <a:ea typeface="+mn-ea"/>
        <a:cs typeface="+mn-cs"/>
      </a:defRPr>
    </a:lvl4pPr>
    <a:lvl5pPr indent="914400" defTabSz="457200">
      <a:defRPr sz="1200">
        <a:latin typeface="+mn-lt"/>
        <a:ea typeface="+mn-ea"/>
        <a:cs typeface="+mn-cs"/>
      </a:defRPr>
    </a:lvl5pPr>
    <a:lvl6pPr indent="1143000" defTabSz="457200">
      <a:defRPr sz="1200">
        <a:latin typeface="+mn-lt"/>
        <a:ea typeface="+mn-ea"/>
        <a:cs typeface="+mn-cs"/>
      </a:defRPr>
    </a:lvl6pPr>
    <a:lvl7pPr indent="1371600" defTabSz="457200">
      <a:defRPr sz="1200">
        <a:latin typeface="+mn-lt"/>
        <a:ea typeface="+mn-ea"/>
        <a:cs typeface="+mn-cs"/>
      </a:defRPr>
    </a:lvl7pPr>
    <a:lvl8pPr indent="1600200" defTabSz="457200">
      <a:defRPr sz="1200">
        <a:latin typeface="+mn-lt"/>
        <a:ea typeface="+mn-ea"/>
        <a:cs typeface="+mn-cs"/>
      </a:defRPr>
    </a:lvl8pPr>
    <a:lvl9pPr indent="1828800" defTabSz="457200">
      <a:defRPr sz="1200">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marL="0" marR="0" lvl="0" indent="0" defTabSz="457200">
              <a:lnSpc>
                <a:spcPct val="100000"/>
              </a:lnSpc>
              <a:spcBef>
                <a:spcPts val="0"/>
              </a:spcBef>
              <a:spcAft>
                <a:spcPts val="0"/>
              </a:spcAft>
              <a:buClrTx/>
              <a:buSzTx/>
              <a:buFontTx/>
              <a:buNone/>
              <a:defRPr/>
            </a:pPr>
            <a:r>
              <a:rPr lang="en-US"/>
              <a:t>Wages again increased most in the Manufacturing/Construction (70%), and Retail and Food Service (69%)</a:t>
            </a:r>
            <a:endParaRPr/>
          </a:p>
          <a:p>
            <a:pPr marL="0" marR="0" lvl="0" indent="0" defTabSz="457200">
              <a:lnSpc>
                <a:spcPct val="100000"/>
              </a:lnSpc>
              <a:spcBef>
                <a:spcPts val="0"/>
              </a:spcBef>
              <a:spcAft>
                <a:spcPts val="0"/>
              </a:spcAft>
              <a:buClrTx/>
              <a:buSzTx/>
              <a:buFontTx/>
              <a:buNone/>
              <a:defRPr/>
            </a:pPr>
            <a:endParaRPr lang="en-US"/>
          </a:p>
          <a:p>
            <a:pPr>
              <a:defRPr/>
            </a:pPr>
            <a:r>
              <a:rPr lang="en-US"/>
              <a:t>Sales increases again highest in Retail and Food Service (44%), and Manufacturing/Construction (41%) sectors.</a:t>
            </a:r>
            <a:endParaRPr/>
          </a:p>
          <a:p>
            <a:pPr>
              <a:defRPr/>
            </a:pPr>
            <a:endParaRPr lang="en-US"/>
          </a:p>
          <a:p>
            <a:pPr>
              <a:defRPr/>
            </a:pPr>
            <a:r>
              <a:rPr lang="en-US"/>
              <a:t>Hiring is highest in Retail and Food Service (27%) and Non-Profit/Health Care (26%)</a:t>
            </a:r>
            <a:endParaRPr/>
          </a:p>
          <a:p>
            <a:pPr>
              <a:defRPr/>
            </a:pPr>
            <a:endParaRPr lang="en-US"/>
          </a:p>
          <a:p>
            <a:pPr>
              <a:defRPr/>
            </a:pPr>
            <a:r>
              <a:rPr lang="en-US"/>
              <a:t>Profit increases are highest in the Retail/Food Service sector (28%), Business/Professional Services (26%), and Insurance/Finance/Real Estate sector (26%). </a:t>
            </a:r>
            <a:endParaRPr/>
          </a:p>
          <a:p>
            <a:pPr>
              <a:defRPr/>
            </a:pPr>
            <a:endParaRPr lang="en-US"/>
          </a:p>
          <a:p>
            <a:pPr>
              <a:defRPr/>
            </a:pPr>
            <a:r>
              <a:rPr lang="en-US"/>
              <a:t>Manufacturing/Construction sector is most likely to increase capital investments (32%), followed by the Retail/Food Service sector (28%).</a:t>
            </a:r>
            <a:endParaRPr/>
          </a:p>
          <a:p>
            <a:pPr>
              <a:defRPr/>
            </a:pPr>
            <a:endParaRPr lang="en-US"/>
          </a:p>
          <a:p>
            <a:pPr>
              <a:defRPr/>
            </a:pPr>
            <a:endParaRPr lang="en-US"/>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l" defTabSz="457200">
              <a:defRPr/>
            </a:pPr>
            <a:r>
              <a:rPr lang="en-US"/>
              <a:t>Insurance/Finance was most likely to be satisfied with the economy in Q2 and Retail/Food Service was most likely to be dissatisfied in Q2.</a:t>
            </a:r>
            <a:endParaRPr/>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176" name="Shape 176"/>
          <p:cNvSpPr>
            <a:spLocks noChangeAspect="1" noGrp="1" noRot="1"/>
          </p:cNvSpPr>
          <p:nvPr>
            <p:ph type="sldImg"/>
          </p:nvPr>
        </p:nvSpPr>
        <p:spPr bwMode="auto">
          <a:prstGeom prst="rect">
            <a:avLst/>
          </a:prstGeom>
        </p:spPr>
        <p:txBody>
          <a:bodyPr/>
          <a:lstStyle/>
          <a:p>
            <a:pPr>
              <a:defRPr/>
            </a:pPr>
            <a:endParaRPr/>
          </a:p>
        </p:txBody>
      </p:sp>
      <p:sp>
        <p:nvSpPr>
          <p:cNvPr id="177" name="Shape 177"/>
          <p:cNvSpPr>
            <a:spLocks noGrp="1"/>
          </p:cNvSpPr>
          <p:nvPr>
            <p:ph type="body" sz="quarter" idx="1"/>
          </p:nvPr>
        </p:nvSpPr>
        <p:spPr bwMode="auto">
          <a:prstGeom prst="rect">
            <a:avLst/>
          </a:prstGeom>
        </p:spPr>
        <p:txBody>
          <a:bodyPr/>
          <a:lstStyle/>
          <a:p>
            <a:pPr>
              <a:defRPr/>
            </a:pPr>
            <a:r>
              <a:rPr lang="en-US"/>
              <a:t>Supply chain challenges has dropped from third place in Q2 to fifth place now, while wage inflation jumped from fifth place to third. </a:t>
            </a:r>
            <a:endParaRPr/>
          </a:p>
          <a:p>
            <a:pPr>
              <a:defRPr/>
            </a:pPr>
            <a:endParaRPr lang="en-US"/>
          </a:p>
          <a:p>
            <a:pPr>
              <a:defRPr/>
            </a:pPr>
            <a:r>
              <a:rPr lang="en-US"/>
              <a:t>Inflation is still impacting Retail/Food Service (65%) and Manufacturing/Construction (60%) sectors most. While Acquiring talent impacts Manufacturing/Construction (46%) and Non-Profit/Health Care sectors (43%) most. Wage inflation is now in third place, impacting Retail/Food Service (45%) and Manufacturing/Construction (33%) sectors most.</a:t>
            </a:r>
            <a:endParaRPr/>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Demand (18%) and Growth (21%) are highest in the Non-Profit/Health Care sector. Loyal customers is the number one reason for optimism in the Retail/Food Service sector (21%). Hard working staff is the number one reason for optimism among those in the Insurance/Finance/Real Estate sector (21%). </a:t>
            </a:r>
            <a:endParaRPr/>
          </a:p>
          <a:p>
            <a:pPr>
              <a:defRPr/>
            </a:pPr>
            <a:endParaRPr lang="en-US"/>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Now, more than four-in-ten (44%) say they have fully recovered from the pandemic losses. That is up 15 points from one year ago, when fewer than three-in-ten said that. The percentage of those who say they aren’t sure they will ever recover continues to shrink, down three points from one year ago, from 16% to 13% now. </a:t>
            </a:r>
            <a:endParaRPr/>
          </a:p>
          <a:p>
            <a:pPr>
              <a:defRPr/>
            </a:pPr>
            <a:endParaRPr lang="en-US"/>
          </a:p>
          <a:p>
            <a:pPr>
              <a:defRPr/>
            </a:pPr>
            <a:r>
              <a:rPr lang="en-US"/>
              <a:t>Those in the Business/Professional Services sector are most likely to believe they have fully recovered (53%). Those in the Non-Profit/Health Care sector are least likely to believe that (29%). </a:t>
            </a:r>
            <a:endParaRPr/>
          </a:p>
          <a:p>
            <a:pPr>
              <a:defRPr/>
            </a:pPr>
            <a:endParaRPr lang="en-US"/>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Non-Profit/Health Care sector (58%) is having the most difficult time finding qualified talent, while Business/Professional Services sector (52%) is having the most difficulty getting anyone to apply.</a:t>
            </a:r>
            <a:endParaRPr/>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a:p>
            <a:pPr>
              <a:defRPr/>
            </a:pPr>
            <a:endParaRPr lang="en-US"/>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itle" userDrawn="1">
  <p:cSld name="Title Slide">
    <p:spTree>
      <p:nvGrpSpPr>
        <p:cNvPr id="1" name=""/>
        <p:cNvGrpSpPr/>
        <p:nvPr/>
      </p:nvGrpSpPr>
      <p:grpSpPr bwMode="auto">
        <a:xfrm>
          <a:off x="0" y="0"/>
          <a:ext cx="0" cy="0"/>
          <a:chOff x="0" y="0"/>
          <a:chExt cx="0" cy="0"/>
        </a:xfrm>
      </p:grpSpPr>
      <p:sp>
        <p:nvSpPr>
          <p:cNvPr id="16"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8"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9"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20" name="Rectangle 3"/>
          <p:cNvSpPr/>
          <p:nvPr/>
        </p:nvSpPr>
        <p:spPr bwMode="auto">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bwMode="auto">
          <a:xfrm>
            <a:off x="685800" y="2130425"/>
            <a:ext cx="7772400" cy="1069975"/>
          </a:xfrm>
          <a:prstGeom prst="rect">
            <a:avLst/>
          </a:prstGeom>
        </p:spPr>
        <p:txBody>
          <a:bodyPr/>
          <a:lstStyle>
            <a:lvl1pPr algn="r"/>
          </a:lstStyle>
          <a:p>
            <a:pPr>
              <a:defRPr/>
            </a:pPr>
            <a:r>
              <a:rPr/>
              <a:t>Title Text</a:t>
            </a:r>
            <a:endParaRPr/>
          </a:p>
        </p:txBody>
      </p:sp>
      <p:sp>
        <p:nvSpPr>
          <p:cNvPr id="22" name="Body Level One…"/>
          <p:cNvSpPr txBox="1">
            <a:spLocks noGrp="1"/>
          </p:cNvSpPr>
          <p:nvPr>
            <p:ph type="body" sz="quarter" idx="1"/>
          </p:nvPr>
        </p:nvSpPr>
        <p:spPr bwMode="auto">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23" name="Slide Number"/>
          <p:cNvSpPr txBox="1">
            <a:spLocks noGrp="1"/>
          </p:cNvSpPr>
          <p:nvPr>
            <p:ph type="sldNum" sz="quarter" idx="2"/>
          </p:nvPr>
        </p:nvSpPr>
        <p:spPr bwMode="auto">
          <a:prstGeom prst="rect">
            <a:avLst/>
          </a:prstGeom>
        </p:spPr>
        <p:txBody>
          <a:bodyPr/>
          <a:lstStyle/>
          <a:p>
            <a:pPr>
              <a:defRPr/>
            </a:pPr>
            <a:fld id="{86CB4B4D-7CA3-9044-876B-883B54F8677D}" type="slidenum">
              <a:rPr/>
              <a:t/>
            </a:fld>
            <a:endParaRPr/>
          </a:p>
        </p:txBody>
      </p:sp>
      <p:pic>
        <p:nvPicPr>
          <p:cNvPr id="11" name="Picture 10"/>
          <p:cNvPicPr>
            <a:picLocks noChangeAspect="1"/>
          </p:cNvPicPr>
          <p:nvPr userDrawn="1"/>
        </p:nvPicPr>
        <p:blipFill>
          <a:blip r:embed="rId4"/>
          <a:stretch/>
        </p:blipFill>
        <p:spPr bwMode="auto">
          <a:xfrm>
            <a:off x="6776721" y="5931661"/>
            <a:ext cx="2050954" cy="79425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itle and Vertical Text">
    <p:spTree>
      <p:nvGrpSpPr>
        <p:cNvPr id="1" name=""/>
        <p:cNvGrpSpPr/>
        <p:nvPr/>
      </p:nvGrpSpPr>
      <p:grpSpPr bwMode="auto">
        <a:xfrm>
          <a:off x="0" y="0"/>
          <a:ext cx="0" cy="0"/>
          <a:chOff x="0" y="0"/>
          <a:chExt cx="0" cy="0"/>
        </a:xfrm>
      </p:grpSpPr>
      <p:sp>
        <p:nvSpPr>
          <p:cNvPr id="130"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32"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33"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34"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135" name="Body Level One…"/>
          <p:cNvSpPr txBox="1">
            <a:spLocks noGrp="1"/>
          </p:cNvSpPr>
          <p:nvPr>
            <p:ph type="body" idx="1"/>
          </p:nvPr>
        </p:nvSpPr>
        <p:spPr bwMode="auto">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36"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Vertical Title and Text">
    <p:spTree>
      <p:nvGrpSpPr>
        <p:cNvPr id="1" name=""/>
        <p:cNvGrpSpPr/>
        <p:nvPr/>
      </p:nvGrpSpPr>
      <p:grpSpPr bwMode="auto">
        <a:xfrm>
          <a:off x="0" y="0"/>
          <a:ext cx="0" cy="0"/>
          <a:chOff x="0" y="0"/>
          <a:chExt cx="0" cy="0"/>
        </a:xfrm>
      </p:grpSpPr>
      <p:sp>
        <p:nvSpPr>
          <p:cNvPr id="143"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45"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46"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47" name="Title Text"/>
          <p:cNvSpPr txBox="1">
            <a:spLocks noGrp="1"/>
          </p:cNvSpPr>
          <p:nvPr>
            <p:ph type="title"/>
          </p:nvPr>
        </p:nvSpPr>
        <p:spPr bwMode="auto">
          <a:xfrm>
            <a:off x="6629400" y="274638"/>
            <a:ext cx="2057400" cy="5851526"/>
          </a:xfrm>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148" name="Body Level One…"/>
          <p:cNvSpPr txBox="1">
            <a:spLocks noGrp="1"/>
          </p:cNvSpPr>
          <p:nvPr>
            <p:ph type="body" idx="1"/>
          </p:nvPr>
        </p:nvSpPr>
        <p:spPr bwMode="auto">
          <a:xfrm>
            <a:off x="457200" y="274638"/>
            <a:ext cx="6019800" cy="5851526"/>
          </a:xfrm>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49"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x" userDrawn="1">
  <p:cSld name="Title and Content">
    <p:spTree>
      <p:nvGrpSpPr>
        <p:cNvPr id="1" name=""/>
        <p:cNvGrpSpPr/>
        <p:nvPr/>
      </p:nvGrpSpPr>
      <p:grpSpPr bwMode="auto">
        <a:xfrm>
          <a:off x="0" y="0"/>
          <a:ext cx="0" cy="0"/>
          <a:chOff x="0" y="0"/>
          <a:chExt cx="0" cy="0"/>
        </a:xfrm>
      </p:grpSpPr>
      <p:sp>
        <p:nvSpPr>
          <p:cNvPr id="30" name="Title Text"/>
          <p:cNvSpPr txBox="1">
            <a:spLocks noGrp="1"/>
          </p:cNvSpPr>
          <p:nvPr>
            <p:ph type="title"/>
          </p:nvPr>
        </p:nvSpPr>
        <p:spPr bwMode="auto">
          <a:prstGeom prst="rect">
            <a:avLst/>
          </a:prstGeom>
        </p:spPr>
        <p:txBody>
          <a:bodyPr/>
          <a:lstStyle/>
          <a:p>
            <a:pPr>
              <a:defRPr/>
            </a:pPr>
            <a:r>
              <a:rPr/>
              <a:t>Title Text</a:t>
            </a:r>
            <a:endParaRPr/>
          </a:p>
        </p:txBody>
      </p:sp>
      <p:sp>
        <p:nvSpPr>
          <p:cNvPr id="31" name="Body Level One…"/>
          <p:cNvSpPr txBox="1">
            <a:spLocks noGrp="1"/>
          </p:cNvSpPr>
          <p:nvPr>
            <p:ph type="body" idx="1"/>
          </p:nvPr>
        </p:nvSpPr>
        <p:spPr bwMode="auto">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32" name="Slide Number"/>
          <p:cNvSpPr txBox="1">
            <a:spLocks noGrp="1"/>
          </p:cNvSpPr>
          <p:nvPr>
            <p:ph type="sldNum" sz="quarter" idx="2"/>
          </p:nvPr>
        </p:nvSpPr>
        <p:spPr bwMode="auto">
          <a:prstGeom prst="rect">
            <a:avLst/>
          </a:prstGeom>
        </p:spPr>
        <p:txBody>
          <a:bodyPr/>
          <a:lstStyle/>
          <a:p>
            <a:pPr>
              <a:defRPr/>
            </a:pPr>
            <a:fld id="{86CB4B4D-7CA3-9044-876B-883B54F8677D}" type="slidenum">
              <a:rPr/>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Section Header">
    <p:spTree>
      <p:nvGrpSpPr>
        <p:cNvPr id="1" name=""/>
        <p:cNvGrpSpPr/>
        <p:nvPr/>
      </p:nvGrpSpPr>
      <p:grpSpPr bwMode="auto">
        <a:xfrm>
          <a:off x="0" y="0"/>
          <a:ext cx="0" cy="0"/>
          <a:chOff x="0" y="0"/>
          <a:chExt cx="0" cy="0"/>
        </a:xfrm>
      </p:grpSpPr>
      <p:sp>
        <p:nvSpPr>
          <p:cNvPr id="39"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41"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42"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43" name="Title Text"/>
          <p:cNvSpPr txBox="1">
            <a:spLocks noGrp="1"/>
          </p:cNvSpPr>
          <p:nvPr>
            <p:ph type="title"/>
          </p:nvPr>
        </p:nvSpPr>
        <p:spPr bwMode="auto">
          <a:xfrm>
            <a:off x="722312" y="4406900"/>
            <a:ext cx="7772401" cy="1362075"/>
          </a:xfrm>
          <a:prstGeom prst="rect">
            <a:avLst/>
          </a:prstGeom>
        </p:spPr>
        <p:txBody>
          <a:bodyPr anchor="t"/>
          <a:lstStyle>
            <a:lvl1pPr algn="l">
              <a:defRPr cap="all">
                <a:solidFill>
                  <a:srgbClr val="000000"/>
                </a:solidFill>
                <a:latin typeface="+mn-lt"/>
                <a:ea typeface="+mn-ea"/>
                <a:cs typeface="+mn-cs"/>
              </a:defRPr>
            </a:lvl1pPr>
          </a:lstStyle>
          <a:p>
            <a:pPr>
              <a:defRPr/>
            </a:pPr>
            <a:r>
              <a:rPr/>
              <a:t>Title Text</a:t>
            </a:r>
            <a:endParaRPr/>
          </a:p>
        </p:txBody>
      </p:sp>
      <p:sp>
        <p:nvSpPr>
          <p:cNvPr id="44" name="Body Level One…"/>
          <p:cNvSpPr txBox="1">
            <a:spLocks noGrp="1"/>
          </p:cNvSpPr>
          <p:nvPr>
            <p:ph type="body" sz="quarter" idx="1"/>
          </p:nvPr>
        </p:nvSpPr>
        <p:spPr bwMode="auto">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45"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wo Content">
    <p:spTree>
      <p:nvGrpSpPr>
        <p:cNvPr id="1" name=""/>
        <p:cNvGrpSpPr/>
        <p:nvPr/>
      </p:nvGrpSpPr>
      <p:grpSpPr bwMode="auto">
        <a:xfrm>
          <a:off x="0" y="0"/>
          <a:ext cx="0" cy="0"/>
          <a:chOff x="0" y="0"/>
          <a:chExt cx="0" cy="0"/>
        </a:xfrm>
      </p:grpSpPr>
      <p:sp>
        <p:nvSpPr>
          <p:cNvPr id="5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54"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55"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56"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57" name="Body Level One…"/>
          <p:cNvSpPr txBox="1">
            <a:spLocks noGrp="1"/>
          </p:cNvSpPr>
          <p:nvPr>
            <p:ph type="body" sz="half" idx="1"/>
          </p:nvPr>
        </p:nvSpPr>
        <p:spPr bwMode="auto">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199" indent="-355600">
              <a:spcBef>
                <a:spcPts val="600"/>
              </a:spcBef>
              <a:defRPr sz="2800"/>
            </a:lvl4pPr>
            <a:lvl5pPr marL="2184400" indent="-355600">
              <a:spcBef>
                <a:spcPts val="600"/>
              </a:spcBef>
              <a:defRPr sz="2800"/>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58"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Comparison">
    <p:spTree>
      <p:nvGrpSpPr>
        <p:cNvPr id="1" name=""/>
        <p:cNvGrpSpPr/>
        <p:nvPr/>
      </p:nvGrpSpPr>
      <p:grpSpPr bwMode="auto">
        <a:xfrm>
          <a:off x="0" y="0"/>
          <a:ext cx="0" cy="0"/>
          <a:chOff x="0" y="0"/>
          <a:chExt cx="0" cy="0"/>
        </a:xfrm>
      </p:grpSpPr>
      <p:sp>
        <p:nvSpPr>
          <p:cNvPr id="65"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67"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68"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69"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70" name="Body Level One…"/>
          <p:cNvSpPr txBox="1">
            <a:spLocks noGrp="1"/>
          </p:cNvSpPr>
          <p:nvPr>
            <p:ph type="body" sz="quarter" idx="1"/>
          </p:nvPr>
        </p:nvSpPr>
        <p:spPr bwMode="auto">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71" name="Text Placeholder 4"/>
          <p:cNvSpPr>
            <a:spLocks noGrp="1"/>
          </p:cNvSpPr>
          <p:nvPr>
            <p:ph type="body" sz="quarter" idx="13"/>
          </p:nvPr>
        </p:nvSpPr>
        <p:spPr bwMode="auto">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itle Only">
    <p:spTree>
      <p:nvGrpSpPr>
        <p:cNvPr id="1" name=""/>
        <p:cNvGrpSpPr/>
        <p:nvPr/>
      </p:nvGrpSpPr>
      <p:grpSpPr bwMode="auto">
        <a:xfrm>
          <a:off x="0" y="0"/>
          <a:ext cx="0" cy="0"/>
          <a:chOff x="0" y="0"/>
          <a:chExt cx="0" cy="0"/>
        </a:xfrm>
      </p:grpSpPr>
      <p:sp>
        <p:nvSpPr>
          <p:cNvPr id="79"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81"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82"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83"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84"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8" name="Picture 7"/>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Blank">
    <p:spTree>
      <p:nvGrpSpPr>
        <p:cNvPr id="1" name=""/>
        <p:cNvGrpSpPr/>
        <p:nvPr/>
      </p:nvGrpSpPr>
      <p:grpSpPr bwMode="auto">
        <a:xfrm>
          <a:off x="0" y="0"/>
          <a:ext cx="0" cy="0"/>
          <a:chOff x="0" y="0"/>
          <a:chExt cx="0" cy="0"/>
        </a:xfrm>
      </p:grpSpPr>
      <p:sp>
        <p:nvSpPr>
          <p:cNvPr id="91"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93"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94"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95"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7" name="Picture 6"/>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Content with Caption">
    <p:spTree>
      <p:nvGrpSpPr>
        <p:cNvPr id="1" name=""/>
        <p:cNvGrpSpPr/>
        <p:nvPr/>
      </p:nvGrpSpPr>
      <p:grpSpPr bwMode="auto">
        <a:xfrm>
          <a:off x="0" y="0"/>
          <a:ext cx="0" cy="0"/>
          <a:chOff x="0" y="0"/>
          <a:chExt cx="0" cy="0"/>
        </a:xfrm>
      </p:grpSpPr>
      <p:sp>
        <p:nvSpPr>
          <p:cNvPr id="10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04"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05"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06" name="Title Text"/>
          <p:cNvSpPr txBox="1">
            <a:spLocks noGrp="1"/>
          </p:cNvSpPr>
          <p:nvPr>
            <p:ph type="title"/>
          </p:nvPr>
        </p:nvSpPr>
        <p:spPr bwMode="auto">
          <a:xfrm>
            <a:off x="457200" y="273050"/>
            <a:ext cx="3008314" cy="1162050"/>
          </a:xfrm>
          <a:prstGeom prst="rect">
            <a:avLst/>
          </a:prstGeom>
        </p:spPr>
        <p:txBody>
          <a:bodyPr anchor="b"/>
          <a:lstStyle>
            <a:lvl1pPr algn="l">
              <a:defRPr sz="2000">
                <a:solidFill>
                  <a:srgbClr val="000000"/>
                </a:solidFill>
                <a:latin typeface="+mn-lt"/>
                <a:ea typeface="+mn-ea"/>
                <a:cs typeface="+mn-cs"/>
              </a:defRPr>
            </a:lvl1pPr>
          </a:lstStyle>
          <a:p>
            <a:pPr>
              <a:defRPr/>
            </a:pPr>
            <a:r>
              <a:rPr/>
              <a:t>Title Text</a:t>
            </a:r>
            <a:endParaRPr/>
          </a:p>
        </p:txBody>
      </p:sp>
      <p:sp>
        <p:nvSpPr>
          <p:cNvPr id="107" name="Body Level One…"/>
          <p:cNvSpPr txBox="1">
            <a:spLocks noGrp="1"/>
          </p:cNvSpPr>
          <p:nvPr>
            <p:ph type="body" idx="1"/>
          </p:nvPr>
        </p:nvSpPr>
        <p:spPr bwMode="auto">
          <a:xfrm>
            <a:off x="3575050" y="273050"/>
            <a:ext cx="5111750" cy="5853113"/>
          </a:xfrm>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08" name="Text Placeholder 3"/>
          <p:cNvSpPr>
            <a:spLocks noGrp="1"/>
          </p:cNvSpPr>
          <p:nvPr>
            <p:ph type="body" sz="half" idx="13"/>
          </p:nvPr>
        </p:nvSpPr>
        <p:spPr bwMode="auto">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Picture with Caption">
    <p:spTree>
      <p:nvGrpSpPr>
        <p:cNvPr id="1" name=""/>
        <p:cNvGrpSpPr/>
        <p:nvPr/>
      </p:nvGrpSpPr>
      <p:grpSpPr bwMode="auto">
        <a:xfrm>
          <a:off x="0" y="0"/>
          <a:ext cx="0" cy="0"/>
          <a:chOff x="0" y="0"/>
          <a:chExt cx="0" cy="0"/>
        </a:xfrm>
      </p:grpSpPr>
      <p:sp>
        <p:nvSpPr>
          <p:cNvPr id="116"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18"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19"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20" name="Title Text"/>
          <p:cNvSpPr txBox="1">
            <a:spLocks noGrp="1"/>
          </p:cNvSpPr>
          <p:nvPr>
            <p:ph type="title"/>
          </p:nvPr>
        </p:nvSpPr>
        <p:spPr bwMode="auto">
          <a:xfrm>
            <a:off x="1792288" y="4800600"/>
            <a:ext cx="5486401" cy="566738"/>
          </a:xfrm>
          <a:prstGeom prst="rect">
            <a:avLst/>
          </a:prstGeom>
        </p:spPr>
        <p:txBody>
          <a:bodyPr anchor="b"/>
          <a:lstStyle>
            <a:lvl1pPr algn="l">
              <a:defRPr sz="2000">
                <a:solidFill>
                  <a:srgbClr val="000000"/>
                </a:solidFill>
                <a:latin typeface="+mn-lt"/>
                <a:ea typeface="+mn-ea"/>
                <a:cs typeface="+mn-cs"/>
              </a:defRPr>
            </a:lvl1pPr>
          </a:lstStyle>
          <a:p>
            <a:pPr>
              <a:defRPr/>
            </a:pPr>
            <a:r>
              <a:rPr/>
              <a:t>Title Text</a:t>
            </a:r>
            <a:endParaRPr/>
          </a:p>
        </p:txBody>
      </p:sp>
      <p:sp>
        <p:nvSpPr>
          <p:cNvPr id="121" name="Picture Placeholder 2"/>
          <p:cNvSpPr>
            <a:spLocks noGrp="1"/>
          </p:cNvSpPr>
          <p:nvPr>
            <p:ph type="pic" sz="half" idx="13"/>
          </p:nvPr>
        </p:nvSpPr>
        <p:spPr bwMode="auto">
          <a:xfrm>
            <a:off x="1792288" y="612775"/>
            <a:ext cx="5486401" cy="4114800"/>
          </a:xfrm>
          <a:prstGeom prst="rect">
            <a:avLst/>
          </a:prstGeom>
        </p:spPr>
        <p:txBody>
          <a:bodyPr lIns="91439" rIns="91439">
            <a:noAutofit/>
          </a:bodyPr>
          <a:lstStyle/>
          <a:p>
            <a:pPr>
              <a:defRPr/>
            </a:pPr>
            <a:endParaRPr/>
          </a:p>
        </p:txBody>
      </p:sp>
      <p:sp>
        <p:nvSpPr>
          <p:cNvPr id="122" name="Body Level One…"/>
          <p:cNvSpPr txBox="1">
            <a:spLocks noGrp="1"/>
          </p:cNvSpPr>
          <p:nvPr>
            <p:ph type="body" sz="quarter" idx="1"/>
          </p:nvPr>
        </p:nvSpPr>
        <p:spPr bwMode="auto">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23"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p:cNvGrpSpPr/>
        <p:nvPr/>
      </p:nvGrpSpPr>
      <p:grpSpPr bwMode="auto">
        <a:xfrm>
          <a:off x="0" y="0"/>
          <a:ext cx="0" cy="0"/>
          <a:chOff x="0" y="0"/>
          <a:chExt cx="0" cy="0"/>
        </a:xfrm>
      </p:grpSpPr>
      <p:sp>
        <p:nvSpPr>
          <p:cNvPr id="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4" name="Picture 2" descr="Picture 2"/>
          <p:cNvPicPr>
            <a:picLocks noChangeAspect="1"/>
          </p:cNvPicPr>
          <p:nvPr/>
        </p:nvPicPr>
        <p:blipFill>
          <a:blip r:embed="rId13"/>
          <a:stretch/>
        </p:blipFill>
        <p:spPr bwMode="auto">
          <a:xfrm>
            <a:off x="3689091" y="5970992"/>
            <a:ext cx="1461018" cy="935816"/>
          </a:xfrm>
          <a:prstGeom prst="rect">
            <a:avLst/>
          </a:prstGeom>
          <a:ln w="12700">
            <a:miter lim="400000"/>
          </a:ln>
        </p:spPr>
      </p:pic>
      <p:pic>
        <p:nvPicPr>
          <p:cNvPr id="5" name="Picture 5" descr="Picture 5"/>
          <p:cNvPicPr>
            <a:picLocks noChangeAspect="1"/>
          </p:cNvPicPr>
          <p:nvPr/>
        </p:nvPicPr>
        <p:blipFill>
          <a:blip r:embed="rId14"/>
          <a:stretch/>
        </p:blipFill>
        <p:spPr bwMode="auto">
          <a:xfrm>
            <a:off x="457200" y="6242758"/>
            <a:ext cx="2070618" cy="397242"/>
          </a:xfrm>
          <a:prstGeom prst="rect">
            <a:avLst/>
          </a:prstGeom>
          <a:ln w="12700">
            <a:miter lim="400000"/>
          </a:ln>
        </p:spPr>
      </p:pic>
      <p:sp>
        <p:nvSpPr>
          <p:cNvPr id="6" name="Rectangle 3"/>
          <p:cNvSpPr/>
          <p:nvPr/>
        </p:nvSpPr>
        <p:spPr bwMode="auto">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bwMode="auto">
          <a:xfrm>
            <a:off x="457200" y="274638"/>
            <a:ext cx="8229600" cy="1143001"/>
          </a:xfrm>
          <a:prstGeom prst="rect">
            <a:avLst/>
          </a:prstGeom>
          <a:ln w="12700">
            <a:miter lim="400000"/>
          </a:ln>
        </p:spPr>
        <p:txBody>
          <a:bodyPr lIns="45719" rIns="45719" anchor="ctr">
            <a:normAutofit/>
          </a:bodyPr>
          <a:lstStyle/>
          <a:p>
            <a:pPr>
              <a:defRPr/>
            </a:pPr>
            <a:r>
              <a:rPr/>
              <a:t>Title Text</a:t>
            </a:r>
            <a:endParaRPr/>
          </a:p>
        </p:txBody>
      </p:sp>
      <p:sp>
        <p:nvSpPr>
          <p:cNvPr id="8" name="Body Level One…"/>
          <p:cNvSpPr txBox="1">
            <a:spLocks noGrp="1"/>
          </p:cNvSpPr>
          <p:nvPr>
            <p:ph type="body" idx="1"/>
          </p:nvPr>
        </p:nvSpPr>
        <p:spPr bwMode="auto">
          <a:xfrm>
            <a:off x="457200" y="1600200"/>
            <a:ext cx="8229600" cy="4419600"/>
          </a:xfrm>
          <a:prstGeom prst="rect">
            <a:avLst/>
          </a:prstGeom>
          <a:ln w="12700">
            <a:miter lim="400000"/>
          </a:ln>
        </p:spPr>
        <p:txBody>
          <a:bodyPr lIns="45719" rIns="45719">
            <a:normAutofit/>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9" name="Slide Number"/>
          <p:cNvSpPr txBox="1">
            <a:spLocks noGrp="1"/>
          </p:cNvSpPr>
          <p:nvPr>
            <p:ph type="sldNum" sz="quarter" idx="2"/>
          </p:nvPr>
        </p:nvSpPr>
        <p:spPr bwMode="auto">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defRPr>
            </a:lvl1pPr>
          </a:lstStyle>
          <a:p>
            <a:pPr>
              <a:defRPr/>
            </a:pPr>
            <a:fld id="{86CB4B4D-7CA3-9044-876B-883B54F8677D}" type="slidenum">
              <a:rPr/>
              <a:t/>
            </a:fld>
            <a:endParaRPr/>
          </a:p>
        </p:txBody>
      </p:sp>
      <p:pic>
        <p:nvPicPr>
          <p:cNvPr id="10" name="Picture 9"/>
          <p:cNvPicPr>
            <a:picLocks noChangeAspect="1"/>
          </p:cNvPicPr>
          <p:nvPr userDrawn="1"/>
        </p:nvPicPr>
        <p:blipFill>
          <a:blip r:embed="rId15"/>
          <a:stretch/>
        </p:blipFill>
        <p:spPr bwMode="auto">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1pPr>
      <a:lvl2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2pPr>
      <a:lvl3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3pPr>
      <a:lvl4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4pPr>
      <a:lvl5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5pPr>
      <a:lvl6pPr marL="0" marR="0" indent="4572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6pPr>
      <a:lvl7pPr marL="0" marR="0" indent="9144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7pPr>
      <a:lvl8pPr marL="0" marR="0" indent="13716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8pPr>
      <a:lvl9pPr marL="0" marR="0" indent="18288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9pPr>
    </p:titleStyle>
    <p:bodyStyle>
      <a:lvl1pPr marL="342900" marR="0" indent="-34290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1pPr>
      <a:lvl2pPr marL="783771" marR="0" indent="-326571"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2pPr>
      <a:lvl3pPr marL="1219200" marR="0" indent="-30480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3pPr>
      <a:lvl4pPr marL="17373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4pPr>
      <a:lvl5pPr marL="21945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5pPr>
      <a:lvl6pPr marL="26517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6pPr>
      <a:lvl7pPr marL="31089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7pPr>
      <a:lvl8pPr marL="3566159" marR="0" indent="-365759"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8pPr>
      <a:lvl9pPr marL="4023359" marR="0" indent="-365759"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9pPr>
    </p:bodyStyle>
    <p:otherStyle>
      <a:lvl1pPr marL="0" marR="0" indent="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1pPr>
      <a:lvl2pPr marL="0" marR="0" indent="4572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2pPr>
      <a:lvl3pPr marL="0" marR="0" indent="9144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3pPr>
      <a:lvl4pPr marL="0" marR="0" indent="13716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4pPr>
      <a:lvl5pPr marL="0" marR="0" indent="18288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5pPr>
      <a:lvl6pPr marL="0" marR="0" indent="22860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6pPr>
      <a:lvl7pPr marL="0" marR="0" indent="27432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7pPr>
      <a:lvl8pPr marL="0" marR="0" indent="32004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8pPr>
      <a:lvl9pPr marL="0" marR="0" indent="36576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michiganbusinessnetwork.com"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 /></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2.xml" /></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58" name="Title 1"/>
          <p:cNvSpPr txBox="1">
            <a:spLocks noGrp="1"/>
          </p:cNvSpPr>
          <p:nvPr>
            <p:ph type="ctrTitle"/>
          </p:nvPr>
        </p:nvSpPr>
        <p:spPr bwMode="auto">
          <a:xfrm>
            <a:off x="457200" y="1893888"/>
            <a:ext cx="8153399" cy="914400"/>
          </a:xfrm>
          <a:prstGeom prst="rect">
            <a:avLst/>
          </a:prstGeom>
        </p:spPr>
        <p:txBody>
          <a:bodyPr/>
          <a:lstStyle>
            <a:lvl1pPr>
              <a:defRPr/>
            </a:lvl1pPr>
          </a:lstStyle>
          <a:p>
            <a:pPr>
              <a:defRPr/>
            </a:pPr>
            <a:r>
              <a:rPr/>
              <a:t>Michigan Future Business Index</a:t>
            </a:r>
            <a:endParaRPr/>
          </a:p>
        </p:txBody>
      </p:sp>
      <p:sp>
        <p:nvSpPr>
          <p:cNvPr id="159" name="Subtitle 2"/>
          <p:cNvSpPr txBox="1">
            <a:spLocks noGrp="1"/>
          </p:cNvSpPr>
          <p:nvPr>
            <p:ph type="subTitle" sz="quarter" idx="1"/>
          </p:nvPr>
        </p:nvSpPr>
        <p:spPr bwMode="auto">
          <a:xfrm>
            <a:off x="762000" y="2514600"/>
            <a:ext cx="7848600" cy="914400"/>
          </a:xfrm>
          <a:prstGeom prst="rect">
            <a:avLst/>
          </a:prstGeom>
        </p:spPr>
        <p:txBody>
          <a:bodyPr/>
          <a:lstStyle>
            <a:lvl1pPr>
              <a:spcBef>
                <a:spcPts val="0"/>
              </a:spcBef>
              <a:defRPr b="1"/>
            </a:lvl1pPr>
          </a:lstStyle>
          <a:p>
            <a:pPr>
              <a:defRPr/>
            </a:pPr>
            <a:r>
              <a:rPr/>
              <a:t>Q</a:t>
            </a:r>
            <a:r>
              <a:rPr lang="en-US"/>
              <a:t>4</a:t>
            </a:r>
            <a:r>
              <a:rPr/>
              <a:t> </a:t>
            </a:r>
            <a:r>
              <a:rPr lang="en-US"/>
              <a:t>2022</a:t>
            </a:r>
            <a:endParaRPr/>
          </a:p>
        </p:txBody>
      </p:sp>
      <p:sp>
        <p:nvSpPr>
          <p:cNvPr id="160" name="TextBox 3"/>
          <p:cNvSpPr txBox="1"/>
          <p:nvPr/>
        </p:nvSpPr>
        <p:spPr bwMode="auto">
          <a:xfrm>
            <a:off x="4038599" y="4038599"/>
            <a:ext cx="4574196" cy="1371636"/>
          </a:xfrm>
          <a:prstGeom prst="rect">
            <a:avLst/>
          </a:prstGeom>
          <a:ln w="12700">
            <a:miter lim="400000"/>
          </a:ln>
        </p:spPr>
        <p:txBody>
          <a:bodyPr lIns="45719" rIns="45719">
            <a:spAutoFit/>
          </a:bodyPr>
          <a:lstStyle/>
          <a:p>
            <a:pPr algn="r">
              <a:defRPr sz="3600" b="1">
                <a:latin typeface="Arial"/>
                <a:ea typeface="Arial"/>
                <a:cs typeface="Arial"/>
              </a:defRPr>
            </a:pPr>
            <a:r>
              <a:rPr lang="en-US"/>
              <a:t>Mark McDaniel</a:t>
            </a:r>
            <a:endParaRPr/>
          </a:p>
          <a:p>
            <a:pPr algn="r">
              <a:defRPr>
                <a:latin typeface="Arial"/>
                <a:ea typeface="Arial"/>
                <a:cs typeface="Arial"/>
              </a:defRPr>
            </a:pPr>
            <a:r>
              <a:rPr lang="en-US" sz="2400"/>
              <a:t>CEO /President</a:t>
            </a:r>
            <a:endParaRPr/>
          </a:p>
          <a:p>
            <a:pPr algn="r">
              <a:defRPr sz="1600">
                <a:latin typeface="Arial"/>
                <a:ea typeface="Arial"/>
                <a:cs typeface="Arial"/>
              </a:defRPr>
            </a:pPr>
            <a:r>
              <a:rPr lang="en-US" sz="2400"/>
              <a:t>Cinnaire</a:t>
            </a:r>
            <a:endParaRPr sz="24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9" name="Title 1"/>
          <p:cNvSpPr txBox="1">
            <a:spLocks noGrp="1"/>
          </p:cNvSpPr>
          <p:nvPr>
            <p:ph type="title"/>
          </p:nvPr>
        </p:nvSpPr>
        <p:spPr bwMode="auto">
          <a:prstGeom prst="rect">
            <a:avLst/>
          </a:prstGeom>
        </p:spPr>
        <p:txBody>
          <a:bodyPr>
            <a:normAutofit fontScale="90000"/>
          </a:bodyPr>
          <a:lstStyle>
            <a:lvl1pPr defTabSz="841247">
              <a:defRPr sz="3700"/>
            </a:lvl1pPr>
          </a:lstStyle>
          <a:p>
            <a:pPr>
              <a:defRPr/>
            </a:pPr>
            <a:r>
              <a:rPr/>
              <a:t>Sales </a:t>
            </a:r>
            <a:r>
              <a:rPr lang="en-US"/>
              <a:t>&amp; Profit </a:t>
            </a:r>
            <a:r>
              <a:rPr/>
              <a:t>Projections</a:t>
            </a:r>
            <a:r>
              <a:rPr lang="en-US"/>
              <a:t> </a:t>
            </a:r>
            <a:br>
              <a:rPr lang="en-US"/>
            </a:br>
            <a:r>
              <a:rPr lang="en-US"/>
              <a:t>Continue to Slump</a:t>
            </a:r>
            <a:endParaRPr/>
          </a:p>
        </p:txBody>
      </p:sp>
      <p:sp>
        <p:nvSpPr>
          <p:cNvPr id="180" name="Content Placeholder 2"/>
          <p:cNvSpPr txBox="1">
            <a:spLocks noGrp="1"/>
          </p:cNvSpPr>
          <p:nvPr>
            <p:ph type="body" idx="1"/>
          </p:nvPr>
        </p:nvSpPr>
        <p:spPr bwMode="auto">
          <a:xfrm>
            <a:off x="237506" y="1600199"/>
            <a:ext cx="8657112" cy="4574970"/>
          </a:xfrm>
          <a:prstGeom prst="rect">
            <a:avLst/>
          </a:prstGeom>
        </p:spPr>
        <p:txBody>
          <a:bodyPr>
            <a:normAutofit fontScale="92500" lnSpcReduction="10000"/>
          </a:bodyPr>
          <a:lstStyle/>
          <a:p>
            <a:pPr marL="277749" indent="-277749" defTabSz="740662">
              <a:spcBef>
                <a:spcPts val="500"/>
              </a:spcBef>
              <a:spcAft>
                <a:spcPts val="600"/>
              </a:spcAft>
              <a:defRPr sz="2100"/>
            </a:pPr>
            <a:r>
              <a:rPr lang="en-US" sz="2400"/>
              <a:t>Percentages of those projecting sales and profit increases continue on a downward trajectory since Q2 2021. Projections for </a:t>
            </a:r>
            <a:r>
              <a:rPr lang="en-US" sz="2400" u="sng"/>
              <a:t>decreased profits</a:t>
            </a:r>
            <a:r>
              <a:rPr lang="en-US" sz="2400"/>
              <a:t> remain at an MFBI record level (27%), up 14 points from one year ago.</a:t>
            </a:r>
            <a:endParaRPr sz="2400"/>
          </a:p>
          <a:p>
            <a:pPr marL="601789" lvl="1" indent="-231457" defTabSz="740662">
              <a:spcBef>
                <a:spcPts val="400"/>
              </a:spcBef>
              <a:spcAft>
                <a:spcPts val="600"/>
              </a:spcAft>
              <a:defRPr sz="1800" b="1">
                <a:solidFill>
                  <a:srgbClr val="2B59A9"/>
                </a:solidFill>
              </a:defRPr>
            </a:pPr>
            <a:r>
              <a:rPr lang="en-US" sz="2200"/>
              <a:t>Projected sales growth at 45% — down eight points from one year ago. Expectations for sales decreases reaches a record level (17%). </a:t>
            </a:r>
            <a:endParaRPr/>
          </a:p>
          <a:p>
            <a:pPr marL="601789" lvl="1" indent="-231457" defTabSz="740662">
              <a:spcBef>
                <a:spcPts val="400"/>
              </a:spcBef>
              <a:spcAft>
                <a:spcPts val="600"/>
              </a:spcAft>
              <a:defRPr sz="1800" b="1">
                <a:solidFill>
                  <a:srgbClr val="2B59A9"/>
                </a:solidFill>
              </a:defRPr>
            </a:pPr>
            <a:r>
              <a:rPr lang="en-US" sz="2200"/>
              <a:t>Twenty-seven percent (27</a:t>
            </a:r>
            <a:r>
              <a:rPr sz="2200"/>
              <a:t>%</a:t>
            </a:r>
            <a:r>
              <a:rPr lang="en-US" sz="2200"/>
              <a:t>) expect profits to continue to decline in the next six months. The percentage of those believing profits will increase is now nearly equal to those believing they will stay the same.</a:t>
            </a:r>
            <a:endParaRPr sz="2200"/>
          </a:p>
          <a:p>
            <a:pPr marL="277749" lvl="1" indent="-277749" defTabSz="740662">
              <a:spcBef>
                <a:spcPts val="500"/>
              </a:spcBef>
              <a:spcAft>
                <a:spcPts val="600"/>
              </a:spcAft>
              <a:buChar char="•"/>
              <a:defRPr sz="2100"/>
            </a:pPr>
            <a:r>
              <a:rPr sz="2400"/>
              <a:t>Expectations for sales growth is</a:t>
            </a:r>
            <a:r>
              <a:rPr lang="en-US" sz="2400"/>
              <a:t> now</a:t>
            </a:r>
            <a:r>
              <a:rPr sz="2400"/>
              <a:t> highest </a:t>
            </a:r>
            <a:r>
              <a:rPr lang="en-US" sz="2400"/>
              <a:t>in the Business/Professional Services sector (53%) and lowest in the Non-Profit/Health Care sector (36%). </a:t>
            </a:r>
            <a:endParaRPr/>
          </a:p>
          <a:p>
            <a:pPr marL="277749" lvl="1" indent="-277749" defTabSz="740662">
              <a:spcBef>
                <a:spcPts val="500"/>
              </a:spcBef>
              <a:spcAft>
                <a:spcPts val="600"/>
              </a:spcAft>
              <a:buChar char="•"/>
              <a:defRPr sz="2100"/>
            </a:pPr>
            <a:r>
              <a:rPr lang="en-US" sz="2400"/>
              <a:t>P</a:t>
            </a:r>
            <a:r>
              <a:rPr sz="2400"/>
              <a:t>rofit</a:t>
            </a:r>
            <a:r>
              <a:rPr lang="en-US" sz="2400"/>
              <a:t> increases</a:t>
            </a:r>
            <a:r>
              <a:rPr sz="2400"/>
              <a:t> </a:t>
            </a:r>
            <a:r>
              <a:rPr lang="en-US" sz="2400"/>
              <a:t>are most expected in the Business/Professional Services sector (42%) and lowest in the Retail/Food Service sector (28%)</a:t>
            </a:r>
            <a:endParaRPr sz="240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2" name="Title 1"/>
          <p:cNvSpPr txBox="1">
            <a:spLocks noGrp="1"/>
          </p:cNvSpPr>
          <p:nvPr>
            <p:ph type="title"/>
          </p:nvPr>
        </p:nvSpPr>
        <p:spPr bwMode="auto">
          <a:xfrm>
            <a:off x="0" y="274638"/>
            <a:ext cx="9144000" cy="1143001"/>
          </a:xfrm>
          <a:prstGeom prst="rect">
            <a:avLst/>
          </a:prstGeom>
        </p:spPr>
        <p:txBody>
          <a:bodyPr>
            <a:normAutofit/>
          </a:bodyPr>
          <a:lstStyle/>
          <a:p>
            <a:pPr>
              <a:defRPr/>
            </a:pPr>
            <a:r>
              <a:rPr lang="en-US"/>
              <a:t>Hiring Continues To Slow</a:t>
            </a:r>
            <a:endParaRPr/>
          </a:p>
        </p:txBody>
      </p:sp>
      <p:sp>
        <p:nvSpPr>
          <p:cNvPr id="183" name="Content Placeholder 2"/>
          <p:cNvSpPr txBox="1">
            <a:spLocks noGrp="1"/>
          </p:cNvSpPr>
          <p:nvPr>
            <p:ph type="body" idx="1"/>
          </p:nvPr>
        </p:nvSpPr>
        <p:spPr bwMode="auto">
          <a:xfrm>
            <a:off x="76200" y="1523998"/>
            <a:ext cx="8991600" cy="4544293"/>
          </a:xfrm>
          <a:prstGeom prst="rect">
            <a:avLst/>
          </a:prstGeom>
        </p:spPr>
        <p:txBody>
          <a:bodyPr>
            <a:normAutofit lnSpcReduction="10000"/>
          </a:bodyPr>
          <a:lstStyle/>
          <a:p>
            <a:pPr>
              <a:spcBef>
                <a:spcPts val="0"/>
              </a:spcBef>
              <a:spcAft>
                <a:spcPts val="600"/>
              </a:spcAft>
              <a:defRPr sz="2600"/>
            </a:pPr>
            <a:r>
              <a:rPr lang="en-US" sz="2200"/>
              <a:t>Nearly half (48%) of respondents say they will maintain current staffing levels, while four-in-ten (40%) say they plan to hire more employees. The percentage of those saying they are hiring is down nine points from one year ago. The share of those projecting a decrease in employees reaches a level not seen since 2013.</a:t>
            </a:r>
            <a:endParaRPr/>
          </a:p>
          <a:p>
            <a:pPr marL="742950" lvl="1" indent="-285750">
              <a:spcBef>
                <a:spcPts val="0"/>
              </a:spcBef>
              <a:spcAft>
                <a:spcPts val="600"/>
              </a:spcAft>
              <a:defRPr sz="2200" b="1">
                <a:solidFill>
                  <a:srgbClr val="2B59A9"/>
                </a:solidFill>
              </a:defRPr>
            </a:pPr>
            <a:r>
              <a:rPr lang="en-US" sz="2000"/>
              <a:t>Forty percent (40%) say they plan to hire more employees over the next six months. This is the second consecutive MFBI indicating a hiring slowdown. </a:t>
            </a:r>
            <a:endParaRPr/>
          </a:p>
          <a:p>
            <a:pPr marL="742950" lvl="1" indent="-285750">
              <a:spcBef>
                <a:spcPts val="0"/>
              </a:spcBef>
              <a:spcAft>
                <a:spcPts val="600"/>
              </a:spcAft>
              <a:defRPr sz="2200" b="1">
                <a:solidFill>
                  <a:srgbClr val="2B59A9"/>
                </a:solidFill>
              </a:defRPr>
            </a:pPr>
            <a:r>
              <a:rPr lang="en-US" sz="2000"/>
              <a:t>Forty-eight percent (48%) </a:t>
            </a:r>
            <a:r>
              <a:rPr sz="2000"/>
              <a:t>will maintain staff at current levels, </a:t>
            </a:r>
            <a:r>
              <a:rPr lang="en-US" sz="2000"/>
              <a:t>up six </a:t>
            </a:r>
            <a:r>
              <a:rPr sz="2000"/>
              <a:t>points from </a:t>
            </a:r>
            <a:r>
              <a:rPr lang="en-US" sz="2000"/>
              <a:t>Q4 2021.</a:t>
            </a:r>
            <a:r>
              <a:rPr sz="2000"/>
              <a:t> </a:t>
            </a:r>
            <a:endParaRPr/>
          </a:p>
          <a:p>
            <a:pPr marL="742950" lvl="1" indent="-285750">
              <a:spcBef>
                <a:spcPts val="0"/>
              </a:spcBef>
              <a:spcAft>
                <a:spcPts val="600"/>
              </a:spcAft>
              <a:defRPr sz="2200" b="1">
                <a:solidFill>
                  <a:srgbClr val="2B59A9"/>
                </a:solidFill>
              </a:defRPr>
            </a:pPr>
            <a:r>
              <a:rPr lang="en-US" sz="2000"/>
              <a:t>8</a:t>
            </a:r>
            <a:r>
              <a:rPr sz="2000"/>
              <a:t>% </a:t>
            </a:r>
            <a:r>
              <a:rPr lang="en-US" sz="2000"/>
              <a:t>now </a:t>
            </a:r>
            <a:r>
              <a:rPr sz="2000"/>
              <a:t>say they plan to lay off employee,</a:t>
            </a:r>
            <a:r>
              <a:rPr lang="en-US" sz="2000"/>
              <a:t> which is up three points from Q4 2021 and up five points from Q2 2022.</a:t>
            </a:r>
            <a:endParaRPr sz="2000"/>
          </a:p>
          <a:p>
            <a:pPr>
              <a:spcBef>
                <a:spcPts val="0"/>
              </a:spcBef>
              <a:spcAft>
                <a:spcPts val="600"/>
              </a:spcAft>
              <a:defRPr sz="2600"/>
            </a:pPr>
            <a:r>
              <a:rPr sz="2200"/>
              <a:t>The </a:t>
            </a:r>
            <a:r>
              <a:rPr lang="en-US" sz="2200"/>
              <a:t>Non-Profit/Health Care sector (49%) is most</a:t>
            </a:r>
            <a:r>
              <a:rPr sz="2200"/>
              <a:t> likely to be hiring</a:t>
            </a:r>
            <a:r>
              <a:rPr lang="en-US" sz="2200"/>
              <a:t> in the next six months. The Insurance/Finance/Real Estate sector is most likely to be losing employees in the next six months (12%). </a:t>
            </a:r>
            <a:endParaRPr sz="220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20" name="Title 1"/>
          <p:cNvSpPr txBox="1">
            <a:spLocks noGrp="1"/>
          </p:cNvSpPr>
          <p:nvPr>
            <p:ph type="title"/>
          </p:nvPr>
        </p:nvSpPr>
        <p:spPr bwMode="auto">
          <a:prstGeom prst="rect">
            <a:avLst/>
          </a:prstGeom>
        </p:spPr>
        <p:txBody>
          <a:bodyPr>
            <a:normAutofit fontScale="90000"/>
          </a:bodyPr>
          <a:lstStyle>
            <a:lvl1pPr defTabSz="841247">
              <a:defRPr sz="3700"/>
            </a:lvl1pPr>
          </a:lstStyle>
          <a:p>
            <a:pPr>
              <a:defRPr/>
            </a:pPr>
            <a:r>
              <a:rPr lang="en-US"/>
              <a:t>Nearly Two-In-Three Continue to Report a Lack of Job Applicants</a:t>
            </a:r>
            <a:endParaRPr/>
          </a:p>
        </p:txBody>
      </p:sp>
      <p:sp>
        <p:nvSpPr>
          <p:cNvPr id="221" name="Content Placeholder 2"/>
          <p:cNvSpPr txBox="1">
            <a:spLocks noGrp="1"/>
          </p:cNvSpPr>
          <p:nvPr>
            <p:ph type="body" idx="1"/>
          </p:nvPr>
        </p:nvSpPr>
        <p:spPr bwMode="auto">
          <a:xfrm>
            <a:off x="304800" y="1524000"/>
            <a:ext cx="8610600" cy="4629150"/>
          </a:xfrm>
          <a:prstGeom prst="rect">
            <a:avLst/>
          </a:prstGeom>
        </p:spPr>
        <p:txBody>
          <a:bodyPr>
            <a:normAutofit fontScale="92500" lnSpcReduction="20000"/>
          </a:bodyPr>
          <a:lstStyle/>
          <a:p>
            <a:pPr>
              <a:spcBef>
                <a:spcPts val="600"/>
              </a:spcBef>
              <a:defRPr sz="2800"/>
            </a:pPr>
            <a:r>
              <a:rPr lang="en-US"/>
              <a:t>No change from Q2, 63% rate their access to qualified talent as “only fair” or “poor.” Only 29% say it’s “pretty good” or “excellent.” </a:t>
            </a:r>
            <a:endParaRPr/>
          </a:p>
          <a:p>
            <a:pPr>
              <a:spcBef>
                <a:spcPts val="600"/>
              </a:spcBef>
              <a:defRPr sz="2800"/>
            </a:pPr>
            <a:r>
              <a:rPr lang="en-US"/>
              <a:t>Nearly two-thirds 64</a:t>
            </a:r>
            <a:r>
              <a:rPr/>
              <a:t>% are</a:t>
            </a:r>
            <a:r>
              <a:rPr lang="en-US"/>
              <a:t> still</a:t>
            </a:r>
            <a:r>
              <a:rPr/>
              <a:t> </a:t>
            </a:r>
            <a:r>
              <a:rPr lang="en-US"/>
              <a:t>having </a:t>
            </a:r>
            <a:r>
              <a:rPr/>
              <a:t>difficulty filling open jobs</a:t>
            </a:r>
            <a:r>
              <a:rPr lang="en-US"/>
              <a:t>.</a:t>
            </a:r>
            <a:endParaRPr/>
          </a:p>
          <a:p>
            <a:pPr marL="742950" lvl="1" indent="-285750">
              <a:spcBef>
                <a:spcPts val="500"/>
              </a:spcBef>
              <a:defRPr sz="2400" b="1">
                <a:solidFill>
                  <a:srgbClr val="2B59A9"/>
                </a:solidFill>
              </a:defRPr>
            </a:pPr>
            <a:r>
              <a:rPr lang="en-US"/>
              <a:t>Up two points from a year ago, 82</a:t>
            </a:r>
            <a:r>
              <a:rPr/>
              <a:t>% of those </a:t>
            </a:r>
            <a:r>
              <a:rPr u="sng"/>
              <a:t>actively searching</a:t>
            </a:r>
            <a:r>
              <a:rPr/>
              <a:t> for talent are having difficulty</a:t>
            </a:r>
            <a:r>
              <a:rPr lang="en-US"/>
              <a:t>.</a:t>
            </a:r>
            <a:r>
              <a:rPr/>
              <a:t> </a:t>
            </a:r>
            <a:endParaRPr lang="en-US"/>
          </a:p>
          <a:p>
            <a:pPr marL="742950" lvl="1" indent="-285750">
              <a:spcBef>
                <a:spcPts val="500"/>
              </a:spcBef>
              <a:defRPr sz="2400" b="1">
                <a:solidFill>
                  <a:srgbClr val="2B59A9"/>
                </a:solidFill>
              </a:defRPr>
            </a:pPr>
            <a:r>
              <a:rPr lang="en-US"/>
              <a:t>42% attribute that difficulty to a lack of </a:t>
            </a:r>
            <a:r>
              <a:rPr lang="en-US" u="sng"/>
              <a:t>any</a:t>
            </a:r>
            <a:r>
              <a:rPr lang="en-US"/>
              <a:t> applicants – down 15 points from a year ago</a:t>
            </a:r>
            <a:endParaRPr/>
          </a:p>
          <a:p>
            <a:pPr marL="742950" lvl="1" indent="-285750">
              <a:spcBef>
                <a:spcPts val="500"/>
              </a:spcBef>
              <a:defRPr sz="2400" b="1">
                <a:solidFill>
                  <a:srgbClr val="2B59A9"/>
                </a:solidFill>
              </a:defRPr>
            </a:pPr>
            <a:r>
              <a:rPr lang="en-US"/>
              <a:t>48</a:t>
            </a:r>
            <a:r>
              <a:rPr/>
              <a:t>% </a:t>
            </a:r>
            <a:r>
              <a:rPr lang="en-US"/>
              <a:t>attribute it to</a:t>
            </a:r>
            <a:r>
              <a:rPr/>
              <a:t> </a:t>
            </a:r>
            <a:r>
              <a:rPr lang="en-US"/>
              <a:t>a</a:t>
            </a:r>
            <a:r>
              <a:rPr/>
              <a:t> lack of </a:t>
            </a:r>
            <a:r>
              <a:rPr u="sng"/>
              <a:t>qualified</a:t>
            </a:r>
            <a:r>
              <a:rPr/>
              <a:t> applicants</a:t>
            </a:r>
            <a:r>
              <a:rPr lang="en-US"/>
              <a:t> – up 19 points from a year ago and back on top, indicating a shift in the labor market.</a:t>
            </a:r>
            <a:endParaRPr/>
          </a:p>
          <a:p>
            <a:pPr marL="1200150" lvl="2" indent="-285750">
              <a:spcBef>
                <a:spcPts val="500"/>
              </a:spcBef>
              <a:buChar char="–"/>
              <a:defRPr sz="2000" b="1">
                <a:solidFill>
                  <a:srgbClr val="BD1B40"/>
                </a:solidFill>
              </a:defRPr>
            </a:pPr>
            <a:r>
              <a:rPr lang="en-US" sz="2200"/>
              <a:t>Most say they are keeping the positions open, training less qualified applicants or using temp agencies to fill positions.</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5" name="Title 1"/>
          <p:cNvSpPr txBox="1">
            <a:spLocks noGrp="1"/>
          </p:cNvSpPr>
          <p:nvPr>
            <p:ph type="title"/>
          </p:nvPr>
        </p:nvSpPr>
        <p:spPr bwMode="auto">
          <a:prstGeom prst="rect">
            <a:avLst/>
          </a:prstGeom>
        </p:spPr>
        <p:txBody>
          <a:bodyPr>
            <a:normAutofit fontScale="90000"/>
          </a:bodyPr>
          <a:lstStyle>
            <a:lvl1pPr defTabSz="896111">
              <a:defRPr sz="3900"/>
            </a:lvl1pPr>
          </a:lstStyle>
          <a:p>
            <a:pPr>
              <a:defRPr/>
            </a:pPr>
            <a:r>
              <a:rPr/>
              <a:t>Wage </a:t>
            </a:r>
            <a:r>
              <a:rPr lang="en-US"/>
              <a:t>Inflation Continues </a:t>
            </a:r>
            <a:br>
              <a:rPr lang="en-US"/>
            </a:br>
            <a:r>
              <a:rPr lang="en-US"/>
              <a:t>to Set Records</a:t>
            </a:r>
            <a:endParaRPr/>
          </a:p>
        </p:txBody>
      </p:sp>
      <p:sp>
        <p:nvSpPr>
          <p:cNvPr id="186" name="Content Placeholder 2"/>
          <p:cNvSpPr txBox="1">
            <a:spLocks noGrp="1"/>
          </p:cNvSpPr>
          <p:nvPr>
            <p:ph type="body" idx="1"/>
          </p:nvPr>
        </p:nvSpPr>
        <p:spPr bwMode="auto">
          <a:xfrm>
            <a:off x="425708" y="1638300"/>
            <a:ext cx="8229601" cy="4505646"/>
          </a:xfrm>
          <a:prstGeom prst="rect">
            <a:avLst/>
          </a:prstGeom>
        </p:spPr>
        <p:txBody>
          <a:bodyPr>
            <a:normAutofit lnSpcReduction="10000"/>
          </a:bodyPr>
          <a:lstStyle/>
          <a:p>
            <a:pPr>
              <a:spcBef>
                <a:spcPts val="0"/>
              </a:spcBef>
              <a:spcAft>
                <a:spcPts val="1200"/>
              </a:spcAft>
              <a:defRPr sz="2800"/>
            </a:pPr>
            <a:r>
              <a:rPr lang="en-US" b="1"/>
              <a:t>Reminder: </a:t>
            </a:r>
            <a:r>
              <a:rPr lang="en-US"/>
              <a:t>earlier in the survey, a record share (62%) said they’ve already raised wages in the past six months and “wage inflation” is now the third most significant challenge (32%) to doing business in Michigan.</a:t>
            </a:r>
            <a:endParaRPr/>
          </a:p>
          <a:p>
            <a:pPr>
              <a:spcBef>
                <a:spcPts val="0"/>
              </a:spcBef>
              <a:spcAft>
                <a:spcPts val="1200"/>
              </a:spcAft>
              <a:defRPr sz="2800"/>
            </a:pPr>
            <a:r>
              <a:rPr lang="en-US"/>
              <a:t>Nearly half (46%) say they will continue to raise wages in the next six months, another near-record result.</a:t>
            </a:r>
            <a:endParaRPr/>
          </a:p>
          <a:p>
            <a:pPr>
              <a:spcBef>
                <a:spcPts val="0"/>
              </a:spcBef>
              <a:spcAft>
                <a:spcPts val="1200"/>
              </a:spcAft>
              <a:defRPr sz="2800"/>
            </a:pPr>
            <a:r>
              <a:rPr/>
              <a:t>Projections for wage </a:t>
            </a:r>
            <a:r>
              <a:rPr lang="en-US"/>
              <a:t>growth</a:t>
            </a:r>
            <a:r>
              <a:rPr/>
              <a:t> are strongest in the </a:t>
            </a:r>
            <a:r>
              <a:rPr lang="en-US"/>
              <a:t>Insurance/Finance/Real Estate sector (55%).</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31" name="Title 1"/>
          <p:cNvSpPr txBox="1">
            <a:spLocks noGrp="1"/>
          </p:cNvSpPr>
          <p:nvPr>
            <p:ph type="title"/>
          </p:nvPr>
        </p:nvSpPr>
        <p:spPr bwMode="auto">
          <a:prstGeom prst="rect">
            <a:avLst/>
          </a:prstGeom>
        </p:spPr>
        <p:txBody>
          <a:bodyPr>
            <a:normAutofit/>
          </a:bodyPr>
          <a:lstStyle/>
          <a:p>
            <a:pPr>
              <a:defRPr/>
            </a:pPr>
            <a:r>
              <a:rPr/>
              <a:t>Projected Investments</a:t>
            </a:r>
            <a:r>
              <a:rPr lang="en-US"/>
              <a:t> &amp; Growth</a:t>
            </a:r>
            <a:endParaRPr/>
          </a:p>
        </p:txBody>
      </p:sp>
      <p:sp>
        <p:nvSpPr>
          <p:cNvPr id="232" name="Content Placeholder 2"/>
          <p:cNvSpPr txBox="1">
            <a:spLocks noGrp="1"/>
          </p:cNvSpPr>
          <p:nvPr>
            <p:ph type="body" idx="1"/>
          </p:nvPr>
        </p:nvSpPr>
        <p:spPr bwMode="auto">
          <a:xfrm>
            <a:off x="457199" y="1709055"/>
            <a:ext cx="8341743" cy="4419600"/>
          </a:xfrm>
          <a:prstGeom prst="rect">
            <a:avLst/>
          </a:prstGeom>
        </p:spPr>
        <p:txBody>
          <a:bodyPr>
            <a:normAutofit/>
          </a:bodyPr>
          <a:lstStyle/>
          <a:p>
            <a:pPr marL="339470" indent="-339470" defTabSz="905255">
              <a:spcBef>
                <a:spcPts val="600"/>
              </a:spcBef>
              <a:defRPr sz="2750"/>
            </a:pPr>
            <a:r>
              <a:rPr lang="en-US"/>
              <a:t>A majority (61%) plan to </a:t>
            </a:r>
            <a:r>
              <a:rPr/>
              <a:t>invest in </a:t>
            </a:r>
            <a:r>
              <a:rPr b="1"/>
              <a:t>employee training </a:t>
            </a:r>
            <a:r>
              <a:rPr lang="en-US"/>
              <a:t>within the next 6 months </a:t>
            </a:r>
            <a:r>
              <a:rPr/>
              <a:t>– </a:t>
            </a:r>
            <a:r>
              <a:rPr lang="en-US"/>
              <a:t>up two points from one year ago.</a:t>
            </a:r>
            <a:endParaRPr/>
          </a:p>
          <a:p>
            <a:pPr marL="339470" indent="-339470" defTabSz="905255">
              <a:spcBef>
                <a:spcPts val="600"/>
              </a:spcBef>
              <a:defRPr sz="2750"/>
            </a:pPr>
            <a:r>
              <a:rPr lang="en-US"/>
              <a:t>More than half </a:t>
            </a:r>
            <a:r>
              <a:rPr/>
              <a:t>(5</a:t>
            </a:r>
            <a:r>
              <a:rPr lang="en-US"/>
              <a:t>2</a:t>
            </a:r>
            <a:r>
              <a:rPr/>
              <a:t>%) will invest in </a:t>
            </a:r>
            <a:r>
              <a:rPr b="1"/>
              <a:t>advertising</a:t>
            </a:r>
            <a:r>
              <a:rPr/>
              <a:t> – </a:t>
            </a:r>
            <a:r>
              <a:rPr lang="en-US"/>
              <a:t>up two points from one year ago.</a:t>
            </a:r>
            <a:endParaRPr/>
          </a:p>
          <a:p>
            <a:pPr marL="339470" indent="-339470" defTabSz="905255">
              <a:spcBef>
                <a:spcPts val="600"/>
              </a:spcBef>
              <a:defRPr sz="2750"/>
            </a:pPr>
            <a:r>
              <a:rPr lang="en-US"/>
              <a:t>Nearly one quarter (25%) plan to invest in </a:t>
            </a:r>
            <a:r>
              <a:rPr lang="en-US" b="1"/>
              <a:t>new equipment</a:t>
            </a:r>
            <a:r>
              <a:rPr lang="en-US"/>
              <a:t> – down one point from a year ago.</a:t>
            </a:r>
            <a:endParaRPr/>
          </a:p>
          <a:p>
            <a:pPr marL="339470" indent="-339470" defTabSz="905255">
              <a:spcBef>
                <a:spcPts val="600"/>
              </a:spcBef>
              <a:defRPr sz="2750"/>
            </a:pPr>
            <a:r>
              <a:rPr lang="en-US"/>
              <a:t>Over one-third </a:t>
            </a:r>
            <a:r>
              <a:rPr/>
              <a:t>(</a:t>
            </a:r>
            <a:r>
              <a:rPr lang="en-US"/>
              <a:t>35</a:t>
            </a:r>
            <a:r>
              <a:rPr/>
              <a:t>%) plan to add a </a:t>
            </a:r>
            <a:r>
              <a:rPr b="1"/>
              <a:t>new product line or service</a:t>
            </a:r>
            <a:r>
              <a:rPr/>
              <a:t> — </a:t>
            </a:r>
            <a:r>
              <a:rPr lang="en-US"/>
              <a:t>up one point from one year ago.</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34" name="Title 1"/>
          <p:cNvSpPr txBox="1">
            <a:spLocks noGrp="1"/>
          </p:cNvSpPr>
          <p:nvPr>
            <p:ph type="title"/>
          </p:nvPr>
        </p:nvSpPr>
        <p:spPr bwMode="auto">
          <a:prstGeom prst="rect">
            <a:avLst/>
          </a:prstGeom>
        </p:spPr>
        <p:txBody>
          <a:bodyPr/>
          <a:lstStyle/>
          <a:p>
            <a:pPr>
              <a:defRPr/>
            </a:pPr>
            <a:r>
              <a:rPr/>
              <a:t>Conclusions:</a:t>
            </a:r>
            <a:endParaRPr/>
          </a:p>
        </p:txBody>
      </p:sp>
      <p:sp>
        <p:nvSpPr>
          <p:cNvPr id="235" name="Content Placeholder 2"/>
          <p:cNvSpPr txBox="1">
            <a:spLocks noGrp="1"/>
          </p:cNvSpPr>
          <p:nvPr>
            <p:ph type="body" idx="1"/>
          </p:nvPr>
        </p:nvSpPr>
        <p:spPr bwMode="auto">
          <a:xfrm>
            <a:off x="279400" y="1600200"/>
            <a:ext cx="8585200" cy="4419600"/>
          </a:xfrm>
          <a:prstGeom prst="rect">
            <a:avLst/>
          </a:prstGeom>
        </p:spPr>
        <p:txBody>
          <a:bodyPr>
            <a:normAutofit lnSpcReduction="10000"/>
          </a:bodyPr>
          <a:lstStyle/>
          <a:p>
            <a:pPr marL="257175" indent="-257175" defTabSz="685800">
              <a:spcBef>
                <a:spcPts val="400"/>
              </a:spcBef>
              <a:defRPr sz="2400"/>
            </a:pPr>
            <a:r>
              <a:rPr lang="en-US" sz="2400"/>
              <a:t>Inflation worries continue, but the Q4 2022 MFBI indicates that fears of a long recession are softening. The data indicates that wage inflation is making a more significant impact on profitability and hiring. </a:t>
            </a:r>
            <a:endParaRPr/>
          </a:p>
          <a:p>
            <a:pPr marL="257175" indent="-257175" defTabSz="685800">
              <a:spcBef>
                <a:spcPts val="400"/>
              </a:spcBef>
              <a:defRPr sz="2400"/>
            </a:pPr>
            <a:r>
              <a:rPr lang="en-US" sz="2400"/>
              <a:t>Satisfaction with the economy continues to slump.</a:t>
            </a:r>
            <a:endParaRPr sz="2400"/>
          </a:p>
          <a:p>
            <a:pPr marL="257175" indent="-257175" defTabSz="685800">
              <a:spcBef>
                <a:spcPts val="400"/>
              </a:spcBef>
              <a:defRPr sz="2400"/>
            </a:pPr>
            <a:r>
              <a:rPr lang="en-US" sz="2400"/>
              <a:t>Sales and profits for the last six months exceeded expectations of the Q2 2022 MFBI. However, small business is cautious regarding projections for the next six months. They see reasons for optimism (growth, demand, opportunity) but the economy and labor market continue to cause uncertainty. </a:t>
            </a:r>
            <a:endParaRPr/>
          </a:p>
          <a:p>
            <a:pPr marL="257175" indent="-257175" defTabSz="685800">
              <a:spcBef>
                <a:spcPts val="400"/>
              </a:spcBef>
              <a:defRPr sz="2400"/>
            </a:pPr>
            <a:r>
              <a:rPr lang="en-US" sz="2400"/>
              <a:t>Hiring slows as wage inflation eats into profits. Job creators indicate that they’re again focused on ROI when hiring.</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1" name="Rectangle 3"/>
          <p:cNvSpPr txBox="1">
            <a:spLocks noGrp="1"/>
          </p:cNvSpPr>
          <p:nvPr>
            <p:ph type="body" idx="1"/>
          </p:nvPr>
        </p:nvSpPr>
        <p:spPr bwMode="auto">
          <a:prstGeom prst="rect">
            <a:avLst/>
          </a:prstGeom>
        </p:spPr>
        <p:txBody>
          <a:bodyPr/>
          <a:lstStyle/>
          <a:p>
            <a:pPr marL="318897" indent="-318897" defTabSz="850391">
              <a:spcBef>
                <a:spcPts val="600"/>
              </a:spcBef>
              <a:defRPr sz="2600">
                <a:solidFill>
                  <a:srgbClr val="0D0D0D"/>
                </a:solidFill>
              </a:defRPr>
            </a:pPr>
            <a:r>
              <a:rPr lang="en-US" sz="2400">
                <a:solidFill>
                  <a:schemeClr val="tx1"/>
                </a:solidFill>
                <a:latin typeface="+mj-ea"/>
              </a:rPr>
              <a:t>While the intensity has cooled slightly, most still believe Michigan is a great place to do business with a fair tax system.</a:t>
            </a:r>
            <a:endParaRPr/>
          </a:p>
          <a:p>
            <a:pPr marL="759768" lvl="1" indent="-318897" defTabSz="850391">
              <a:spcBef>
                <a:spcPts val="600"/>
              </a:spcBef>
              <a:defRPr sz="2600">
                <a:solidFill>
                  <a:srgbClr val="0D0D0D"/>
                </a:solidFill>
              </a:defRPr>
            </a:pPr>
            <a:r>
              <a:rPr lang="en-US" sz="2400">
                <a:solidFill>
                  <a:schemeClr val="accent1">
                    <a:lumMod val="75000"/>
                  </a:schemeClr>
                </a:solidFill>
                <a:latin typeface="+mj-ea"/>
              </a:rPr>
              <a:t>62% believe Michigan remains a pretty good (49%) to excellent (13%) market for their business.</a:t>
            </a:r>
            <a:endParaRPr/>
          </a:p>
          <a:p>
            <a:pPr marL="759768" lvl="1" indent="-318897" defTabSz="850391">
              <a:spcBef>
                <a:spcPts val="600"/>
              </a:spcBef>
              <a:defRPr sz="2600">
                <a:solidFill>
                  <a:srgbClr val="0D0D0D"/>
                </a:solidFill>
              </a:defRPr>
            </a:pPr>
            <a:r>
              <a:rPr lang="en-US" sz="2400">
                <a:solidFill>
                  <a:schemeClr val="accent1">
                    <a:lumMod val="75000"/>
                  </a:schemeClr>
                </a:solidFill>
                <a:latin typeface="+mj-ea"/>
              </a:rPr>
              <a:t>62% rate our state business taxes as mostly (56%) to very (7%) fair.</a:t>
            </a:r>
            <a:endParaRPr/>
          </a:p>
          <a:p>
            <a:pPr marL="0" indent="0" defTabSz="850391">
              <a:spcBef>
                <a:spcPts val="600"/>
              </a:spcBef>
              <a:buNone/>
              <a:defRPr sz="2600" b="1">
                <a:solidFill>
                  <a:srgbClr val="0D0D0D"/>
                </a:solidFill>
              </a:defRPr>
            </a:pPr>
            <a:endParaRPr sz="2400">
              <a:solidFill>
                <a:schemeClr val="accent1">
                  <a:lumMod val="75000"/>
                </a:schemeClr>
              </a:solidFill>
              <a:latin typeface="+mj-ea"/>
              <a:ea typeface="+mj-ea"/>
            </a:endParaRPr>
          </a:p>
        </p:txBody>
      </p:sp>
      <p:sp>
        <p:nvSpPr>
          <p:cNvPr id="192" name="Title 1"/>
          <p:cNvSpPr txBox="1"/>
          <p:nvPr/>
        </p:nvSpPr>
        <p:spPr bwMode="auto">
          <a:xfrm>
            <a:off x="457200" y="274638"/>
            <a:ext cx="8229600" cy="1143001"/>
          </a:xfrm>
          <a:prstGeom prst="rect">
            <a:avLst/>
          </a:prstGeom>
          <a:ln w="12700">
            <a:miter lim="400000"/>
          </a:ln>
        </p:spPr>
        <p:txBody>
          <a:bodyPr lIns="45719" rIns="45719" anchor="ctr">
            <a:normAutofit/>
          </a:bodyPr>
          <a:lstStyle>
            <a:lvl1pPr algn="ctr">
              <a:defRPr sz="4000" b="1">
                <a:solidFill>
                  <a:srgbClr val="FFFFFF"/>
                </a:solidFill>
                <a:latin typeface="Arial"/>
                <a:ea typeface="Arial"/>
                <a:cs typeface="Arial"/>
              </a:defRPr>
            </a:lvl1pPr>
          </a:lstStyle>
          <a:p>
            <a:pPr>
              <a:defRPr/>
            </a:pPr>
            <a:r>
              <a:rPr/>
              <a:t>Conclusions:</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40" name="Thank you!"/>
          <p:cNvSpPr txBox="1">
            <a:spLocks noGrp="1"/>
          </p:cNvSpPr>
          <p:nvPr>
            <p:ph type="ctrTitle"/>
          </p:nvPr>
        </p:nvSpPr>
        <p:spPr bwMode="auto">
          <a:prstGeom prst="rect">
            <a:avLst/>
          </a:prstGeom>
        </p:spPr>
        <p:txBody>
          <a:bodyPr/>
          <a:lstStyle/>
          <a:p>
            <a:pPr>
              <a:defRPr/>
            </a:pPr>
            <a:r>
              <a:rPr/>
              <a:t>Thank you!</a:t>
            </a:r>
            <a:endParaRPr/>
          </a:p>
        </p:txBody>
      </p:sp>
      <p:sp>
        <p:nvSpPr>
          <p:cNvPr id="241" name="We appreciate your interest in the MFBI. For more information or detailed findings, please contact Michigan Business Network.…"/>
          <p:cNvSpPr txBox="1"/>
          <p:nvPr/>
        </p:nvSpPr>
        <p:spPr bwMode="auto">
          <a:xfrm>
            <a:off x="954611" y="3630929"/>
            <a:ext cx="7234778" cy="2225041"/>
          </a:xfrm>
          <a:prstGeom prst="rect">
            <a:avLst/>
          </a:prstGeom>
          <a:ln w="12700">
            <a:miter lim="400000"/>
          </a:ln>
        </p:spPr>
        <p:txBody>
          <a:bodyPr lIns="45719" rIns="45719">
            <a:spAutoFit/>
          </a:bodyPr>
          <a:lstStyle/>
          <a:p>
            <a:pPr>
              <a:defRPr/>
            </a:pPr>
            <a:r>
              <a:rPr/>
              <a:t>We appreciate your interest in the MFBI. For more information or detailed findings, please contact Michigan Business Network. </a:t>
            </a:r>
            <a:endParaRPr/>
          </a:p>
          <a:p>
            <a:pPr>
              <a:defRPr/>
            </a:pPr>
            <a:endParaRPr/>
          </a:p>
          <a:p>
            <a:pPr>
              <a:defRPr/>
            </a:pPr>
            <a:r>
              <a:rPr u="sng">
                <a:solidFill>
                  <a:srgbClr val="0000FF"/>
                </a:solidFill>
                <a:hlinkClick r:id="rId2" tooltip="http://www.michiganbusinessnetwork.com"/>
              </a:rPr>
              <a:t>http://www.michiganbusinessnetwork.com</a:t>
            </a:r>
            <a:endParaRPr/>
          </a:p>
          <a:p>
            <a:pPr>
              <a:defRPr/>
            </a:pPr>
            <a:r>
              <a:rPr/>
              <a:t>109 E. Oakland Ave.</a:t>
            </a:r>
            <a:endParaRPr/>
          </a:p>
          <a:p>
            <a:pPr>
              <a:defRPr/>
            </a:pPr>
            <a:r>
              <a:rPr/>
              <a:t>P.O. Box 15279</a:t>
            </a:r>
            <a:endParaRPr/>
          </a:p>
          <a:p>
            <a:pPr>
              <a:defRPr/>
            </a:pPr>
            <a:r>
              <a:rPr/>
              <a:t>Lansing, MI 48906</a:t>
            </a:r>
            <a:endParaRPr/>
          </a:p>
          <a:p>
            <a:pPr>
              <a:defRPr/>
            </a:pPr>
            <a:r>
              <a:rPr/>
              <a:t>(517) 755-9649</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2" name="Title 1"/>
          <p:cNvSpPr txBox="1">
            <a:spLocks noGrp="1"/>
          </p:cNvSpPr>
          <p:nvPr>
            <p:ph type="title"/>
          </p:nvPr>
        </p:nvSpPr>
        <p:spPr bwMode="auto">
          <a:prstGeom prst="rect">
            <a:avLst/>
          </a:prstGeom>
        </p:spPr>
        <p:txBody>
          <a:bodyPr>
            <a:normAutofit fontScale="90000"/>
          </a:bodyPr>
          <a:lstStyle/>
          <a:p>
            <a:pPr>
              <a:defRPr/>
            </a:pPr>
            <a:r>
              <a:rPr/>
              <a:t>Michigan Future Business Index</a:t>
            </a:r>
            <a:br>
              <a:rPr lang="en-US"/>
            </a:br>
            <a:r>
              <a:rPr lang="en-US" sz="3100"/>
              <a:t>Methodology</a:t>
            </a:r>
            <a:endParaRPr/>
          </a:p>
        </p:txBody>
      </p:sp>
      <p:sp>
        <p:nvSpPr>
          <p:cNvPr id="163" name="Content Placeholder 2"/>
          <p:cNvSpPr txBox="1">
            <a:spLocks noGrp="1"/>
          </p:cNvSpPr>
          <p:nvPr>
            <p:ph type="body" idx="1"/>
          </p:nvPr>
        </p:nvSpPr>
        <p:spPr bwMode="auto">
          <a:prstGeom prst="rect">
            <a:avLst/>
          </a:prstGeom>
        </p:spPr>
        <p:txBody>
          <a:bodyPr>
            <a:normAutofit/>
          </a:bodyPr>
          <a:lstStyle/>
          <a:p>
            <a:pPr marL="339470" indent="-339470" defTabSz="905255">
              <a:spcBef>
                <a:spcPts val="600"/>
              </a:spcBef>
              <a:defRPr sz="2750"/>
            </a:pPr>
            <a:r>
              <a:rPr/>
              <a:t>Statewide survey of </a:t>
            </a:r>
            <a:r>
              <a:rPr lang="en-US"/>
              <a:t>923 </a:t>
            </a:r>
            <a:r>
              <a:rPr/>
              <a:t>small to medium-sized businesses</a:t>
            </a:r>
            <a:r>
              <a:rPr lang="en-US"/>
              <a:t>; 750 completed the survey</a:t>
            </a:r>
            <a:endParaRPr/>
          </a:p>
          <a:p>
            <a:pPr marL="735520" lvl="1" indent="-282892" defTabSz="905255">
              <a:spcBef>
                <a:spcPts val="500"/>
              </a:spcBef>
              <a:defRPr sz="2400" b="1">
                <a:solidFill>
                  <a:srgbClr val="2B59A9"/>
                </a:solidFill>
              </a:defRPr>
            </a:pPr>
            <a:r>
              <a:rPr/>
              <a:t>Mixed-mode survey, conducted online and by phone</a:t>
            </a:r>
            <a:endParaRPr sz="2750"/>
          </a:p>
          <a:p>
            <a:pPr marL="339470" indent="-339470" defTabSz="905255">
              <a:spcBef>
                <a:spcPts val="600"/>
              </a:spcBef>
              <a:defRPr sz="2750"/>
            </a:pPr>
            <a:r>
              <a:rPr/>
              <a:t>Commissioned by </a:t>
            </a:r>
            <a:r>
              <a:rPr lang="en-US"/>
              <a:t>Cinnaire</a:t>
            </a:r>
            <a:r>
              <a:rPr lang="en-US"/>
              <a:t> </a:t>
            </a:r>
            <a:r>
              <a:rPr/>
              <a:t>&amp; Michigan Business Network</a:t>
            </a:r>
            <a:endParaRPr/>
          </a:p>
          <a:p>
            <a:pPr marL="339470" indent="-339470" defTabSz="905255">
              <a:spcBef>
                <a:spcPts val="600"/>
              </a:spcBef>
              <a:defRPr sz="2750"/>
            </a:pPr>
            <a:r>
              <a:rPr/>
              <a:t>Conducted by ROI Insight </a:t>
            </a:r>
            <a:endParaRPr/>
          </a:p>
          <a:p>
            <a:pPr marL="735520" lvl="1" indent="-282892" defTabSz="905255">
              <a:spcBef>
                <a:spcPts val="500"/>
              </a:spcBef>
              <a:defRPr sz="2400" b="1">
                <a:solidFill>
                  <a:srgbClr val="2B59A9"/>
                </a:solidFill>
              </a:defRPr>
            </a:pPr>
            <a:r>
              <a:rPr/>
              <a:t>Field Dates: </a:t>
            </a:r>
            <a:r>
              <a:rPr lang="en-US"/>
              <a:t>November 21 </a:t>
            </a:r>
            <a:r>
              <a:rPr/>
              <a:t>through </a:t>
            </a:r>
            <a:r>
              <a:rPr lang="en-US"/>
              <a:t>December 31</a:t>
            </a:r>
            <a:r>
              <a:rPr/>
              <a:t>, </a:t>
            </a:r>
            <a:r>
              <a:rPr lang="en-US"/>
              <a:t>2022</a:t>
            </a:r>
            <a:endParaRPr sz="275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5" name="Title 1"/>
          <p:cNvSpPr txBox="1">
            <a:spLocks noGrp="1"/>
          </p:cNvSpPr>
          <p:nvPr>
            <p:ph type="title"/>
          </p:nvPr>
        </p:nvSpPr>
        <p:spPr bwMode="auto">
          <a:prstGeom prst="rect">
            <a:avLst/>
          </a:prstGeom>
        </p:spPr>
        <p:txBody>
          <a:bodyPr/>
          <a:lstStyle/>
          <a:p>
            <a:pPr>
              <a:defRPr/>
            </a:pPr>
            <a:r>
              <a:rPr/>
              <a:t>Key Takeaways </a:t>
            </a:r>
            <a:endParaRPr/>
          </a:p>
        </p:txBody>
      </p:sp>
      <p:sp>
        <p:nvSpPr>
          <p:cNvPr id="166" name="Content Placeholder 2"/>
          <p:cNvSpPr txBox="1">
            <a:spLocks noGrp="1"/>
          </p:cNvSpPr>
          <p:nvPr>
            <p:ph type="body" idx="1"/>
          </p:nvPr>
        </p:nvSpPr>
        <p:spPr bwMode="auto">
          <a:xfrm>
            <a:off x="178131" y="1533832"/>
            <a:ext cx="8882742" cy="4640494"/>
          </a:xfrm>
          <a:prstGeom prst="rect">
            <a:avLst/>
          </a:prstGeom>
        </p:spPr>
        <p:txBody>
          <a:bodyPr>
            <a:normAutofit/>
          </a:bodyPr>
          <a:lstStyle/>
          <a:p>
            <a:pPr marL="416623" indent="-416623" defTabSz="740662">
              <a:spcBef>
                <a:spcPts val="500"/>
              </a:spcBef>
              <a:defRPr sz="2250"/>
            </a:pPr>
            <a:r>
              <a:rPr lang="en-US"/>
              <a:t>The wage inflation stressor is growing, as overall inflation continues to impact profits. However, supply chain challenges are subsiding.</a:t>
            </a:r>
            <a:endParaRPr/>
          </a:p>
          <a:p>
            <a:pPr marL="857494" lvl="1" indent="-416623" defTabSz="740662">
              <a:spcBef>
                <a:spcPts val="500"/>
              </a:spcBef>
              <a:defRPr sz="2250"/>
            </a:pPr>
            <a:r>
              <a:rPr lang="en-US"/>
              <a:t>Inflation remains the number one challenge to doing business, but wage inflation is climbing the list, impacting profits and hiring. </a:t>
            </a:r>
            <a:endParaRPr/>
          </a:p>
          <a:p>
            <a:pPr marL="416623" indent="-416623" defTabSz="740662">
              <a:spcBef>
                <a:spcPts val="500"/>
              </a:spcBef>
              <a:defRPr sz="2250"/>
            </a:pPr>
            <a:r>
              <a:rPr lang="en-US"/>
              <a:t>Sales and profits over the past six months beat Q2 MFBI projections, but uncertainty over business costs and the economy is restraining optimism for the next six months.</a:t>
            </a:r>
            <a:endParaRPr/>
          </a:p>
          <a:p>
            <a:pPr marL="416623" indent="-416623" defTabSz="740662">
              <a:spcBef>
                <a:spcPts val="500"/>
              </a:spcBef>
              <a:defRPr sz="2250"/>
            </a:pPr>
            <a:r>
              <a:rPr lang="en-US"/>
              <a:t>Hiring projections slow as wage inflation eats into profits.</a:t>
            </a:r>
            <a:endParaRPr/>
          </a:p>
          <a:p>
            <a:pPr marL="416623" indent="-416623" defTabSz="740662">
              <a:spcBef>
                <a:spcPts val="500"/>
              </a:spcBef>
              <a:defRPr sz="2250"/>
            </a:pPr>
            <a:r>
              <a:rPr lang="en-US"/>
              <a:t>More than 4 in 10 say they’ve fully recovered from the COVID-19 pandemic and comments to open-end questions indicate fears of long-term inflation and a recession are easing. The next six months will be critical in setting the stage for business success over the next decade. </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8" name="Title 1"/>
          <p:cNvSpPr txBox="1">
            <a:spLocks noGrp="1"/>
          </p:cNvSpPr>
          <p:nvPr>
            <p:ph type="title"/>
          </p:nvPr>
        </p:nvSpPr>
        <p:spPr bwMode="auto">
          <a:prstGeom prst="rect">
            <a:avLst/>
          </a:prstGeom>
        </p:spPr>
        <p:txBody>
          <a:bodyPr/>
          <a:lstStyle/>
          <a:p>
            <a:pPr>
              <a:defRPr/>
            </a:pPr>
            <a:r>
              <a:rPr/>
              <a:t>The Past Six Months</a:t>
            </a:r>
            <a:endParaRPr/>
          </a:p>
        </p:txBody>
      </p:sp>
      <p:sp>
        <p:nvSpPr>
          <p:cNvPr id="169" name="Content Placeholder 2"/>
          <p:cNvSpPr txBox="1">
            <a:spLocks noGrp="1"/>
          </p:cNvSpPr>
          <p:nvPr>
            <p:ph type="body" idx="1"/>
          </p:nvPr>
        </p:nvSpPr>
        <p:spPr bwMode="auto">
          <a:xfrm>
            <a:off x="76200" y="1533525"/>
            <a:ext cx="8991600" cy="4603804"/>
          </a:xfrm>
          <a:prstGeom prst="rect">
            <a:avLst/>
          </a:prstGeom>
        </p:spPr>
        <p:txBody>
          <a:bodyPr>
            <a:normAutofit fontScale="92500" lnSpcReduction="10000"/>
          </a:bodyPr>
          <a:lstStyle/>
          <a:p>
            <a:pPr marL="462915" indent="-462915" defTabSz="822959">
              <a:spcBef>
                <a:spcPts val="600"/>
              </a:spcBef>
              <a:defRPr sz="2500"/>
            </a:pPr>
            <a:r>
              <a:rPr lang="en-US"/>
              <a:t>While the percentage of those reporting hiring and profit increases are up slightly since Q2, the share of those reporting higher wages and sales has held steady. All met or beat Q2 MFBI projections.</a:t>
            </a:r>
            <a:endParaRPr/>
          </a:p>
          <a:p>
            <a:pPr marL="822959" lvl="1" indent="-462915" defTabSz="822959">
              <a:spcBef>
                <a:spcPts val="500"/>
              </a:spcBef>
              <a:defRPr sz="2150" b="1">
                <a:solidFill>
                  <a:srgbClr val="2B59A9"/>
                </a:solidFill>
              </a:defRPr>
            </a:pPr>
            <a:r>
              <a:rPr/>
              <a:t>Wage </a:t>
            </a:r>
            <a:r>
              <a:rPr lang="en-US"/>
              <a:t>increases holding steady at record level</a:t>
            </a:r>
            <a:endParaRPr sz="2500"/>
          </a:p>
          <a:p>
            <a:pPr marL="1183004" lvl="2" indent="-462915" defTabSz="822959">
              <a:spcBef>
                <a:spcPts val="400"/>
              </a:spcBef>
              <a:defRPr sz="1800" b="1">
                <a:solidFill>
                  <a:srgbClr val="BD1B40"/>
                </a:solidFill>
              </a:defRPr>
            </a:pPr>
            <a:r>
              <a:rPr lang="en-US"/>
              <a:t>More than six in ten (62%) say their employee wages have increased in last six months, representing no change since Q2.</a:t>
            </a:r>
            <a:endParaRPr sz="1600"/>
          </a:p>
          <a:p>
            <a:pPr marL="822959" lvl="1" indent="-462915" defTabSz="822959">
              <a:spcBef>
                <a:spcPts val="500"/>
              </a:spcBef>
              <a:defRPr sz="2150" b="1">
                <a:solidFill>
                  <a:srgbClr val="2B59A9"/>
                </a:solidFill>
              </a:defRPr>
            </a:pPr>
            <a:r>
              <a:rPr lang="en-US"/>
              <a:t>Sales increases holding steady since Q2</a:t>
            </a:r>
            <a:endParaRPr lang="en-US" sz="2500"/>
          </a:p>
          <a:p>
            <a:pPr marL="1183004" lvl="2" indent="-462915" defTabSz="822959">
              <a:spcBef>
                <a:spcPts val="400"/>
              </a:spcBef>
              <a:defRPr sz="1800" b="1">
                <a:solidFill>
                  <a:srgbClr val="BD1B40"/>
                </a:solidFill>
              </a:defRPr>
            </a:pPr>
            <a:r>
              <a:rPr lang="en-US"/>
              <a:t>Four in ten (40%) say sales have increased in the last six months.</a:t>
            </a:r>
            <a:endParaRPr lang="en-US" sz="1600"/>
          </a:p>
          <a:p>
            <a:pPr marL="822959" lvl="1" indent="-462915" defTabSz="822959">
              <a:spcBef>
                <a:spcPts val="500"/>
              </a:spcBef>
              <a:defRPr sz="2150" b="1">
                <a:solidFill>
                  <a:srgbClr val="2B59A9"/>
                </a:solidFill>
              </a:defRPr>
            </a:pPr>
            <a:r>
              <a:rPr lang="en-US"/>
              <a:t>Profit increases ticked up slightly since Q2</a:t>
            </a:r>
            <a:endParaRPr lang="en-US" sz="2500"/>
          </a:p>
          <a:p>
            <a:pPr marL="1183004" lvl="2" indent="-462915" defTabSz="822959">
              <a:spcBef>
                <a:spcPts val="400"/>
              </a:spcBef>
              <a:defRPr sz="1800" b="1">
                <a:solidFill>
                  <a:srgbClr val="BD1B40"/>
                </a:solidFill>
              </a:defRPr>
            </a:pPr>
            <a:r>
              <a:rPr lang="en-US" sz="1800"/>
              <a:t>One quarter (25%) report profit increases, up two points since Q2.</a:t>
            </a:r>
            <a:endParaRPr lang="en-US" sz="1600"/>
          </a:p>
          <a:p>
            <a:pPr marL="822959" lvl="1" indent="-462915" defTabSz="822959">
              <a:spcBef>
                <a:spcPts val="500"/>
              </a:spcBef>
              <a:defRPr sz="2150" b="1">
                <a:solidFill>
                  <a:srgbClr val="2B59A9"/>
                </a:solidFill>
              </a:defRPr>
            </a:pPr>
            <a:r>
              <a:rPr lang="en-US"/>
              <a:t>Hiring ticked up slightly, while layoff decreased slightly</a:t>
            </a:r>
            <a:endParaRPr lang="en-US" sz="2500"/>
          </a:p>
          <a:p>
            <a:pPr marL="1183004" lvl="2" indent="-462915" defTabSz="822959">
              <a:spcBef>
                <a:spcPts val="400"/>
              </a:spcBef>
              <a:defRPr sz="1800" b="1">
                <a:solidFill>
                  <a:srgbClr val="BD1B40"/>
                </a:solidFill>
              </a:defRPr>
            </a:pPr>
            <a:r>
              <a:rPr lang="en-US"/>
              <a:t>Those reporting new hires up one point to 22% since Q2</a:t>
            </a:r>
            <a:endParaRPr lang="en-US" sz="1600" i="1"/>
          </a:p>
          <a:p>
            <a:pPr marL="822959" lvl="1" indent="-462915" defTabSz="822959">
              <a:spcBef>
                <a:spcPts val="500"/>
              </a:spcBef>
              <a:defRPr sz="2150" b="1">
                <a:solidFill>
                  <a:srgbClr val="2B59A9"/>
                </a:solidFill>
              </a:defRPr>
            </a:pPr>
            <a:r>
              <a:rPr lang="en-US"/>
              <a:t>Investments down one point</a:t>
            </a:r>
            <a:endParaRPr lang="en-US" sz="2500"/>
          </a:p>
          <a:p>
            <a:pPr marL="1183004" lvl="2" indent="-462915" defTabSz="822959">
              <a:spcBef>
                <a:spcPts val="400"/>
              </a:spcBef>
              <a:defRPr sz="1800" b="1">
                <a:solidFill>
                  <a:srgbClr val="BD1B40"/>
                </a:solidFill>
              </a:defRPr>
            </a:pPr>
            <a:r>
              <a:rPr lang="en-US"/>
              <a:t>Increased capital investments (24%) outpace decreases (13%)</a:t>
            </a:r>
            <a:endParaRPr lang="en-US" sz="1600" i="1"/>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1" name="Title 1"/>
          <p:cNvSpPr txBox="1">
            <a:spLocks noGrp="1"/>
          </p:cNvSpPr>
          <p:nvPr>
            <p:ph type="title"/>
          </p:nvPr>
        </p:nvSpPr>
        <p:spPr bwMode="auto">
          <a:prstGeom prst="rect">
            <a:avLst/>
          </a:prstGeom>
        </p:spPr>
        <p:txBody>
          <a:bodyPr/>
          <a:lstStyle/>
          <a:p>
            <a:pPr>
              <a:defRPr/>
            </a:pPr>
            <a:r>
              <a:rPr/>
              <a:t>Satisfaction with Economy</a:t>
            </a:r>
            <a:endParaRPr/>
          </a:p>
        </p:txBody>
      </p:sp>
      <p:sp>
        <p:nvSpPr>
          <p:cNvPr id="172" name="Content Placeholder 2"/>
          <p:cNvSpPr txBox="1">
            <a:spLocks noGrp="1"/>
          </p:cNvSpPr>
          <p:nvPr>
            <p:ph type="body" idx="1"/>
          </p:nvPr>
        </p:nvSpPr>
        <p:spPr bwMode="auto">
          <a:xfrm>
            <a:off x="123986" y="1638300"/>
            <a:ext cx="8865031" cy="4382490"/>
          </a:xfrm>
          <a:prstGeom prst="rect">
            <a:avLst/>
          </a:prstGeom>
        </p:spPr>
        <p:txBody>
          <a:bodyPr>
            <a:normAutofit fontScale="85000" lnSpcReduction="20000"/>
          </a:bodyPr>
          <a:lstStyle/>
          <a:p>
            <a:pPr>
              <a:spcBef>
                <a:spcPts val="600"/>
              </a:spcBef>
              <a:defRPr sz="2800"/>
            </a:pPr>
            <a:r>
              <a:rPr lang="en-US"/>
              <a:t>Satisfaction with the business economy continues its downward slope.</a:t>
            </a:r>
            <a:endParaRPr/>
          </a:p>
          <a:p>
            <a:pPr marL="742950" lvl="1" indent="-285750">
              <a:spcBef>
                <a:spcPts val="500"/>
              </a:spcBef>
              <a:defRPr sz="2400" b="1">
                <a:solidFill>
                  <a:srgbClr val="2B59A9"/>
                </a:solidFill>
              </a:defRPr>
            </a:pPr>
            <a:r>
              <a:rPr lang="en-US" sz="2600"/>
              <a:t>The percentage of those saying they are</a:t>
            </a:r>
            <a:r>
              <a:rPr sz="2600"/>
              <a:t> </a:t>
            </a:r>
            <a:r>
              <a:rPr lang="en-US" sz="2600"/>
              <a:t>dis</a:t>
            </a:r>
            <a:r>
              <a:rPr sz="2600"/>
              <a:t>satisfied</a:t>
            </a:r>
            <a:r>
              <a:rPr lang="en-US" sz="2600"/>
              <a:t> with the economy increased one point since Q2 to 56%;</a:t>
            </a:r>
            <a:r>
              <a:rPr sz="2600"/>
              <a:t> </a:t>
            </a:r>
            <a:r>
              <a:rPr lang="en-US" sz="2600"/>
              <a:t>36</a:t>
            </a:r>
            <a:r>
              <a:rPr sz="2600"/>
              <a:t>% “somewhat </a:t>
            </a:r>
            <a:r>
              <a:rPr lang="en-US" sz="2600"/>
              <a:t>dis</a:t>
            </a:r>
            <a:r>
              <a:rPr sz="2600"/>
              <a:t>satisfied” and </a:t>
            </a:r>
            <a:r>
              <a:rPr lang="en-US" sz="2600"/>
              <a:t>20</a:t>
            </a:r>
            <a:r>
              <a:rPr sz="2600"/>
              <a:t>%</a:t>
            </a:r>
            <a:r>
              <a:rPr lang="en-US" sz="2600"/>
              <a:t> </a:t>
            </a:r>
            <a:r>
              <a:rPr sz="2600"/>
              <a:t>“very </a:t>
            </a:r>
            <a:r>
              <a:rPr lang="en-US" sz="2600"/>
              <a:t>dis</a:t>
            </a:r>
            <a:r>
              <a:rPr sz="2600"/>
              <a:t>satisfied”</a:t>
            </a:r>
            <a:endParaRPr lang="en-US" sz="2600"/>
          </a:p>
          <a:p>
            <a:pPr marL="1178379" lvl="2" indent="-285750">
              <a:spcBef>
                <a:spcPts val="500"/>
              </a:spcBef>
              <a:defRPr sz="2400" b="1">
                <a:solidFill>
                  <a:srgbClr val="2B59A9"/>
                </a:solidFill>
              </a:defRPr>
            </a:pPr>
            <a:r>
              <a:rPr lang="en-US" sz="2400">
                <a:solidFill>
                  <a:srgbClr val="C00000"/>
                </a:solidFill>
              </a:rPr>
              <a:t>Up from 52% dissatisfied one year ago</a:t>
            </a:r>
            <a:endParaRPr lang="en-US" sz="3300">
              <a:solidFill>
                <a:srgbClr val="C00000"/>
              </a:solidFill>
            </a:endParaRPr>
          </a:p>
          <a:p>
            <a:pPr marL="742950" lvl="1" indent="-285750">
              <a:spcBef>
                <a:spcPts val="500"/>
              </a:spcBef>
              <a:defRPr sz="2400"/>
            </a:pPr>
            <a:r>
              <a:rPr lang="en-US" sz="2600" b="1">
                <a:solidFill>
                  <a:srgbClr val="2B59A9"/>
                </a:solidFill>
              </a:rPr>
              <a:t>44% say they are satisfied with the economy; 36% somewhat and 8% very satisfied </a:t>
            </a:r>
            <a:endParaRPr/>
          </a:p>
          <a:p>
            <a:pPr marL="1178379" lvl="2" indent="-285750">
              <a:spcBef>
                <a:spcPts val="500"/>
              </a:spcBef>
              <a:defRPr sz="2400"/>
            </a:pPr>
            <a:r>
              <a:rPr lang="en-US" sz="2400" b="1">
                <a:solidFill>
                  <a:srgbClr val="C00000"/>
                </a:solidFill>
              </a:rPr>
              <a:t>Down from 48% one year ago</a:t>
            </a:r>
            <a:endParaRPr/>
          </a:p>
          <a:p>
            <a:pPr marL="742950" lvl="1" indent="-285750">
              <a:spcBef>
                <a:spcPts val="500"/>
              </a:spcBef>
              <a:defRPr sz="2400"/>
            </a:pPr>
            <a:r>
              <a:rPr lang="en-US" sz="2600"/>
              <a:t>“Very dissatisfied” outpacing “very satisfied” now more than 2 to 1</a:t>
            </a:r>
            <a:endParaRPr/>
          </a:p>
          <a:p>
            <a:pPr marL="742950" lvl="1" indent="-285750">
              <a:spcBef>
                <a:spcPts val="500"/>
              </a:spcBef>
              <a:defRPr sz="2400"/>
            </a:pPr>
            <a:r>
              <a:rPr lang="en-US" sz="2600"/>
              <a:t>Retail/Food Service (51%) and Business &amp; Professional Services sectors (49%) are now most likely to be satisfied with the economy, while Insurance/Finance/Real Estate (64%) and Non-Profit/Health Care (61%) sectors are most dissatisfied, which is a flip from Q2.</a:t>
            </a:r>
            <a:endParaRPr sz="2600"/>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4" name="Title 1"/>
          <p:cNvSpPr txBox="1">
            <a:spLocks noGrp="1"/>
          </p:cNvSpPr>
          <p:nvPr>
            <p:ph type="title"/>
          </p:nvPr>
        </p:nvSpPr>
        <p:spPr bwMode="auto">
          <a:xfrm>
            <a:off x="457200" y="274638"/>
            <a:ext cx="8229600" cy="1020763"/>
          </a:xfrm>
          <a:prstGeom prst="rect">
            <a:avLst/>
          </a:prstGeom>
        </p:spPr>
        <p:txBody>
          <a:bodyPr>
            <a:normAutofit fontScale="90000"/>
          </a:bodyPr>
          <a:lstStyle/>
          <a:p>
            <a:pPr defTabSz="886968">
              <a:defRPr sz="3800"/>
            </a:pPr>
            <a:r>
              <a:rPr/>
              <a:t>Satisfaction with Economy</a:t>
            </a:r>
            <a:r>
              <a:rPr lang="en-US"/>
              <a:t> Trends</a:t>
            </a:r>
            <a:br>
              <a:rPr/>
            </a:br>
            <a:r>
              <a:rPr sz="2600"/>
              <a:t>As it Affects Your Business</a:t>
            </a:r>
            <a:endParaRPr/>
          </a:p>
        </p:txBody>
      </p:sp>
      <p:graphicFrame>
        <p:nvGraphicFramePr>
          <p:cNvPr id="195" name="Object 5"/>
          <p:cNvGraphicFramePr>
            <a:graphicFrameLocks xmlns:a="http://schemas.openxmlformats.org/drawingml/2006/main"/>
          </p:cNvGraphicFramePr>
          <p:nvPr/>
        </p:nvGraphicFramePr>
        <p:xfrm>
          <a:off x="112812" y="1531747"/>
          <a:ext cx="8891330" cy="426142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bwMode="auto">
          <a:xfrm rot="16199999">
            <a:off x="6396938" y="2438138"/>
            <a:ext cx="3454779" cy="1641999"/>
          </a:xfrm>
          <a:prstGeom prst="rect">
            <a:avLst/>
          </a:prstGeom>
          <a:solidFill>
            <a:srgbClr val="C00000">
              <a:alpha val="31999"/>
            </a:srgbClr>
          </a:solid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ctr">
            <a:noAutofit/>
          </a:bodyPr>
          <a:lstStyle/>
          <a:p>
            <a:pPr marL="0" marR="0" indent="0" defTabSz="914400">
              <a:lnSpc>
                <a:spcPct val="100000"/>
              </a:lnSpc>
              <a:spcBef>
                <a:spcPts val="0"/>
              </a:spcBef>
              <a:spcAft>
                <a:spcPts val="0"/>
              </a:spcAft>
              <a:buClrTx/>
              <a:buSzTx/>
              <a:buFontTx/>
              <a:buNone/>
              <a:defRPr/>
            </a:pPr>
            <a:endParaRPr lang="en-US"/>
          </a:p>
          <a:p>
            <a:pPr marL="0" marR="0" indent="0" defTabSz="914400">
              <a:lnSpc>
                <a:spcPct val="100000"/>
              </a:lnSpc>
              <a:spcBef>
                <a:spcPts val="0"/>
              </a:spcBef>
              <a:spcAft>
                <a:spcPts val="0"/>
              </a:spcAft>
              <a:buClrTx/>
              <a:buSzTx/>
              <a:buFontTx/>
              <a:buNone/>
              <a:defRPr/>
            </a:pPr>
            <a:endParaRPr lang="en-US" sz="1800" b="0" i="0" u="none" strike="noStrike" cap="none" spc="0">
              <a:ln>
                <a:noFill/>
              </a:ln>
              <a:solidFill>
                <a:srgbClr val="000000"/>
              </a:solidFill>
              <a:latin typeface="+mn-lt"/>
              <a:ea typeface="+mn-ea"/>
              <a:cs typeface="+mn-cs"/>
            </a:endParaRPr>
          </a:p>
          <a:p>
            <a:pPr marL="0" marR="0" indent="0" defTabSz="914400">
              <a:lnSpc>
                <a:spcPct val="100000"/>
              </a:lnSpc>
              <a:spcBef>
                <a:spcPts val="0"/>
              </a:spcBef>
              <a:spcAft>
                <a:spcPts val="0"/>
              </a:spcAft>
              <a:buClrTx/>
              <a:buSzTx/>
              <a:buFontTx/>
              <a:buNone/>
              <a:defRPr/>
            </a:pPr>
            <a:r>
              <a:rPr lang="en-US">
                <a:solidFill>
                  <a:srgbClr val="C00000"/>
                </a:solidFill>
              </a:rPr>
              <a:t>COVID-19</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4" name="Title 1"/>
          <p:cNvSpPr txBox="1">
            <a:spLocks noGrp="1"/>
          </p:cNvSpPr>
          <p:nvPr>
            <p:ph type="title"/>
          </p:nvPr>
        </p:nvSpPr>
        <p:spPr bwMode="auto">
          <a:prstGeom prst="rect">
            <a:avLst/>
          </a:prstGeom>
        </p:spPr>
        <p:txBody>
          <a:bodyPr>
            <a:normAutofit fontScale="90000"/>
          </a:bodyPr>
          <a:lstStyle/>
          <a:p>
            <a:pPr>
              <a:defRPr sz="3600"/>
            </a:pPr>
            <a:r>
              <a:rPr/>
              <a:t>Greatest Challenges To </a:t>
            </a:r>
            <a:r>
              <a:rPr lang="en-US"/>
              <a:t>Doing </a:t>
            </a:r>
            <a:r>
              <a:rPr/>
              <a:t>Business</a:t>
            </a:r>
            <a:br>
              <a:rPr lang="en-US"/>
            </a:br>
            <a:r>
              <a:rPr lang="en-US" sz="2200"/>
              <a:t>Inflation remains the top challenge.</a:t>
            </a:r>
            <a:br>
              <a:rPr lang="en-US" sz="2200"/>
            </a:br>
            <a:r>
              <a:rPr lang="en-US" sz="2200"/>
              <a:t>Wage inflation climbs to third place.</a:t>
            </a:r>
            <a:endParaRPr/>
          </a:p>
        </p:txBody>
      </p:sp>
      <p:graphicFrame>
        <p:nvGraphicFramePr>
          <p:cNvPr id="4" name="Table 3"/>
          <p:cNvGraphicFramePr>
            <a:graphicFrameLocks xmlns:a="http://schemas.openxmlformats.org/drawingml/2006/main" noGrp="1"/>
          </p:cNvGraphicFramePr>
          <p:nvPr/>
        </p:nvGraphicFramePr>
        <p:xfrm>
          <a:off x="1601419" y="1532038"/>
          <a:ext cx="6010280" cy="4389120"/>
        </p:xfrm>
        <a:graphic>
          <a:graphicData uri="http://schemas.openxmlformats.org/drawingml/2006/table">
            <a:tbl>
              <a:tblPr firstRow="1" firstCol="0" lastRow="0" lastCol="0" bandRow="1" bandCol="0">
                <a:tableStyleId>{3466481B-9203-89CF-D1C3-54F8FC0AD97B}</a:tableStyleId>
              </a:tblPr>
              <a:tblGrid>
                <a:gridCol w="2921076"/>
                <a:gridCol w="637537"/>
                <a:gridCol w="626854"/>
                <a:gridCol w="593766"/>
                <a:gridCol w="629392"/>
                <a:gridCol w="601655"/>
              </a:tblGrid>
              <a:tr h="274320">
                <a:tc>
                  <a:txBody>
                    <a:bodyPr/>
                    <a:p>
                      <a:pPr marL="0" marR="0" indent="0" algn="l" defTabSz="914400">
                        <a:lnSpc>
                          <a:spcPct val="100000"/>
                        </a:lnSpc>
                        <a:spcBef>
                          <a:spcPts val="0"/>
                        </a:spcBef>
                        <a:spcAft>
                          <a:spcPts val="0"/>
                        </a:spcAft>
                        <a:buClrTx/>
                        <a:buSzTx/>
                        <a:buFontTx/>
                        <a:buNone/>
                        <a:defRPr/>
                      </a:pPr>
                      <a:endParaRPr lang="en-US" sz="1500"/>
                    </a:p>
                  </a:txBody>
                  <a:tcPr/>
                </a:tc>
                <a:tc>
                  <a:txBody>
                    <a:bodyPr/>
                    <a:p>
                      <a:pPr algn="ctr">
                        <a:defRPr/>
                      </a:pPr>
                      <a:r>
                        <a:rPr lang="en-US" sz="1500" b="1"/>
                        <a:t>Nov 2019</a:t>
                      </a:r>
                      <a:endParaRPr/>
                    </a:p>
                  </a:txBody>
                  <a:tcPr/>
                </a:tc>
                <a:tc>
                  <a:txBody>
                    <a:bodyPr/>
                    <a:p>
                      <a:pPr algn="ctr">
                        <a:defRPr/>
                      </a:pPr>
                      <a:r>
                        <a:rPr lang="en-US" sz="1500" b="1"/>
                        <a:t>June 2021</a:t>
                      </a:r>
                      <a:endParaRPr/>
                    </a:p>
                  </a:txBody>
                  <a:tcPr/>
                </a:tc>
                <a:tc>
                  <a:txBody>
                    <a:bodyPr/>
                    <a:p>
                      <a:pPr algn="ctr">
                        <a:defRPr/>
                      </a:pPr>
                      <a:r>
                        <a:rPr lang="en-US" sz="1500" b="1"/>
                        <a:t>Nov</a:t>
                      </a:r>
                      <a:endParaRPr/>
                    </a:p>
                    <a:p>
                      <a:pPr algn="ctr">
                        <a:defRPr/>
                      </a:pPr>
                      <a:r>
                        <a:rPr lang="en-US" sz="1500" b="1"/>
                        <a:t>2021</a:t>
                      </a:r>
                      <a:endParaRPr/>
                    </a:p>
                  </a:txBody>
                  <a:tcPr/>
                </a:tc>
                <a:tc>
                  <a:txBody>
                    <a:bodyPr/>
                    <a:p>
                      <a:pPr marL="0" marR="0" indent="0" algn="ctr" defTabSz="914400">
                        <a:lnSpc>
                          <a:spcPct val="100000"/>
                        </a:lnSpc>
                        <a:spcBef>
                          <a:spcPts val="0"/>
                        </a:spcBef>
                        <a:spcAft>
                          <a:spcPts val="0"/>
                        </a:spcAft>
                        <a:buClrTx/>
                        <a:buSzTx/>
                        <a:buFontTx/>
                        <a:buNone/>
                        <a:defRPr/>
                      </a:pPr>
                      <a:r>
                        <a:rPr lang="en-US" sz="1500" b="1"/>
                        <a:t>June</a:t>
                      </a:r>
                      <a:endParaRPr/>
                    </a:p>
                    <a:p>
                      <a:pPr marL="0" marR="0" indent="0" algn="ctr" defTabSz="914400">
                        <a:lnSpc>
                          <a:spcPct val="100000"/>
                        </a:lnSpc>
                        <a:spcBef>
                          <a:spcPts val="0"/>
                        </a:spcBef>
                        <a:spcAft>
                          <a:spcPts val="0"/>
                        </a:spcAft>
                        <a:buClrTx/>
                        <a:buSzTx/>
                        <a:buFontTx/>
                        <a:buNone/>
                        <a:defRPr/>
                      </a:pPr>
                      <a:r>
                        <a:rPr lang="en-US" sz="1500" b="1"/>
                        <a:t>2022</a:t>
                      </a:r>
                      <a:endParaRPr/>
                    </a:p>
                  </a:txBody>
                  <a:tcPr/>
                </a:tc>
                <a:tc>
                  <a:txBody>
                    <a:bodyPr/>
                    <a:p>
                      <a:pPr marL="0" marR="0" indent="0" algn="ctr" defTabSz="914400">
                        <a:lnSpc>
                          <a:spcPct val="100000"/>
                        </a:lnSpc>
                        <a:spcBef>
                          <a:spcPts val="0"/>
                        </a:spcBef>
                        <a:spcAft>
                          <a:spcPts val="0"/>
                        </a:spcAft>
                        <a:buClrTx/>
                        <a:buSzTx/>
                        <a:buFontTx/>
                        <a:buNone/>
                        <a:defRPr/>
                      </a:pPr>
                      <a:r>
                        <a:rPr lang="en-US" sz="1500" b="1"/>
                        <a:t>Nov</a:t>
                      </a:r>
                      <a:endParaRPr/>
                    </a:p>
                    <a:p>
                      <a:pPr marL="0" marR="0" indent="0" algn="ctr" defTabSz="914400">
                        <a:lnSpc>
                          <a:spcPct val="100000"/>
                        </a:lnSpc>
                        <a:spcBef>
                          <a:spcPts val="0"/>
                        </a:spcBef>
                        <a:spcAft>
                          <a:spcPts val="0"/>
                        </a:spcAft>
                        <a:buClrTx/>
                        <a:buSzTx/>
                        <a:buFontTx/>
                        <a:buNone/>
                        <a:defRPr/>
                      </a:pPr>
                      <a:r>
                        <a:rPr lang="en-US" sz="1500" b="1"/>
                        <a:t>2022</a:t>
                      </a:r>
                      <a:endParaRPr/>
                    </a:p>
                  </a:txBody>
                  <a:tcPr/>
                </a:tc>
              </a:tr>
              <a:tr h="274320">
                <a:tc>
                  <a:txBody>
                    <a:bodyPr/>
                    <a:p>
                      <a:pPr>
                        <a:defRPr/>
                      </a:pPr>
                      <a:r>
                        <a:rPr lang="en-US" sz="1500"/>
                        <a:t>Inflation</a:t>
                      </a:r>
                      <a:endParaRPr/>
                    </a:p>
                  </a:txBody>
                  <a:tcPr/>
                </a:tc>
                <a:tc>
                  <a:txBody>
                    <a:bodyPr/>
                    <a:p>
                      <a:pPr algn="ctr">
                        <a:defRPr/>
                      </a:pPr>
                      <a:endParaRPr lang="en-US" sz="1500"/>
                    </a:p>
                  </a:txBody>
                  <a:tcPr/>
                </a:tc>
                <a:tc>
                  <a:txBody>
                    <a:bodyPr/>
                    <a:p>
                      <a:pPr algn="ctr">
                        <a:defRPr/>
                      </a:pPr>
                      <a:r>
                        <a:rPr lang="en-US" sz="1500">
                          <a:solidFill>
                            <a:schemeClr val="tx1"/>
                          </a:solidFill>
                        </a:rPr>
                        <a:t>23%</a:t>
                      </a:r>
                      <a:endParaRPr/>
                    </a:p>
                  </a:txBody>
                  <a:tcPr/>
                </a:tc>
                <a:tc>
                  <a:txBody>
                    <a:bodyPr/>
                    <a:p>
                      <a:pPr algn="ctr">
                        <a:defRPr/>
                      </a:pPr>
                      <a:r>
                        <a:rPr lang="en-US" sz="1500">
                          <a:solidFill>
                            <a:schemeClr val="tx1"/>
                          </a:solidFill>
                        </a:rPr>
                        <a:t>29%</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52%</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52%</a:t>
                      </a:r>
                      <a:endParaRPr/>
                    </a:p>
                  </a:txBody>
                  <a:tcPr>
                    <a:solidFill>
                      <a:srgbClr val="C00000">
                        <a:alpha val="32941"/>
                      </a:srgbClr>
                    </a:solidFill>
                  </a:tcPr>
                </a:tc>
              </a:tr>
              <a:tr h="274320">
                <a:tc>
                  <a:txBody>
                    <a:bodyPr/>
                    <a:p>
                      <a:pPr>
                        <a:defRPr/>
                      </a:pPr>
                      <a:r>
                        <a:rPr lang="en-US" sz="1500"/>
                        <a:t>Acquiring Talent</a:t>
                      </a:r>
                      <a:endParaRPr/>
                    </a:p>
                  </a:txBody>
                  <a:tcPr/>
                </a:tc>
                <a:tc>
                  <a:txBody>
                    <a:bodyPr/>
                    <a:p>
                      <a:pPr algn="ctr">
                        <a:defRPr/>
                      </a:pPr>
                      <a:r>
                        <a:rPr lang="en-US" sz="1500"/>
                        <a:t>46%</a:t>
                      </a:r>
                      <a:endParaRPr/>
                    </a:p>
                  </a:txBody>
                  <a:tcPr/>
                </a:tc>
                <a:tc>
                  <a:txBody>
                    <a:bodyPr/>
                    <a:p>
                      <a:pPr algn="ctr">
                        <a:defRPr/>
                      </a:pPr>
                      <a:r>
                        <a:rPr lang="en-US" sz="1500"/>
                        <a:t>49%</a:t>
                      </a:r>
                      <a:endParaRPr/>
                    </a:p>
                  </a:txBody>
                  <a:tcPr/>
                </a:tc>
                <a:tc>
                  <a:txBody>
                    <a:bodyPr/>
                    <a:p>
                      <a:pPr algn="ctr">
                        <a:defRPr/>
                      </a:pPr>
                      <a:r>
                        <a:rPr lang="en-US" sz="1500"/>
                        <a:t>45%</a:t>
                      </a:r>
                      <a:endParaRPr/>
                    </a:p>
                  </a:txBody>
                  <a:tcPr/>
                </a:tc>
                <a:tc>
                  <a:txBody>
                    <a:bodyPr/>
                    <a:p>
                      <a:pPr marL="0" marR="0" indent="0" algn="ctr" defTabSz="914400">
                        <a:lnSpc>
                          <a:spcPct val="100000"/>
                        </a:lnSpc>
                        <a:spcBef>
                          <a:spcPts val="0"/>
                        </a:spcBef>
                        <a:spcAft>
                          <a:spcPts val="0"/>
                        </a:spcAft>
                        <a:buClrTx/>
                        <a:buSzTx/>
                        <a:buFontTx/>
                        <a:buNone/>
                        <a:defRPr/>
                      </a:pPr>
                      <a:r>
                        <a:rPr lang="en-US" sz="1500"/>
                        <a:t>46%</a:t>
                      </a:r>
                      <a:endParaRPr/>
                    </a:p>
                  </a:txBody>
                  <a:tcPr/>
                </a:tc>
                <a:tc>
                  <a:txBody>
                    <a:bodyPr/>
                    <a:p>
                      <a:pPr marL="0" marR="0" indent="0" algn="ctr" defTabSz="914400">
                        <a:lnSpc>
                          <a:spcPct val="100000"/>
                        </a:lnSpc>
                        <a:spcBef>
                          <a:spcPts val="0"/>
                        </a:spcBef>
                        <a:spcAft>
                          <a:spcPts val="0"/>
                        </a:spcAft>
                        <a:buClrTx/>
                        <a:buSzTx/>
                        <a:buFontTx/>
                        <a:buNone/>
                        <a:defRPr/>
                      </a:pPr>
                      <a:r>
                        <a:rPr lang="en-US" sz="1500"/>
                        <a:t>41%</a:t>
                      </a:r>
                      <a:endParaRPr/>
                    </a:p>
                  </a:txBody>
                  <a:tcPr>
                    <a:solidFill>
                      <a:srgbClr val="FFC000"/>
                    </a:solidFill>
                  </a:tcPr>
                </a:tc>
              </a:tr>
              <a:tr h="274320">
                <a:tc>
                  <a:txBody>
                    <a:bodyPr/>
                    <a:p>
                      <a:pPr>
                        <a:defRPr/>
                      </a:pPr>
                      <a:r>
                        <a:rPr lang="en-US" sz="1500"/>
                        <a:t>Wage Inflation</a:t>
                      </a:r>
                      <a:endParaRPr/>
                    </a:p>
                  </a:txBody>
                  <a:tcPr/>
                </a:tc>
                <a:tc>
                  <a:txBody>
                    <a:bodyPr/>
                    <a:p>
                      <a:pPr algn="ctr">
                        <a:defRPr/>
                      </a:pPr>
                      <a:r>
                        <a:rPr lang="en-US" sz="1500"/>
                        <a:t>19%</a:t>
                      </a:r>
                      <a:endParaRPr/>
                    </a:p>
                  </a:txBody>
                  <a:tcPr/>
                </a:tc>
                <a:tc>
                  <a:txBody>
                    <a:bodyPr/>
                    <a:p>
                      <a:pPr algn="ctr">
                        <a:defRPr/>
                      </a:pPr>
                      <a:r>
                        <a:rPr lang="en-US" sz="1500"/>
                        <a:t>27%</a:t>
                      </a:r>
                      <a:endParaRPr/>
                    </a:p>
                  </a:txBody>
                  <a:tcPr/>
                </a:tc>
                <a:tc>
                  <a:txBody>
                    <a:bodyPr/>
                    <a:p>
                      <a:pPr algn="ctr">
                        <a:defRPr/>
                      </a:pPr>
                      <a:r>
                        <a:rPr lang="en-US" sz="1500"/>
                        <a:t>23%</a:t>
                      </a:r>
                      <a:endParaRPr/>
                    </a:p>
                  </a:txBody>
                  <a:tcPr/>
                </a:tc>
                <a:tc>
                  <a:txBody>
                    <a:bodyPr/>
                    <a:p>
                      <a:pPr marL="0" marR="0" indent="0" algn="ctr" defTabSz="914400">
                        <a:lnSpc>
                          <a:spcPct val="100000"/>
                        </a:lnSpc>
                        <a:spcBef>
                          <a:spcPts val="0"/>
                        </a:spcBef>
                        <a:spcAft>
                          <a:spcPts val="0"/>
                        </a:spcAft>
                        <a:buClrTx/>
                        <a:buSzTx/>
                        <a:buFontTx/>
                        <a:buNone/>
                        <a:defRPr/>
                      </a:pPr>
                      <a:r>
                        <a:rPr lang="en-US" sz="1500"/>
                        <a:t>24%</a:t>
                      </a:r>
                      <a:endParaRPr/>
                    </a:p>
                  </a:txBody>
                  <a:tcPr/>
                </a:tc>
                <a:tc>
                  <a:txBody>
                    <a:bodyPr/>
                    <a:p>
                      <a:pPr marL="0" marR="0" indent="0" algn="ctr" defTabSz="914400">
                        <a:lnSpc>
                          <a:spcPct val="100000"/>
                        </a:lnSpc>
                        <a:spcBef>
                          <a:spcPts val="0"/>
                        </a:spcBef>
                        <a:spcAft>
                          <a:spcPts val="0"/>
                        </a:spcAft>
                        <a:buClrTx/>
                        <a:buSzTx/>
                        <a:buFontTx/>
                        <a:buNone/>
                        <a:defRPr/>
                      </a:pPr>
                      <a:r>
                        <a:rPr lang="en-US" sz="1500"/>
                        <a:t>32%</a:t>
                      </a:r>
                      <a:endParaRPr/>
                    </a:p>
                  </a:txBody>
                  <a:tcPr>
                    <a:solidFill>
                      <a:srgbClr val="FFFF00">
                        <a:alpha val="50980"/>
                      </a:srgbClr>
                    </a:solidFill>
                  </a:tcPr>
                </a:tc>
              </a:tr>
              <a:tr h="274320">
                <a:tc>
                  <a:txBody>
                    <a:bodyPr/>
                    <a:p>
                      <a:pPr>
                        <a:defRPr/>
                      </a:pPr>
                      <a:r>
                        <a:rPr lang="en-US" sz="1500"/>
                        <a:t>Retaining Talent</a:t>
                      </a:r>
                      <a:endParaRPr/>
                    </a:p>
                  </a:txBody>
                  <a:tcPr/>
                </a:tc>
                <a:tc>
                  <a:txBody>
                    <a:bodyPr/>
                    <a:p>
                      <a:pPr algn="ctr">
                        <a:defRPr/>
                      </a:pPr>
                      <a:r>
                        <a:rPr lang="en-US" sz="1500"/>
                        <a:t>25%</a:t>
                      </a:r>
                      <a:endParaRPr/>
                    </a:p>
                  </a:txBody>
                  <a:tcPr/>
                </a:tc>
                <a:tc>
                  <a:txBody>
                    <a:bodyPr/>
                    <a:p>
                      <a:pPr algn="ctr">
                        <a:defRPr/>
                      </a:pPr>
                      <a:r>
                        <a:rPr lang="en-US" sz="1500"/>
                        <a:t>26%</a:t>
                      </a:r>
                      <a:endParaRPr/>
                    </a:p>
                  </a:txBody>
                  <a:tcPr/>
                </a:tc>
                <a:tc>
                  <a:txBody>
                    <a:bodyPr/>
                    <a:p>
                      <a:pPr algn="ctr">
                        <a:defRPr/>
                      </a:pPr>
                      <a:r>
                        <a:rPr lang="en-US" sz="1500"/>
                        <a:t>23%</a:t>
                      </a:r>
                      <a:endParaRPr/>
                    </a:p>
                  </a:txBody>
                  <a:tcPr/>
                </a:tc>
                <a:tc>
                  <a:txBody>
                    <a:bodyPr/>
                    <a:p>
                      <a:pPr marL="0" marR="0" indent="0" algn="ctr" defTabSz="914400">
                        <a:lnSpc>
                          <a:spcPct val="100000"/>
                        </a:lnSpc>
                        <a:spcBef>
                          <a:spcPts val="0"/>
                        </a:spcBef>
                        <a:spcAft>
                          <a:spcPts val="0"/>
                        </a:spcAft>
                        <a:buClrTx/>
                        <a:buSzTx/>
                        <a:buFontTx/>
                        <a:buNone/>
                        <a:defRPr/>
                      </a:pPr>
                      <a:r>
                        <a:rPr lang="en-US" sz="1500"/>
                        <a:t>24%</a:t>
                      </a:r>
                      <a:endParaRPr/>
                    </a:p>
                  </a:txBody>
                  <a:tcPr/>
                </a:tc>
                <a:tc>
                  <a:txBody>
                    <a:bodyPr/>
                    <a:p>
                      <a:pPr marL="0" marR="0" indent="0" algn="ctr" defTabSz="914400">
                        <a:lnSpc>
                          <a:spcPct val="100000"/>
                        </a:lnSpc>
                        <a:spcBef>
                          <a:spcPts val="0"/>
                        </a:spcBef>
                        <a:spcAft>
                          <a:spcPts val="0"/>
                        </a:spcAft>
                        <a:buClrTx/>
                        <a:buSzTx/>
                        <a:buFontTx/>
                        <a:buNone/>
                        <a:defRPr/>
                      </a:pPr>
                      <a:r>
                        <a:rPr lang="en-US" sz="1500"/>
                        <a:t>25%</a:t>
                      </a:r>
                      <a:endParaRPr/>
                    </a:p>
                  </a:txBody>
                  <a:tcPr>
                    <a:solidFill>
                      <a:srgbClr val="92D050">
                        <a:alpha val="50980"/>
                      </a:srgbClr>
                    </a:solidFill>
                  </a:tcPr>
                </a:tc>
              </a:tr>
              <a:tr h="274320">
                <a:tc>
                  <a:txBody>
                    <a:bodyPr/>
                    <a:p>
                      <a:pPr>
                        <a:defRPr/>
                      </a:pPr>
                      <a:r>
                        <a:rPr lang="en-US" sz="1500"/>
                        <a:t>Supply Chain Challenges</a:t>
                      </a:r>
                      <a:endParaRPr/>
                    </a:p>
                  </a:txBody>
                  <a:tcPr/>
                </a:tc>
                <a:tc>
                  <a:txBody>
                    <a:bodyPr/>
                    <a:p>
                      <a:pPr algn="ctr">
                        <a:defRPr/>
                      </a:pPr>
                      <a:endParaRPr lang="en-US" sz="1500"/>
                    </a:p>
                  </a:txBody>
                  <a:tcPr/>
                </a:tc>
                <a:tc>
                  <a:txBody>
                    <a:bodyPr/>
                    <a:p>
                      <a:pPr algn="ctr">
                        <a:defRPr/>
                      </a:pPr>
                      <a:endParaRPr lang="en-US" sz="1500"/>
                    </a:p>
                  </a:txBody>
                  <a:tcPr/>
                </a:tc>
                <a:tc>
                  <a:txBody>
                    <a:bodyPr/>
                    <a:p>
                      <a:pPr algn="ctr">
                        <a:defRPr/>
                      </a:pPr>
                      <a:r>
                        <a:rPr lang="en-US" sz="1500">
                          <a:solidFill>
                            <a:schemeClr val="tx1"/>
                          </a:solidFill>
                        </a:rPr>
                        <a:t>34%</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35%</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24%</a:t>
                      </a:r>
                      <a:endParaRPr/>
                    </a:p>
                  </a:txBody>
                  <a:tcPr>
                    <a:solidFill>
                      <a:srgbClr val="00B0F0">
                        <a:alpha val="50980"/>
                      </a:srgbClr>
                    </a:solidFill>
                  </a:tcPr>
                </a:tc>
              </a:tr>
              <a:tr h="274320">
                <a:tc>
                  <a:txBody>
                    <a:bodyPr/>
                    <a:p>
                      <a:pPr>
                        <a:defRPr/>
                      </a:pPr>
                      <a:r>
                        <a:rPr lang="en-US" sz="1500"/>
                        <a:t>Cost of Health Insurance</a:t>
                      </a:r>
                      <a:endParaRPr/>
                    </a:p>
                  </a:txBody>
                  <a:tcPr/>
                </a:tc>
                <a:tc>
                  <a:txBody>
                    <a:bodyPr/>
                    <a:p>
                      <a:pPr algn="ctr">
                        <a:defRPr/>
                      </a:pPr>
                      <a:r>
                        <a:rPr lang="en-US" sz="1500"/>
                        <a:t>40%</a:t>
                      </a:r>
                      <a:endParaRPr/>
                    </a:p>
                  </a:txBody>
                  <a:tcPr/>
                </a:tc>
                <a:tc>
                  <a:txBody>
                    <a:bodyPr/>
                    <a:p>
                      <a:pPr algn="ctr">
                        <a:defRPr/>
                      </a:pPr>
                      <a:r>
                        <a:rPr lang="en-US" sz="1500"/>
                        <a:t>25%</a:t>
                      </a:r>
                      <a:endParaRPr/>
                    </a:p>
                  </a:txBody>
                  <a:tcPr/>
                </a:tc>
                <a:tc>
                  <a:txBody>
                    <a:bodyPr/>
                    <a:p>
                      <a:pPr algn="ctr">
                        <a:defRPr/>
                      </a:pPr>
                      <a:r>
                        <a:rPr lang="en-US" sz="1500"/>
                        <a:t>25%</a:t>
                      </a:r>
                      <a:endParaRPr/>
                    </a:p>
                  </a:txBody>
                  <a:tcPr/>
                </a:tc>
                <a:tc>
                  <a:txBody>
                    <a:bodyPr/>
                    <a:p>
                      <a:pPr marL="0" marR="0" indent="0" algn="ctr" defTabSz="914400">
                        <a:lnSpc>
                          <a:spcPct val="100000"/>
                        </a:lnSpc>
                        <a:spcBef>
                          <a:spcPts val="0"/>
                        </a:spcBef>
                        <a:spcAft>
                          <a:spcPts val="0"/>
                        </a:spcAft>
                        <a:buClrTx/>
                        <a:buSzTx/>
                        <a:buFontTx/>
                        <a:buNone/>
                        <a:defRPr/>
                      </a:pPr>
                      <a:r>
                        <a:rPr lang="en-US" sz="1500"/>
                        <a:t>19%</a:t>
                      </a:r>
                      <a:endParaRPr/>
                    </a:p>
                  </a:txBody>
                  <a:tcPr/>
                </a:tc>
                <a:tc>
                  <a:txBody>
                    <a:bodyPr/>
                    <a:p>
                      <a:pPr marL="0" marR="0" indent="0" algn="ctr" defTabSz="914400">
                        <a:lnSpc>
                          <a:spcPct val="100000"/>
                        </a:lnSpc>
                        <a:spcBef>
                          <a:spcPts val="0"/>
                        </a:spcBef>
                        <a:spcAft>
                          <a:spcPts val="0"/>
                        </a:spcAft>
                        <a:buClrTx/>
                        <a:buSzTx/>
                        <a:buFontTx/>
                        <a:buNone/>
                        <a:defRPr/>
                      </a:pPr>
                      <a:r>
                        <a:rPr lang="en-US" sz="1500"/>
                        <a:t>24%</a:t>
                      </a:r>
                      <a:endParaRPr/>
                    </a:p>
                  </a:txBody>
                  <a:tcPr>
                    <a:solidFill>
                      <a:srgbClr val="00B0F0">
                        <a:alpha val="50980"/>
                      </a:srgbClr>
                    </a:solidFill>
                  </a:tcPr>
                </a:tc>
              </a:tr>
              <a:tr h="274320">
                <a:tc>
                  <a:txBody>
                    <a:bodyPr/>
                    <a:p>
                      <a:pPr>
                        <a:defRPr/>
                      </a:pPr>
                      <a:r>
                        <a:rPr lang="en-US" sz="1500"/>
                        <a:t>Finding Customers</a:t>
                      </a:r>
                      <a:endParaRPr/>
                    </a:p>
                  </a:txBody>
                  <a:tcPr/>
                </a:tc>
                <a:tc>
                  <a:txBody>
                    <a:bodyPr/>
                    <a:p>
                      <a:pPr algn="ctr">
                        <a:defRPr/>
                      </a:pPr>
                      <a:r>
                        <a:rPr lang="en-US" sz="1500"/>
                        <a:t>28%</a:t>
                      </a:r>
                      <a:endParaRPr/>
                    </a:p>
                  </a:txBody>
                  <a:tcPr/>
                </a:tc>
                <a:tc>
                  <a:txBody>
                    <a:bodyPr/>
                    <a:p>
                      <a:pPr algn="ctr">
                        <a:defRPr/>
                      </a:pPr>
                      <a:r>
                        <a:rPr lang="en-US" sz="1500"/>
                        <a:t>22%</a:t>
                      </a:r>
                      <a:endParaRPr/>
                    </a:p>
                  </a:txBody>
                  <a:tcPr/>
                </a:tc>
                <a:tc>
                  <a:txBody>
                    <a:bodyPr/>
                    <a:p>
                      <a:pPr algn="ctr">
                        <a:defRPr/>
                      </a:pPr>
                      <a:r>
                        <a:rPr lang="en-US" sz="1500"/>
                        <a:t>17%</a:t>
                      </a:r>
                      <a:endParaRPr/>
                    </a:p>
                  </a:txBody>
                  <a:tcPr/>
                </a:tc>
                <a:tc>
                  <a:txBody>
                    <a:bodyPr/>
                    <a:p>
                      <a:pPr marL="0" marR="0" indent="0" algn="ctr" defTabSz="914400">
                        <a:lnSpc>
                          <a:spcPct val="100000"/>
                        </a:lnSpc>
                        <a:spcBef>
                          <a:spcPts val="0"/>
                        </a:spcBef>
                        <a:spcAft>
                          <a:spcPts val="0"/>
                        </a:spcAft>
                        <a:buClrTx/>
                        <a:buSzTx/>
                        <a:buFontTx/>
                        <a:buNone/>
                        <a:defRPr/>
                      </a:pPr>
                      <a:r>
                        <a:rPr lang="en-US" sz="1500"/>
                        <a:t>14%</a:t>
                      </a:r>
                      <a:endParaRPr/>
                    </a:p>
                  </a:txBody>
                  <a:tcPr/>
                </a:tc>
                <a:tc>
                  <a:txBody>
                    <a:bodyPr/>
                    <a:p>
                      <a:pPr marL="0" marR="0" indent="0" algn="ctr" defTabSz="914400">
                        <a:lnSpc>
                          <a:spcPct val="100000"/>
                        </a:lnSpc>
                        <a:spcBef>
                          <a:spcPts val="0"/>
                        </a:spcBef>
                        <a:spcAft>
                          <a:spcPts val="0"/>
                        </a:spcAft>
                        <a:buClrTx/>
                        <a:buSzTx/>
                        <a:buFontTx/>
                        <a:buNone/>
                        <a:defRPr/>
                      </a:pPr>
                      <a:r>
                        <a:rPr lang="en-US" sz="1500"/>
                        <a:t>21%</a:t>
                      </a:r>
                      <a:endParaRPr/>
                    </a:p>
                  </a:txBody>
                  <a:tcPr/>
                </a:tc>
              </a:tr>
              <a:tr h="274320">
                <a:tc>
                  <a:txBody>
                    <a:bodyPr/>
                    <a:p>
                      <a:pPr>
                        <a:defRPr/>
                      </a:pPr>
                      <a:r>
                        <a:rPr lang="en-US" sz="1500"/>
                        <a:t>Taxes</a:t>
                      </a:r>
                      <a:endParaRPr/>
                    </a:p>
                  </a:txBody>
                  <a:tcPr/>
                </a:tc>
                <a:tc>
                  <a:txBody>
                    <a:bodyPr/>
                    <a:p>
                      <a:pPr algn="ctr">
                        <a:defRPr/>
                      </a:pPr>
                      <a:r>
                        <a:rPr lang="en-US" sz="1500"/>
                        <a:t>23%</a:t>
                      </a:r>
                      <a:endParaRPr/>
                    </a:p>
                  </a:txBody>
                  <a:tcPr/>
                </a:tc>
                <a:tc>
                  <a:txBody>
                    <a:bodyPr/>
                    <a:p>
                      <a:pPr algn="ctr">
                        <a:defRPr/>
                      </a:pPr>
                      <a:r>
                        <a:rPr lang="en-US" sz="1500"/>
                        <a:t>17%</a:t>
                      </a:r>
                      <a:endParaRPr/>
                    </a:p>
                  </a:txBody>
                  <a:tcPr/>
                </a:tc>
                <a:tc>
                  <a:txBody>
                    <a:bodyPr/>
                    <a:p>
                      <a:pPr algn="ctr">
                        <a:defRPr/>
                      </a:pPr>
                      <a:r>
                        <a:rPr lang="en-US" sz="1500"/>
                        <a:t>17%</a:t>
                      </a:r>
                      <a:endParaRPr/>
                    </a:p>
                  </a:txBody>
                  <a:tcPr/>
                </a:tc>
                <a:tc>
                  <a:txBody>
                    <a:bodyPr/>
                    <a:p>
                      <a:pPr marL="0" marR="0" indent="0" algn="ctr" defTabSz="914400">
                        <a:lnSpc>
                          <a:spcPct val="100000"/>
                        </a:lnSpc>
                        <a:spcBef>
                          <a:spcPts val="0"/>
                        </a:spcBef>
                        <a:spcAft>
                          <a:spcPts val="0"/>
                        </a:spcAft>
                        <a:buClrTx/>
                        <a:buSzTx/>
                        <a:buFontTx/>
                        <a:buNone/>
                        <a:defRPr/>
                      </a:pPr>
                      <a:r>
                        <a:rPr lang="en-US" sz="1500"/>
                        <a:t>12%</a:t>
                      </a:r>
                      <a:endParaRPr/>
                    </a:p>
                  </a:txBody>
                  <a:tcPr/>
                </a:tc>
                <a:tc>
                  <a:txBody>
                    <a:bodyPr/>
                    <a:p>
                      <a:pPr marL="0" marR="0" indent="0" algn="ctr" defTabSz="914400">
                        <a:lnSpc>
                          <a:spcPct val="100000"/>
                        </a:lnSpc>
                        <a:spcBef>
                          <a:spcPts val="0"/>
                        </a:spcBef>
                        <a:spcAft>
                          <a:spcPts val="0"/>
                        </a:spcAft>
                        <a:buClrTx/>
                        <a:buSzTx/>
                        <a:buFontTx/>
                        <a:buNone/>
                        <a:defRPr/>
                      </a:pPr>
                      <a:r>
                        <a:rPr lang="en-US" sz="1500"/>
                        <a:t>16%</a:t>
                      </a:r>
                      <a:endParaRPr/>
                    </a:p>
                  </a:txBody>
                  <a:tcPr/>
                </a:tc>
              </a:tr>
              <a:tr h="274320">
                <a:tc>
                  <a:txBody>
                    <a:bodyPr/>
                    <a:p>
                      <a:pPr>
                        <a:defRPr/>
                      </a:pPr>
                      <a:r>
                        <a:rPr lang="en-US" sz="1500"/>
                        <a:t>Other Government Regulations</a:t>
                      </a:r>
                      <a:endParaRPr/>
                    </a:p>
                  </a:txBody>
                  <a:tcPr/>
                </a:tc>
                <a:tc>
                  <a:txBody>
                    <a:bodyPr/>
                    <a:p>
                      <a:pPr algn="ctr">
                        <a:defRPr/>
                      </a:pPr>
                      <a:endParaRPr lang="en-US" sz="1500"/>
                    </a:p>
                  </a:txBody>
                  <a:tcPr/>
                </a:tc>
                <a:tc>
                  <a:txBody>
                    <a:bodyPr/>
                    <a:p>
                      <a:pPr algn="ctr">
                        <a:defRPr/>
                      </a:pPr>
                      <a:r>
                        <a:rPr lang="en-US" sz="1500">
                          <a:solidFill>
                            <a:schemeClr val="tx1"/>
                          </a:solidFill>
                        </a:rPr>
                        <a:t>19%</a:t>
                      </a:r>
                      <a:endParaRPr/>
                    </a:p>
                  </a:txBody>
                  <a:tcPr/>
                </a:tc>
                <a:tc>
                  <a:txBody>
                    <a:bodyPr/>
                    <a:p>
                      <a:pPr algn="ctr">
                        <a:defRPr/>
                      </a:pPr>
                      <a:r>
                        <a:rPr lang="en-US" sz="1500">
                          <a:solidFill>
                            <a:schemeClr val="tx1"/>
                          </a:solidFill>
                        </a:rPr>
                        <a:t>17%</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12%</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15%</a:t>
                      </a:r>
                      <a:endParaRPr/>
                    </a:p>
                  </a:txBody>
                  <a:tcPr/>
                </a:tc>
              </a:tr>
              <a:tr h="274320">
                <a:tc>
                  <a:txBody>
                    <a:bodyPr/>
                    <a:p>
                      <a:pPr>
                        <a:defRPr/>
                      </a:pPr>
                      <a:r>
                        <a:rPr lang="en-US" sz="1500"/>
                        <a:t>Retaining Customers</a:t>
                      </a:r>
                      <a:endParaRPr/>
                    </a:p>
                  </a:txBody>
                  <a:tcPr/>
                </a:tc>
                <a:tc>
                  <a:txBody>
                    <a:bodyPr/>
                    <a:p>
                      <a:pPr algn="ctr">
                        <a:defRPr/>
                      </a:pPr>
                      <a:r>
                        <a:rPr lang="en-US" sz="1500"/>
                        <a:t>16%</a:t>
                      </a:r>
                      <a:endParaRPr/>
                    </a:p>
                  </a:txBody>
                  <a:tcPr/>
                </a:tc>
                <a:tc>
                  <a:txBody>
                    <a:bodyPr/>
                    <a:p>
                      <a:pPr algn="ctr">
                        <a:defRPr/>
                      </a:pPr>
                      <a:r>
                        <a:rPr lang="en-US" sz="1500"/>
                        <a:t>14%</a:t>
                      </a:r>
                      <a:endParaRPr/>
                    </a:p>
                  </a:txBody>
                  <a:tcPr/>
                </a:tc>
                <a:tc>
                  <a:txBody>
                    <a:bodyPr/>
                    <a:p>
                      <a:pPr algn="ctr">
                        <a:defRPr/>
                      </a:pPr>
                      <a:r>
                        <a:rPr lang="en-US" sz="1500"/>
                        <a:t>8%</a:t>
                      </a:r>
                      <a:endParaRPr/>
                    </a:p>
                  </a:txBody>
                  <a:tcPr/>
                </a:tc>
                <a:tc>
                  <a:txBody>
                    <a:bodyPr/>
                    <a:p>
                      <a:pPr marL="0" marR="0" indent="0" algn="ctr" defTabSz="914400">
                        <a:lnSpc>
                          <a:spcPct val="100000"/>
                        </a:lnSpc>
                        <a:spcBef>
                          <a:spcPts val="0"/>
                        </a:spcBef>
                        <a:spcAft>
                          <a:spcPts val="0"/>
                        </a:spcAft>
                        <a:buClrTx/>
                        <a:buSzTx/>
                        <a:buFontTx/>
                        <a:buNone/>
                        <a:defRPr/>
                      </a:pPr>
                      <a:r>
                        <a:rPr lang="en-US" sz="1500"/>
                        <a:t>10%</a:t>
                      </a:r>
                      <a:endParaRPr/>
                    </a:p>
                  </a:txBody>
                  <a:tcPr/>
                </a:tc>
                <a:tc>
                  <a:txBody>
                    <a:bodyPr/>
                    <a:p>
                      <a:pPr marL="0" marR="0" indent="0" algn="ctr" defTabSz="914400">
                        <a:lnSpc>
                          <a:spcPct val="100000"/>
                        </a:lnSpc>
                        <a:spcBef>
                          <a:spcPts val="0"/>
                        </a:spcBef>
                        <a:spcAft>
                          <a:spcPts val="0"/>
                        </a:spcAft>
                        <a:buClrTx/>
                        <a:buSzTx/>
                        <a:buFontTx/>
                        <a:buNone/>
                        <a:defRPr/>
                      </a:pPr>
                      <a:r>
                        <a:rPr lang="en-US" sz="1500"/>
                        <a:t>11%</a:t>
                      </a:r>
                      <a:endParaRPr/>
                    </a:p>
                  </a:txBody>
                  <a:tcPr/>
                </a:tc>
              </a:tr>
              <a:tr h="274320">
                <a:tc>
                  <a:txBody>
                    <a:bodyPr/>
                    <a:p>
                      <a:pPr>
                        <a:defRPr/>
                      </a:pPr>
                      <a:r>
                        <a:rPr lang="en-US" sz="1500"/>
                        <a:t>Access to Capital</a:t>
                      </a:r>
                      <a:endParaRPr/>
                    </a:p>
                  </a:txBody>
                  <a:tcPr/>
                </a:tc>
                <a:tc>
                  <a:txBody>
                    <a:bodyPr/>
                    <a:p>
                      <a:pPr algn="ctr">
                        <a:defRPr/>
                      </a:pPr>
                      <a:r>
                        <a:rPr lang="en-US" sz="1500"/>
                        <a:t>10%</a:t>
                      </a:r>
                      <a:endParaRPr/>
                    </a:p>
                  </a:txBody>
                  <a:tcPr/>
                </a:tc>
                <a:tc>
                  <a:txBody>
                    <a:bodyPr/>
                    <a:p>
                      <a:pPr algn="ctr">
                        <a:defRPr/>
                      </a:pPr>
                      <a:r>
                        <a:rPr lang="en-US" sz="1500"/>
                        <a:t>3%</a:t>
                      </a:r>
                      <a:endParaRPr/>
                    </a:p>
                  </a:txBody>
                  <a:tcPr/>
                </a:tc>
                <a:tc>
                  <a:txBody>
                    <a:bodyPr/>
                    <a:p>
                      <a:pPr algn="ctr">
                        <a:defRPr/>
                      </a:pPr>
                      <a:r>
                        <a:rPr lang="en-US" sz="1500"/>
                        <a:t>5%</a:t>
                      </a:r>
                      <a:endParaRPr/>
                    </a:p>
                  </a:txBody>
                  <a:tcPr/>
                </a:tc>
                <a:tc>
                  <a:txBody>
                    <a:bodyPr/>
                    <a:p>
                      <a:pPr marL="0" marR="0" indent="0" algn="ctr" defTabSz="914400">
                        <a:lnSpc>
                          <a:spcPct val="100000"/>
                        </a:lnSpc>
                        <a:spcBef>
                          <a:spcPts val="0"/>
                        </a:spcBef>
                        <a:spcAft>
                          <a:spcPts val="0"/>
                        </a:spcAft>
                        <a:buClrTx/>
                        <a:buSzTx/>
                        <a:buFontTx/>
                        <a:buNone/>
                        <a:defRPr/>
                      </a:pPr>
                      <a:r>
                        <a:rPr lang="en-US" sz="1500"/>
                        <a:t>5%</a:t>
                      </a:r>
                      <a:endParaRPr/>
                    </a:p>
                  </a:txBody>
                  <a:tcPr/>
                </a:tc>
                <a:tc>
                  <a:txBody>
                    <a:bodyPr/>
                    <a:p>
                      <a:pPr marL="0" marR="0" indent="0" algn="ctr" defTabSz="914400">
                        <a:lnSpc>
                          <a:spcPct val="100000"/>
                        </a:lnSpc>
                        <a:spcBef>
                          <a:spcPts val="0"/>
                        </a:spcBef>
                        <a:spcAft>
                          <a:spcPts val="0"/>
                        </a:spcAft>
                        <a:buClrTx/>
                        <a:buSzTx/>
                        <a:buFontTx/>
                        <a:buNone/>
                        <a:defRPr/>
                      </a:pPr>
                      <a:r>
                        <a:rPr lang="en-US" sz="1500"/>
                        <a:t>7%</a:t>
                      </a:r>
                      <a:endParaRPr/>
                    </a:p>
                  </a:txBody>
                  <a:tcPr/>
                </a:tc>
              </a:tr>
              <a:tr h="274320">
                <a:tc>
                  <a:txBody>
                    <a:bodyPr/>
                    <a:p>
                      <a:pPr>
                        <a:defRPr/>
                      </a:pPr>
                      <a:r>
                        <a:rPr lang="en-US" sz="1500"/>
                        <a:t>COVID-19 Regulations</a:t>
                      </a:r>
                      <a:endParaRPr/>
                    </a:p>
                  </a:txBody>
                  <a:tcPr/>
                </a:tc>
                <a:tc>
                  <a:txBody>
                    <a:bodyPr/>
                    <a:p>
                      <a:pPr algn="ctr">
                        <a:defRPr/>
                      </a:pPr>
                      <a:endParaRPr lang="en-US" sz="1500"/>
                    </a:p>
                  </a:txBody>
                  <a:tcPr/>
                </a:tc>
                <a:tc>
                  <a:txBody>
                    <a:bodyPr/>
                    <a:p>
                      <a:pPr algn="ctr">
                        <a:defRPr/>
                      </a:pPr>
                      <a:r>
                        <a:rPr lang="en-US" sz="1500">
                          <a:solidFill>
                            <a:schemeClr val="tx1"/>
                          </a:solidFill>
                        </a:rPr>
                        <a:t>19%</a:t>
                      </a:r>
                      <a:endParaRPr/>
                    </a:p>
                  </a:txBody>
                  <a:tcPr/>
                </a:tc>
                <a:tc>
                  <a:txBody>
                    <a:bodyPr/>
                    <a:p>
                      <a:pPr algn="ctr">
                        <a:defRPr/>
                      </a:pPr>
                      <a:r>
                        <a:rPr lang="en-US" sz="1500">
                          <a:solidFill>
                            <a:schemeClr val="tx1"/>
                          </a:solidFill>
                        </a:rPr>
                        <a:t>23%</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11%</a:t>
                      </a:r>
                      <a:endParaRPr/>
                    </a:p>
                  </a:txBody>
                  <a:tcPr/>
                </a:tc>
                <a:tc>
                  <a:txBody>
                    <a:bodyPr/>
                    <a:p>
                      <a:pPr marL="0" marR="0" indent="0" algn="ctr" defTabSz="914400">
                        <a:lnSpc>
                          <a:spcPct val="100000"/>
                        </a:lnSpc>
                        <a:spcBef>
                          <a:spcPts val="0"/>
                        </a:spcBef>
                        <a:spcAft>
                          <a:spcPts val="0"/>
                        </a:spcAft>
                        <a:buClrTx/>
                        <a:buSzTx/>
                        <a:buFontTx/>
                        <a:buNone/>
                        <a:defRPr/>
                      </a:pPr>
                      <a:r>
                        <a:rPr lang="en-US" sz="1500">
                          <a:solidFill>
                            <a:schemeClr val="tx1"/>
                          </a:solidFill>
                        </a:rPr>
                        <a:t>5%</a:t>
                      </a:r>
                      <a:endParaRPr/>
                    </a:p>
                  </a:txBody>
                  <a:tcPr/>
                </a:tc>
              </a:tr>
            </a:tbl>
          </a:graphicData>
        </a:graphic>
      </p:graphicFrame>
      <p:sp>
        <p:nvSpPr>
          <p:cNvPr id="5" name="TextBox 4"/>
          <p:cNvSpPr txBox="1"/>
          <p:nvPr/>
        </p:nvSpPr>
        <p:spPr bwMode="auto">
          <a:xfrm>
            <a:off x="203881" y="4536165"/>
            <a:ext cx="1262508" cy="1384993"/>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400"/>
              <a:t>Multiple responses were accepted. </a:t>
            </a:r>
            <a:r>
              <a:rPr lang="en-US" sz="1400" b="0" i="0" u="none" strike="noStrike" cap="none" spc="0">
                <a:ln>
                  <a:noFill/>
                </a:ln>
                <a:solidFill>
                  <a:srgbClr val="000000"/>
                </a:solidFill>
                <a:latin typeface="+mn-lt"/>
                <a:ea typeface="+mn-ea"/>
                <a:cs typeface="+mn-cs"/>
              </a:rPr>
              <a:t>Percentages add up to more than 100%.</a:t>
            </a:r>
            <a:endParaRPr/>
          </a:p>
        </p:txBody>
      </p:sp>
      <p:sp>
        <p:nvSpPr>
          <p:cNvPr id="3" name="TextBox 2"/>
          <p:cNvSpPr txBox="1"/>
          <p:nvPr/>
        </p:nvSpPr>
        <p:spPr bwMode="auto">
          <a:xfrm>
            <a:off x="7993311" y="2418827"/>
            <a:ext cx="370936"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a:solidFill>
                  <a:srgbClr val="2B59A9"/>
                </a:solidFill>
              </a:rPr>
              <a:t>-5</a:t>
            </a:r>
            <a:endParaRPr lang="en-US" sz="1500" b="1" i="0" u="none" strike="noStrike" cap="none" spc="0">
              <a:ln>
                <a:noFill/>
              </a:ln>
              <a:solidFill>
                <a:srgbClr val="2B59A9"/>
              </a:solidFill>
              <a:latin typeface="+mn-lt"/>
              <a:ea typeface="+mn-ea"/>
              <a:cs typeface="+mn-cs"/>
            </a:endParaRPr>
          </a:p>
        </p:txBody>
      </p:sp>
      <p:sp>
        <p:nvSpPr>
          <p:cNvPr id="15" name="TextBox 14"/>
          <p:cNvSpPr txBox="1"/>
          <p:nvPr/>
        </p:nvSpPr>
        <p:spPr bwMode="auto">
          <a:xfrm>
            <a:off x="7941434" y="2752727"/>
            <a:ext cx="474690"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i="0" u="none" strike="noStrike" cap="none" spc="0">
                <a:ln>
                  <a:noFill/>
                </a:ln>
                <a:solidFill>
                  <a:srgbClr val="C00000"/>
                </a:solidFill>
                <a:latin typeface="+mn-lt"/>
                <a:ea typeface="+mn-ea"/>
                <a:cs typeface="+mn-cs"/>
              </a:rPr>
              <a:t>+8</a:t>
            </a:r>
            <a:endParaRPr/>
          </a:p>
        </p:txBody>
      </p:sp>
      <p:sp>
        <p:nvSpPr>
          <p:cNvPr id="16" name="TextBox 15"/>
          <p:cNvSpPr txBox="1"/>
          <p:nvPr/>
        </p:nvSpPr>
        <p:spPr bwMode="auto">
          <a:xfrm>
            <a:off x="7935678" y="3045964"/>
            <a:ext cx="486201"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a:solidFill>
                  <a:srgbClr val="C00000"/>
                </a:solidFill>
              </a:rPr>
              <a:t>+1</a:t>
            </a:r>
            <a:endParaRPr lang="en-US" sz="1500" b="1" i="0" u="none" strike="noStrike" cap="none" spc="0">
              <a:ln>
                <a:noFill/>
              </a:ln>
              <a:solidFill>
                <a:srgbClr val="C00000"/>
              </a:solidFill>
              <a:latin typeface="+mn-lt"/>
              <a:ea typeface="+mn-ea"/>
              <a:cs typeface="+mn-cs"/>
            </a:endParaRPr>
          </a:p>
        </p:txBody>
      </p:sp>
      <p:sp>
        <p:nvSpPr>
          <p:cNvPr id="21" name="TextBox 20"/>
          <p:cNvSpPr txBox="1"/>
          <p:nvPr/>
        </p:nvSpPr>
        <p:spPr bwMode="auto">
          <a:xfrm>
            <a:off x="7993311" y="4024370"/>
            <a:ext cx="370936"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i="0" u="none" strike="noStrike" cap="none" spc="0">
                <a:ln>
                  <a:noFill/>
                </a:ln>
                <a:solidFill>
                  <a:srgbClr val="C00000"/>
                </a:solidFill>
                <a:latin typeface="+mn-lt"/>
                <a:ea typeface="+mn-ea"/>
                <a:cs typeface="+mn-cs"/>
              </a:rPr>
              <a:t>+7</a:t>
            </a:r>
            <a:endParaRPr/>
          </a:p>
        </p:txBody>
      </p:sp>
      <p:sp>
        <p:nvSpPr>
          <p:cNvPr id="22" name="TextBox 21"/>
          <p:cNvSpPr txBox="1"/>
          <p:nvPr/>
        </p:nvSpPr>
        <p:spPr bwMode="auto">
          <a:xfrm>
            <a:off x="7993311" y="5617046"/>
            <a:ext cx="370936"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a:solidFill>
                  <a:schemeClr val="accent1"/>
                </a:solidFill>
              </a:rPr>
              <a:t>-6</a:t>
            </a:r>
            <a:endParaRPr lang="en-US" sz="1500" b="1" i="0" u="none" strike="noStrike" cap="none" spc="0">
              <a:ln>
                <a:noFill/>
              </a:ln>
              <a:solidFill>
                <a:schemeClr val="accent1"/>
              </a:solidFill>
              <a:latin typeface="+mn-lt"/>
              <a:ea typeface="+mn-ea"/>
              <a:cs typeface="+mn-cs"/>
            </a:endParaRPr>
          </a:p>
        </p:txBody>
      </p:sp>
      <p:sp>
        <p:nvSpPr>
          <p:cNvPr id="23" name="TextBox 22"/>
          <p:cNvSpPr txBox="1"/>
          <p:nvPr/>
        </p:nvSpPr>
        <p:spPr bwMode="auto">
          <a:xfrm>
            <a:off x="7993311" y="4671442"/>
            <a:ext cx="370937"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a:solidFill>
                  <a:srgbClr val="C00000"/>
                </a:solidFill>
              </a:rPr>
              <a:t>+3</a:t>
            </a:r>
            <a:endParaRPr lang="en-US" sz="1500" b="1" i="0" u="none" strike="noStrike" cap="none" spc="0">
              <a:ln>
                <a:noFill/>
              </a:ln>
              <a:solidFill>
                <a:srgbClr val="C00000"/>
              </a:solidFill>
            </a:endParaRPr>
          </a:p>
        </p:txBody>
      </p:sp>
      <p:sp>
        <p:nvSpPr>
          <p:cNvPr id="13" name="TextBox 12"/>
          <p:cNvSpPr txBox="1"/>
          <p:nvPr/>
        </p:nvSpPr>
        <p:spPr bwMode="auto">
          <a:xfrm>
            <a:off x="7993311" y="4997597"/>
            <a:ext cx="370937"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i="0" u="none" strike="noStrike" cap="none" spc="0">
                <a:ln>
                  <a:noFill/>
                </a:ln>
                <a:solidFill>
                  <a:srgbClr val="C00000"/>
                </a:solidFill>
              </a:rPr>
              <a:t>+1</a:t>
            </a:r>
            <a:endParaRPr/>
          </a:p>
        </p:txBody>
      </p:sp>
      <p:sp>
        <p:nvSpPr>
          <p:cNvPr id="20" name="TextBox 19"/>
          <p:cNvSpPr txBox="1"/>
          <p:nvPr/>
        </p:nvSpPr>
        <p:spPr bwMode="auto">
          <a:xfrm>
            <a:off x="7786216" y="1458488"/>
            <a:ext cx="785125" cy="646329"/>
          </a:xfrm>
          <a:prstGeom prst="rect">
            <a:avLst/>
          </a:prstGeom>
          <a:noFill/>
          <a:ln w="12700" cap="flat">
            <a:solidFill>
              <a:schemeClr val="accent1"/>
            </a:solid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defRPr>
            </a:defPPr>
            <a:lvl1pPr algn="ctr"/>
          </a:lstStyle>
          <a:p>
            <a:pPr>
              <a:defRPr/>
            </a:pPr>
            <a:r>
              <a:rPr lang="en-US" b="1">
                <a:solidFill>
                  <a:srgbClr val="002060"/>
                </a:solidFill>
              </a:rPr>
              <a:t>Since Q2 ‘22</a:t>
            </a:r>
            <a:endParaRPr/>
          </a:p>
        </p:txBody>
      </p:sp>
      <p:sp>
        <p:nvSpPr>
          <p:cNvPr id="24" name="TextBox 23"/>
          <p:cNvSpPr txBox="1"/>
          <p:nvPr/>
        </p:nvSpPr>
        <p:spPr bwMode="auto">
          <a:xfrm>
            <a:off x="7993311" y="3365660"/>
            <a:ext cx="370936"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a:solidFill>
                  <a:srgbClr val="2B59A9"/>
                </a:solidFill>
              </a:rPr>
              <a:t>-11</a:t>
            </a:r>
            <a:endParaRPr lang="en-US" sz="1500" b="1" i="0" u="none" strike="noStrike" cap="none" spc="0">
              <a:ln>
                <a:noFill/>
              </a:ln>
              <a:solidFill>
                <a:srgbClr val="2B59A9"/>
              </a:solidFill>
              <a:latin typeface="+mn-lt"/>
              <a:ea typeface="+mn-ea"/>
              <a:cs typeface="+mn-cs"/>
            </a:endParaRPr>
          </a:p>
        </p:txBody>
      </p:sp>
      <p:sp>
        <p:nvSpPr>
          <p:cNvPr id="25" name="TextBox 24"/>
          <p:cNvSpPr txBox="1"/>
          <p:nvPr/>
        </p:nvSpPr>
        <p:spPr bwMode="auto">
          <a:xfrm>
            <a:off x="7941434" y="3699060"/>
            <a:ext cx="474690"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i="0" u="none" strike="noStrike" cap="none" spc="0">
                <a:ln>
                  <a:noFill/>
                </a:ln>
                <a:solidFill>
                  <a:srgbClr val="C00000"/>
                </a:solidFill>
                <a:latin typeface="+mn-lt"/>
                <a:ea typeface="+mn-ea"/>
                <a:cs typeface="+mn-cs"/>
              </a:rPr>
              <a:t>+5</a:t>
            </a:r>
            <a:endParaRPr/>
          </a:p>
        </p:txBody>
      </p:sp>
      <p:sp>
        <p:nvSpPr>
          <p:cNvPr id="26" name="TextBox 25"/>
          <p:cNvSpPr txBox="1"/>
          <p:nvPr/>
        </p:nvSpPr>
        <p:spPr bwMode="auto">
          <a:xfrm>
            <a:off x="7993311" y="4339872"/>
            <a:ext cx="370937"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a:solidFill>
                  <a:srgbClr val="C00000"/>
                </a:solidFill>
              </a:rPr>
              <a:t>+4</a:t>
            </a:r>
            <a:endParaRPr lang="en-US" sz="1500" b="1" i="0" u="none" strike="noStrike" cap="none" spc="0">
              <a:ln>
                <a:noFill/>
              </a:ln>
              <a:solidFill>
                <a:srgbClr val="C00000"/>
              </a:solidFill>
            </a:endParaRPr>
          </a:p>
        </p:txBody>
      </p:sp>
      <p:sp>
        <p:nvSpPr>
          <p:cNvPr id="2" name="TextBox 1"/>
          <p:cNvSpPr txBox="1"/>
          <p:nvPr/>
        </p:nvSpPr>
        <p:spPr bwMode="auto">
          <a:xfrm>
            <a:off x="7714066" y="2061706"/>
            <a:ext cx="985822"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500">
                <a:solidFill>
                  <a:schemeClr val="tx1"/>
                </a:solidFill>
              </a:rPr>
              <a:t>No Change</a:t>
            </a:r>
            <a:endParaRPr lang="en-US" sz="1500" i="0" u="none" strike="noStrike" cap="none" spc="0">
              <a:ln>
                <a:noFill/>
              </a:ln>
              <a:solidFill>
                <a:schemeClr val="tx1"/>
              </a:solidFill>
            </a:endParaRPr>
          </a:p>
        </p:txBody>
      </p:sp>
      <p:sp>
        <p:nvSpPr>
          <p:cNvPr id="6" name="TextBox 5"/>
          <p:cNvSpPr txBox="1"/>
          <p:nvPr/>
        </p:nvSpPr>
        <p:spPr bwMode="auto">
          <a:xfrm>
            <a:off x="7993311" y="5313259"/>
            <a:ext cx="370937" cy="323162"/>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500" b="1" i="0" u="none" strike="noStrike" cap="none" spc="0">
                <a:ln>
                  <a:noFill/>
                </a:ln>
                <a:solidFill>
                  <a:srgbClr val="C00000"/>
                </a:solidFill>
              </a:rPr>
              <a:t>+2</a:t>
            </a:r>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02" name="Title 1"/>
          <p:cNvSpPr txBox="1">
            <a:spLocks noGrp="1"/>
          </p:cNvSpPr>
          <p:nvPr>
            <p:ph type="title"/>
          </p:nvPr>
        </p:nvSpPr>
        <p:spPr bwMode="auto">
          <a:prstGeom prst="rect">
            <a:avLst/>
          </a:prstGeom>
        </p:spPr>
        <p:txBody>
          <a:bodyPr>
            <a:normAutofit/>
          </a:bodyPr>
          <a:lstStyle>
            <a:lvl1pPr>
              <a:defRPr/>
            </a:lvl1pPr>
          </a:lstStyle>
          <a:p>
            <a:pPr>
              <a:defRPr/>
            </a:pPr>
            <a:r>
              <a:rPr lang="en-US"/>
              <a:t>Greatest</a:t>
            </a:r>
            <a:r>
              <a:rPr/>
              <a:t> Reasons for Optimism</a:t>
            </a:r>
            <a:br>
              <a:rPr lang="en-US"/>
            </a:br>
            <a:r>
              <a:rPr lang="en-US" sz="2400"/>
              <a:t>Optimism for Opportunity, Demand, Innovation </a:t>
            </a:r>
            <a:endParaRPr sz="2400" i="1"/>
          </a:p>
        </p:txBody>
      </p:sp>
      <p:graphicFrame>
        <p:nvGraphicFramePr>
          <p:cNvPr id="6" name="Table 5"/>
          <p:cNvGraphicFramePr>
            <a:graphicFrameLocks xmlns:a="http://schemas.openxmlformats.org/drawingml/2006/main" noGrp="1"/>
          </p:cNvGraphicFramePr>
          <p:nvPr/>
        </p:nvGraphicFramePr>
        <p:xfrm>
          <a:off x="606230" y="1582284"/>
          <a:ext cx="7184190" cy="4465320"/>
        </p:xfrm>
        <a:graphic>
          <a:graphicData uri="http://schemas.openxmlformats.org/drawingml/2006/table">
            <a:tbl>
              <a:tblPr firstRow="1" firstCol="0" lastRow="0" lastCol="0" bandRow="1" bandCol="0">
                <a:tableStyleId>{3466481B-9203-89CF-D1C3-54F8FC0AD97B}</a:tableStyleId>
              </a:tblPr>
              <a:tblGrid>
                <a:gridCol w="3238330"/>
                <a:gridCol w="789172"/>
                <a:gridCol w="789172"/>
                <a:gridCol w="789172"/>
                <a:gridCol w="789172"/>
                <a:gridCol w="789172"/>
              </a:tblGrid>
              <a:tr h="274320">
                <a:tc>
                  <a:txBody>
                    <a:bodyPr/>
                    <a:p>
                      <a:pPr>
                        <a:defRPr/>
                      </a:pPr>
                      <a:endParaRPr lang="en-US" sz="1700"/>
                    </a:p>
                  </a:txBody>
                  <a:tcPr/>
                </a:tc>
                <a:tc>
                  <a:txBody>
                    <a:bodyPr/>
                    <a:p>
                      <a:pPr algn="ctr">
                        <a:defRPr/>
                      </a:pPr>
                      <a:r>
                        <a:rPr lang="en-US" sz="1700" b="1"/>
                        <a:t>Q4 2019</a:t>
                      </a:r>
                      <a:endParaRPr/>
                    </a:p>
                  </a:txBody>
                  <a:tcPr/>
                </a:tc>
                <a:tc>
                  <a:txBody>
                    <a:bodyPr/>
                    <a:p>
                      <a:pPr algn="ctr">
                        <a:defRPr/>
                      </a:pPr>
                      <a:r>
                        <a:rPr lang="en-US" sz="1700" b="1"/>
                        <a:t>Q2 2021</a:t>
                      </a:r>
                      <a:endParaRPr/>
                    </a:p>
                  </a:txBody>
                  <a:tcPr/>
                </a:tc>
                <a:tc>
                  <a:txBody>
                    <a:bodyPr/>
                    <a:p>
                      <a:pPr algn="ctr">
                        <a:defRPr/>
                      </a:pPr>
                      <a:r>
                        <a:rPr lang="en-US" sz="1700" b="1"/>
                        <a:t>Q4</a:t>
                      </a:r>
                      <a:endParaRPr/>
                    </a:p>
                    <a:p>
                      <a:pPr algn="ctr">
                        <a:defRPr/>
                      </a:pPr>
                      <a:r>
                        <a:rPr lang="en-US" sz="1700" b="1"/>
                        <a:t>2022</a:t>
                      </a:r>
                      <a:endParaRPr/>
                    </a:p>
                  </a:txBody>
                  <a:tcPr/>
                </a:tc>
                <a:tc>
                  <a:txBody>
                    <a:bodyPr/>
                    <a:p>
                      <a:pPr marL="0" marR="0" indent="0" algn="ctr" defTabSz="914400">
                        <a:lnSpc>
                          <a:spcPct val="100000"/>
                        </a:lnSpc>
                        <a:spcBef>
                          <a:spcPts val="0"/>
                        </a:spcBef>
                        <a:spcAft>
                          <a:spcPts val="0"/>
                        </a:spcAft>
                        <a:buClrTx/>
                        <a:buSzTx/>
                        <a:buFontTx/>
                        <a:buNone/>
                        <a:defRPr/>
                      </a:pPr>
                      <a:r>
                        <a:rPr lang="en-US" sz="1700" b="1"/>
                        <a:t>Q2 2022</a:t>
                      </a:r>
                      <a:endParaRPr/>
                    </a:p>
                  </a:txBody>
                  <a:tcPr/>
                </a:tc>
                <a:tc>
                  <a:txBody>
                    <a:bodyPr/>
                    <a:p>
                      <a:pPr marL="0" marR="0" indent="0" algn="ctr" defTabSz="914400">
                        <a:lnSpc>
                          <a:spcPct val="100000"/>
                        </a:lnSpc>
                        <a:spcBef>
                          <a:spcPts val="0"/>
                        </a:spcBef>
                        <a:spcAft>
                          <a:spcPts val="0"/>
                        </a:spcAft>
                        <a:buClrTx/>
                        <a:buSzTx/>
                        <a:buFontTx/>
                        <a:buNone/>
                        <a:defRPr/>
                      </a:pPr>
                      <a:endParaRPr lang="en-US" sz="1700" b="1"/>
                    </a:p>
                    <a:p>
                      <a:pPr marL="0" marR="0" indent="0" algn="ctr" defTabSz="914400">
                        <a:lnSpc>
                          <a:spcPct val="100000"/>
                        </a:lnSpc>
                        <a:spcBef>
                          <a:spcPts val="0"/>
                        </a:spcBef>
                        <a:spcAft>
                          <a:spcPts val="0"/>
                        </a:spcAft>
                        <a:buClrTx/>
                        <a:buSzTx/>
                        <a:buFontTx/>
                        <a:buNone/>
                        <a:defRPr/>
                      </a:pPr>
                      <a:r>
                        <a:rPr lang="en-US" sz="1700" b="1"/>
                        <a:t>Now</a:t>
                      </a:r>
                      <a:endParaRPr/>
                    </a:p>
                  </a:txBody>
                  <a:tcPr/>
                </a:tc>
              </a:tr>
              <a:tr h="274320">
                <a:tc>
                  <a:txBody>
                    <a:bodyPr/>
                    <a:p>
                      <a:pPr>
                        <a:defRPr/>
                      </a:pPr>
                      <a:r>
                        <a:rPr lang="en-US" sz="1700"/>
                        <a:t>Demand For Products/Services</a:t>
                      </a:r>
                      <a:endParaRPr/>
                    </a:p>
                  </a:txBody>
                  <a:tcPr/>
                </a:tc>
                <a:tc>
                  <a:txBody>
                    <a:bodyPr/>
                    <a:p>
                      <a:pPr algn="ctr">
                        <a:defRPr/>
                      </a:pPr>
                      <a:r>
                        <a:rPr lang="en-US" sz="1700"/>
                        <a:t>17%</a:t>
                      </a:r>
                      <a:endParaRPr/>
                    </a:p>
                  </a:txBody>
                  <a:tcPr/>
                </a:tc>
                <a:tc>
                  <a:txBody>
                    <a:bodyPr/>
                    <a:p>
                      <a:pPr algn="ctr">
                        <a:defRPr/>
                      </a:pPr>
                      <a:r>
                        <a:rPr lang="en-US" sz="1700"/>
                        <a:t>15%</a:t>
                      </a:r>
                      <a:endParaRPr/>
                    </a:p>
                  </a:txBody>
                  <a:tcPr/>
                </a:tc>
                <a:tc>
                  <a:txBody>
                    <a:bodyPr/>
                    <a:p>
                      <a:pPr algn="ctr">
                        <a:defRPr/>
                      </a:pPr>
                      <a:r>
                        <a:rPr lang="en-US" sz="1700"/>
                        <a:t>18%</a:t>
                      </a:r>
                      <a:endParaRPr/>
                    </a:p>
                  </a:txBody>
                  <a:tcPr/>
                </a:tc>
                <a:tc>
                  <a:txBody>
                    <a:bodyPr/>
                    <a:p>
                      <a:pPr algn="ctr">
                        <a:defRPr/>
                      </a:pPr>
                      <a:r>
                        <a:rPr lang="en-US" sz="1700"/>
                        <a:t>13%</a:t>
                      </a:r>
                      <a:endParaRPr/>
                    </a:p>
                  </a:txBody>
                  <a:tcPr/>
                </a:tc>
                <a:tc>
                  <a:txBody>
                    <a:bodyPr/>
                    <a:p>
                      <a:pPr algn="ctr">
                        <a:defRPr/>
                      </a:pPr>
                      <a:r>
                        <a:rPr lang="en-US" sz="1700">
                          <a:solidFill>
                            <a:schemeClr val="tx1"/>
                          </a:solidFill>
                        </a:rPr>
                        <a:t>16%</a:t>
                      </a:r>
                      <a:endParaRPr/>
                    </a:p>
                  </a:txBody>
                  <a:tcPr>
                    <a:solidFill>
                      <a:srgbClr val="00B0F0">
                        <a:alpha val="50407"/>
                      </a:srgbClr>
                    </a:solidFill>
                  </a:tcPr>
                </a:tc>
              </a:tr>
              <a:tr h="274320">
                <a:tc>
                  <a:txBody>
                    <a:bodyPr/>
                    <a:p>
                      <a:pPr>
                        <a:defRPr/>
                      </a:pPr>
                      <a:r>
                        <a:rPr lang="en-US" sz="1700"/>
                        <a:t>Business Growth/Expansion</a:t>
                      </a:r>
                      <a:endParaRPr/>
                    </a:p>
                  </a:txBody>
                  <a:tcPr/>
                </a:tc>
                <a:tc>
                  <a:txBody>
                    <a:bodyPr/>
                    <a:p>
                      <a:pPr algn="ctr">
                        <a:defRPr/>
                      </a:pPr>
                      <a:r>
                        <a:rPr lang="en-US" sz="1700"/>
                        <a:t>11%</a:t>
                      </a:r>
                      <a:endParaRPr/>
                    </a:p>
                  </a:txBody>
                  <a:tcPr/>
                </a:tc>
                <a:tc>
                  <a:txBody>
                    <a:bodyPr/>
                    <a:p>
                      <a:pPr algn="ctr">
                        <a:defRPr/>
                      </a:pPr>
                      <a:r>
                        <a:rPr lang="en-US" sz="1700"/>
                        <a:t>17%</a:t>
                      </a:r>
                      <a:endParaRPr/>
                    </a:p>
                  </a:txBody>
                  <a:tcPr/>
                </a:tc>
                <a:tc>
                  <a:txBody>
                    <a:bodyPr/>
                    <a:p>
                      <a:pPr algn="ctr">
                        <a:defRPr/>
                      </a:pPr>
                      <a:r>
                        <a:rPr lang="en-US" sz="1700"/>
                        <a:t>18%</a:t>
                      </a:r>
                      <a:endParaRPr/>
                    </a:p>
                  </a:txBody>
                  <a:tcPr/>
                </a:tc>
                <a:tc>
                  <a:txBody>
                    <a:bodyPr/>
                    <a:p>
                      <a:pPr marL="0" marR="0" indent="0" algn="ctr" defTabSz="914400">
                        <a:lnSpc>
                          <a:spcPct val="100000"/>
                        </a:lnSpc>
                        <a:spcBef>
                          <a:spcPts val="0"/>
                        </a:spcBef>
                        <a:spcAft>
                          <a:spcPts val="0"/>
                        </a:spcAft>
                        <a:buClrTx/>
                        <a:buSzTx/>
                        <a:buFontTx/>
                        <a:buNone/>
                        <a:defRPr/>
                      </a:pPr>
                      <a:r>
                        <a:rPr lang="en-US" sz="1700"/>
                        <a:t>15%</a:t>
                      </a:r>
                      <a:endParaRPr/>
                    </a:p>
                  </a:txBody>
                  <a:tcPr/>
                </a:tc>
                <a:tc>
                  <a:txBody>
                    <a:bodyPr/>
                    <a:p>
                      <a:pPr marL="0" marR="0" indent="0" algn="ctr" defTabSz="914400">
                        <a:lnSpc>
                          <a:spcPct val="100000"/>
                        </a:lnSpc>
                        <a:spcBef>
                          <a:spcPts val="0"/>
                        </a:spcBef>
                        <a:spcAft>
                          <a:spcPts val="0"/>
                        </a:spcAft>
                        <a:buClrTx/>
                        <a:buSzTx/>
                        <a:buFontTx/>
                        <a:buNone/>
                        <a:defRPr/>
                      </a:pPr>
                      <a:r>
                        <a:rPr lang="en-US" sz="1700"/>
                        <a:t>14%</a:t>
                      </a:r>
                      <a:endParaRPr/>
                    </a:p>
                  </a:txBody>
                  <a:tcPr>
                    <a:solidFill>
                      <a:srgbClr val="92D050">
                        <a:alpha val="49924"/>
                      </a:srgbClr>
                    </a:solidFill>
                  </a:tcPr>
                </a:tc>
              </a:tr>
              <a:tr h="274320">
                <a:tc>
                  <a:txBody>
                    <a:bodyPr/>
                    <a:p>
                      <a:pPr>
                        <a:defRPr/>
                      </a:pPr>
                      <a:r>
                        <a:rPr lang="en-US" sz="1700"/>
                        <a:t>Great Customers</a:t>
                      </a:r>
                      <a:endParaRPr/>
                    </a:p>
                  </a:txBody>
                  <a:tcPr/>
                </a:tc>
                <a:tc>
                  <a:txBody>
                    <a:bodyPr/>
                    <a:p>
                      <a:pPr algn="ctr">
                        <a:defRPr/>
                      </a:pPr>
                      <a:r>
                        <a:rPr lang="en-US" sz="1700"/>
                        <a:t>13%</a:t>
                      </a:r>
                      <a:endParaRPr/>
                    </a:p>
                  </a:txBody>
                  <a:tcPr/>
                </a:tc>
                <a:tc>
                  <a:txBody>
                    <a:bodyPr/>
                    <a:p>
                      <a:pPr algn="ctr">
                        <a:defRPr/>
                      </a:pPr>
                      <a:r>
                        <a:rPr lang="en-US" sz="1700"/>
                        <a:t>10%</a:t>
                      </a:r>
                      <a:endParaRPr/>
                    </a:p>
                  </a:txBody>
                  <a:tcPr/>
                </a:tc>
                <a:tc>
                  <a:txBody>
                    <a:bodyPr/>
                    <a:p>
                      <a:pPr algn="ctr">
                        <a:defRPr/>
                      </a:pPr>
                      <a:r>
                        <a:rPr lang="en-US" sz="1700"/>
                        <a:t>11%</a:t>
                      </a:r>
                      <a:endParaRPr/>
                    </a:p>
                  </a:txBody>
                  <a:tcPr/>
                </a:tc>
                <a:tc>
                  <a:txBody>
                    <a:bodyPr/>
                    <a:p>
                      <a:pPr algn="ctr">
                        <a:defRPr/>
                      </a:pPr>
                      <a:r>
                        <a:rPr lang="en-US" sz="1700"/>
                        <a:t>11%</a:t>
                      </a:r>
                      <a:endParaRPr/>
                    </a:p>
                  </a:txBody>
                  <a:tcPr/>
                </a:tc>
                <a:tc>
                  <a:txBody>
                    <a:bodyPr/>
                    <a:p>
                      <a:pPr algn="ctr">
                        <a:defRPr/>
                      </a:pPr>
                      <a:r>
                        <a:rPr lang="en-US" sz="1700"/>
                        <a:t>12%</a:t>
                      </a:r>
                      <a:endParaRPr/>
                    </a:p>
                  </a:txBody>
                  <a:tcPr>
                    <a:solidFill>
                      <a:srgbClr val="FFFA00"/>
                    </a:solidFill>
                  </a:tcPr>
                </a:tc>
              </a:tr>
              <a:tr h="274320">
                <a:tc>
                  <a:txBody>
                    <a:bodyPr/>
                    <a:p>
                      <a:pPr>
                        <a:defRPr/>
                      </a:pPr>
                      <a:r>
                        <a:rPr lang="en-US" sz="1700"/>
                        <a:t>My Staff/Team/Employees</a:t>
                      </a:r>
                      <a:endParaRPr/>
                    </a:p>
                  </a:txBody>
                  <a:tcPr/>
                </a:tc>
                <a:tc>
                  <a:txBody>
                    <a:bodyPr/>
                    <a:p>
                      <a:pPr algn="ctr">
                        <a:defRPr/>
                      </a:pPr>
                      <a:r>
                        <a:rPr lang="en-US" sz="1700"/>
                        <a:t>7%</a:t>
                      </a:r>
                      <a:endParaRPr/>
                    </a:p>
                  </a:txBody>
                  <a:tcPr/>
                </a:tc>
                <a:tc>
                  <a:txBody>
                    <a:bodyPr/>
                    <a:p>
                      <a:pPr algn="ctr">
                        <a:defRPr/>
                      </a:pPr>
                      <a:r>
                        <a:rPr lang="en-US" sz="1700"/>
                        <a:t>7%</a:t>
                      </a:r>
                      <a:endParaRPr/>
                    </a:p>
                  </a:txBody>
                  <a:tcPr/>
                </a:tc>
                <a:tc>
                  <a:txBody>
                    <a:bodyPr/>
                    <a:p>
                      <a:pPr algn="ctr">
                        <a:defRPr/>
                      </a:pPr>
                      <a:r>
                        <a:rPr lang="en-US" sz="1700"/>
                        <a:t>6%</a:t>
                      </a:r>
                      <a:endParaRPr/>
                    </a:p>
                  </a:txBody>
                  <a:tcPr/>
                </a:tc>
                <a:tc>
                  <a:txBody>
                    <a:bodyPr/>
                    <a:p>
                      <a:pPr algn="ctr">
                        <a:defRPr/>
                      </a:pPr>
                      <a:r>
                        <a:rPr lang="en-US" sz="1700"/>
                        <a:t>9%</a:t>
                      </a:r>
                      <a:endParaRPr/>
                    </a:p>
                  </a:txBody>
                  <a:tcPr/>
                </a:tc>
                <a:tc>
                  <a:txBody>
                    <a:bodyPr/>
                    <a:p>
                      <a:pPr algn="ctr">
                        <a:defRPr/>
                      </a:pPr>
                      <a:r>
                        <a:rPr lang="en-US" sz="1700"/>
                        <a:t>12%</a:t>
                      </a:r>
                      <a:endParaRPr/>
                    </a:p>
                  </a:txBody>
                  <a:tcPr>
                    <a:solidFill>
                      <a:srgbClr val="FFFA00"/>
                    </a:solidFill>
                  </a:tcPr>
                </a:tc>
              </a:tr>
              <a:tr h="274320">
                <a:tc>
                  <a:txBody>
                    <a:bodyPr/>
                    <a:p>
                      <a:pPr>
                        <a:defRPr/>
                      </a:pPr>
                      <a:r>
                        <a:rPr lang="en-US" sz="1700"/>
                        <a:t>More Opportunities</a:t>
                      </a:r>
                      <a:endParaRPr/>
                    </a:p>
                  </a:txBody>
                  <a:tcPr/>
                </a:tc>
                <a:tc>
                  <a:txBody>
                    <a:bodyPr/>
                    <a:p>
                      <a:pPr algn="ctr">
                        <a:defRPr/>
                      </a:pPr>
                      <a:r>
                        <a:rPr lang="en-US" sz="1700"/>
                        <a:t>6%</a:t>
                      </a:r>
                      <a:endParaRPr/>
                    </a:p>
                  </a:txBody>
                  <a:tcPr/>
                </a:tc>
                <a:tc>
                  <a:txBody>
                    <a:bodyPr/>
                    <a:p>
                      <a:pPr algn="ctr">
                        <a:defRPr/>
                      </a:pPr>
                      <a:r>
                        <a:rPr lang="en-US" sz="1700"/>
                        <a:t>8%</a:t>
                      </a:r>
                      <a:endParaRPr/>
                    </a:p>
                  </a:txBody>
                  <a:tcPr/>
                </a:tc>
                <a:tc>
                  <a:txBody>
                    <a:bodyPr/>
                    <a:p>
                      <a:pPr algn="ctr">
                        <a:defRPr/>
                      </a:pPr>
                      <a:r>
                        <a:rPr lang="en-US" sz="1700"/>
                        <a:t>5%</a:t>
                      </a:r>
                      <a:endParaRPr/>
                    </a:p>
                  </a:txBody>
                  <a:tcPr/>
                </a:tc>
                <a:tc>
                  <a:txBody>
                    <a:bodyPr/>
                    <a:p>
                      <a:pPr algn="ctr">
                        <a:defRPr/>
                      </a:pPr>
                      <a:r>
                        <a:rPr lang="en-US" sz="1700"/>
                        <a:t>5%</a:t>
                      </a:r>
                      <a:endParaRPr/>
                    </a:p>
                  </a:txBody>
                  <a:tcPr/>
                </a:tc>
                <a:tc>
                  <a:txBody>
                    <a:bodyPr/>
                    <a:p>
                      <a:pPr algn="ctr">
                        <a:defRPr/>
                      </a:pPr>
                      <a:r>
                        <a:rPr lang="en-US" sz="1700"/>
                        <a:t>8%</a:t>
                      </a:r>
                      <a:endParaRPr/>
                    </a:p>
                  </a:txBody>
                  <a:tcPr>
                    <a:solidFill>
                      <a:srgbClr val="FFC000"/>
                    </a:solidFill>
                  </a:tcPr>
                </a:tc>
              </a:tr>
              <a:tr h="274320">
                <a:tc>
                  <a:txBody>
                    <a:bodyPr/>
                    <a:p>
                      <a:pPr>
                        <a:defRPr/>
                      </a:pPr>
                      <a:r>
                        <a:rPr lang="en-US" sz="1700"/>
                        <a:t>Flexible/Nimble/Innovative</a:t>
                      </a:r>
                      <a:endParaRPr/>
                    </a:p>
                  </a:txBody>
                  <a:tcPr/>
                </a:tc>
                <a:tc>
                  <a:txBody>
                    <a:bodyPr/>
                    <a:p>
                      <a:pPr algn="ctr">
                        <a:defRPr/>
                      </a:pPr>
                      <a:r>
                        <a:rPr lang="en-US" sz="1700"/>
                        <a:t>1%</a:t>
                      </a:r>
                      <a:endParaRPr/>
                    </a:p>
                  </a:txBody>
                  <a:tcPr/>
                </a:tc>
                <a:tc>
                  <a:txBody>
                    <a:bodyPr/>
                    <a:p>
                      <a:pPr algn="ctr">
                        <a:defRPr/>
                      </a:pPr>
                      <a:r>
                        <a:rPr lang="en-US" sz="1700"/>
                        <a:t>5%</a:t>
                      </a:r>
                      <a:endParaRPr/>
                    </a:p>
                  </a:txBody>
                  <a:tcPr/>
                </a:tc>
                <a:tc>
                  <a:txBody>
                    <a:bodyPr/>
                    <a:p>
                      <a:pPr algn="ctr">
                        <a:defRPr/>
                      </a:pPr>
                      <a:r>
                        <a:rPr lang="en-US" sz="1700"/>
                        <a:t>5%</a:t>
                      </a:r>
                      <a:endParaRPr/>
                    </a:p>
                  </a:txBody>
                  <a:tcPr/>
                </a:tc>
                <a:tc>
                  <a:txBody>
                    <a:bodyPr/>
                    <a:p>
                      <a:pPr algn="ctr">
                        <a:defRPr/>
                      </a:pPr>
                      <a:r>
                        <a:rPr lang="en-US" sz="1700"/>
                        <a:t>2%</a:t>
                      </a:r>
                      <a:endParaRPr/>
                    </a:p>
                  </a:txBody>
                  <a:tcPr/>
                </a:tc>
                <a:tc>
                  <a:txBody>
                    <a:bodyPr/>
                    <a:p>
                      <a:pPr algn="ctr">
                        <a:defRPr/>
                      </a:pPr>
                      <a:r>
                        <a:rPr lang="en-US" sz="1700"/>
                        <a:t>5%</a:t>
                      </a:r>
                      <a:endParaRPr/>
                    </a:p>
                  </a:txBody>
                  <a:tcPr>
                    <a:solidFill>
                      <a:srgbClr val="C00000">
                        <a:alpha val="50000"/>
                      </a:srgbClr>
                    </a:solidFill>
                  </a:tcPr>
                </a:tc>
              </a:tr>
              <a:tr h="274320">
                <a:tc>
                  <a:txBody>
                    <a:bodyPr/>
                    <a:p>
                      <a:pPr>
                        <a:defRPr/>
                      </a:pPr>
                      <a:r>
                        <a:rPr lang="en-US" sz="1700"/>
                        <a:t>The Economy</a:t>
                      </a:r>
                      <a:endParaRPr/>
                    </a:p>
                  </a:txBody>
                  <a:tcPr/>
                </a:tc>
                <a:tc>
                  <a:txBody>
                    <a:bodyPr/>
                    <a:p>
                      <a:pPr algn="ctr">
                        <a:defRPr/>
                      </a:pPr>
                      <a:r>
                        <a:rPr lang="en-US" sz="1700"/>
                        <a:t>10%</a:t>
                      </a:r>
                      <a:endParaRPr/>
                    </a:p>
                  </a:txBody>
                  <a:tcPr/>
                </a:tc>
                <a:tc>
                  <a:txBody>
                    <a:bodyPr/>
                    <a:p>
                      <a:pPr algn="ctr">
                        <a:defRPr/>
                      </a:pPr>
                      <a:r>
                        <a:rPr lang="en-US" sz="1700"/>
                        <a:t>8%</a:t>
                      </a:r>
                      <a:endParaRPr/>
                    </a:p>
                  </a:txBody>
                  <a:tcPr/>
                </a:tc>
                <a:tc>
                  <a:txBody>
                    <a:bodyPr/>
                    <a:p>
                      <a:pPr algn="ctr">
                        <a:defRPr/>
                      </a:pPr>
                      <a:r>
                        <a:rPr lang="en-US" sz="1700"/>
                        <a:t>3%</a:t>
                      </a:r>
                      <a:endParaRPr/>
                    </a:p>
                  </a:txBody>
                  <a:tcPr/>
                </a:tc>
                <a:tc>
                  <a:txBody>
                    <a:bodyPr/>
                    <a:p>
                      <a:pPr algn="ctr">
                        <a:defRPr/>
                      </a:pPr>
                      <a:r>
                        <a:rPr lang="en-US" sz="1700"/>
                        <a:t>3%</a:t>
                      </a:r>
                      <a:endParaRPr/>
                    </a:p>
                  </a:txBody>
                  <a:tcPr/>
                </a:tc>
                <a:tc>
                  <a:txBody>
                    <a:bodyPr/>
                    <a:p>
                      <a:pPr algn="ctr">
                        <a:defRPr/>
                      </a:pPr>
                      <a:r>
                        <a:rPr lang="en-US" sz="1700"/>
                        <a:t>5%</a:t>
                      </a:r>
                      <a:endParaRPr/>
                    </a:p>
                  </a:txBody>
                  <a:tcPr/>
                </a:tc>
              </a:tr>
              <a:tr h="274320">
                <a:tc>
                  <a:txBody>
                    <a:bodyPr/>
                    <a:p>
                      <a:pPr>
                        <a:defRPr/>
                      </a:pPr>
                      <a:r>
                        <a:rPr lang="en-US" sz="1700"/>
                        <a:t>We Survived/Resilient/Longevity</a:t>
                      </a:r>
                      <a:endParaRPr/>
                    </a:p>
                  </a:txBody>
                  <a:tcPr/>
                </a:tc>
                <a:tc>
                  <a:txBody>
                    <a:bodyPr/>
                    <a:p>
                      <a:pPr algn="ctr">
                        <a:defRPr/>
                      </a:pPr>
                      <a:endParaRPr lang="en-US" sz="1700"/>
                    </a:p>
                  </a:txBody>
                  <a:tcPr/>
                </a:tc>
                <a:tc>
                  <a:txBody>
                    <a:bodyPr/>
                    <a:p>
                      <a:pPr algn="ctr">
                        <a:defRPr/>
                      </a:pPr>
                      <a:r>
                        <a:rPr lang="en-US" sz="1700">
                          <a:solidFill>
                            <a:schemeClr val="tx1"/>
                          </a:solidFill>
                        </a:rPr>
                        <a:t>7%</a:t>
                      </a:r>
                      <a:endParaRPr/>
                    </a:p>
                  </a:txBody>
                  <a:tcPr/>
                </a:tc>
                <a:tc>
                  <a:txBody>
                    <a:bodyPr/>
                    <a:p>
                      <a:pPr algn="ctr">
                        <a:defRPr/>
                      </a:pPr>
                      <a:r>
                        <a:rPr lang="en-US" sz="1700">
                          <a:solidFill>
                            <a:schemeClr val="tx1"/>
                          </a:solidFill>
                        </a:rPr>
                        <a:t>5%</a:t>
                      </a:r>
                      <a:endParaRPr/>
                    </a:p>
                  </a:txBody>
                  <a:tcPr/>
                </a:tc>
                <a:tc>
                  <a:txBody>
                    <a:bodyPr/>
                    <a:p>
                      <a:pPr algn="ctr">
                        <a:defRPr/>
                      </a:pPr>
                      <a:r>
                        <a:rPr lang="en-US" sz="1700">
                          <a:solidFill>
                            <a:schemeClr val="tx1"/>
                          </a:solidFill>
                        </a:rPr>
                        <a:t>2%</a:t>
                      </a:r>
                      <a:endParaRPr/>
                    </a:p>
                  </a:txBody>
                  <a:tcPr/>
                </a:tc>
                <a:tc>
                  <a:txBody>
                    <a:bodyPr/>
                    <a:p>
                      <a:pPr algn="ctr">
                        <a:defRPr/>
                      </a:pPr>
                      <a:r>
                        <a:rPr lang="en-US" sz="1700">
                          <a:solidFill>
                            <a:schemeClr val="tx1"/>
                          </a:solidFill>
                        </a:rPr>
                        <a:t>4%</a:t>
                      </a:r>
                      <a:endParaRPr/>
                    </a:p>
                  </a:txBody>
                  <a:tcPr/>
                </a:tc>
              </a:tr>
              <a:tr h="274320">
                <a:tc>
                  <a:txBody>
                    <a:bodyPr/>
                    <a:p>
                      <a:pPr>
                        <a:defRPr/>
                      </a:pPr>
                      <a:r>
                        <a:rPr lang="en-US" sz="1700"/>
                        <a:t>Business Is Good</a:t>
                      </a:r>
                      <a:endParaRPr/>
                    </a:p>
                  </a:txBody>
                  <a:tcPr/>
                </a:tc>
                <a:tc>
                  <a:txBody>
                    <a:bodyPr/>
                    <a:p>
                      <a:pPr algn="ctr">
                        <a:defRPr/>
                      </a:pPr>
                      <a:r>
                        <a:rPr lang="en-US" sz="1700"/>
                        <a:t>4%</a:t>
                      </a:r>
                      <a:endParaRPr/>
                    </a:p>
                  </a:txBody>
                  <a:tcPr/>
                </a:tc>
                <a:tc>
                  <a:txBody>
                    <a:bodyPr/>
                    <a:p>
                      <a:pPr algn="ctr">
                        <a:defRPr/>
                      </a:pPr>
                      <a:r>
                        <a:rPr lang="en-US" sz="1700"/>
                        <a:t>7%</a:t>
                      </a:r>
                      <a:endParaRPr/>
                    </a:p>
                  </a:txBody>
                  <a:tcPr/>
                </a:tc>
                <a:tc>
                  <a:txBody>
                    <a:bodyPr/>
                    <a:p>
                      <a:pPr algn="ctr">
                        <a:defRPr/>
                      </a:pPr>
                      <a:r>
                        <a:rPr lang="en-US" sz="1700"/>
                        <a:t>2%</a:t>
                      </a:r>
                      <a:endParaRPr/>
                    </a:p>
                  </a:txBody>
                  <a:tcPr/>
                </a:tc>
                <a:tc>
                  <a:txBody>
                    <a:bodyPr/>
                    <a:p>
                      <a:pPr marL="0" marR="0" indent="0" algn="ctr" defTabSz="914400">
                        <a:lnSpc>
                          <a:spcPct val="100000"/>
                        </a:lnSpc>
                        <a:spcBef>
                          <a:spcPts val="0"/>
                        </a:spcBef>
                        <a:spcAft>
                          <a:spcPts val="0"/>
                        </a:spcAft>
                        <a:buClrTx/>
                        <a:buSzTx/>
                        <a:buFontTx/>
                        <a:buNone/>
                        <a:defRPr/>
                      </a:pPr>
                      <a:r>
                        <a:rPr lang="en-US" sz="1700"/>
                        <a:t>2%</a:t>
                      </a:r>
                      <a:endParaRPr/>
                    </a:p>
                  </a:txBody>
                  <a:tcPr/>
                </a:tc>
                <a:tc>
                  <a:txBody>
                    <a:bodyPr/>
                    <a:p>
                      <a:pPr marL="0" marR="0" indent="0" algn="ctr" defTabSz="914400">
                        <a:lnSpc>
                          <a:spcPct val="100000"/>
                        </a:lnSpc>
                        <a:spcBef>
                          <a:spcPts val="0"/>
                        </a:spcBef>
                        <a:spcAft>
                          <a:spcPts val="0"/>
                        </a:spcAft>
                        <a:buClrTx/>
                        <a:buSzTx/>
                        <a:buFontTx/>
                        <a:buNone/>
                        <a:defRPr/>
                      </a:pPr>
                      <a:r>
                        <a:rPr lang="en-US" sz="1700"/>
                        <a:t>4%</a:t>
                      </a:r>
                      <a:endParaRPr/>
                    </a:p>
                  </a:txBody>
                  <a:tcPr/>
                </a:tc>
              </a:tr>
              <a:tr h="274320">
                <a:tc>
                  <a:txBody>
                    <a:bodyPr/>
                    <a:p>
                      <a:pPr>
                        <a:defRPr/>
                      </a:pPr>
                      <a:r>
                        <a:rPr lang="en-US" sz="1700"/>
                        <a:t>End of COVID-19 Pandemic </a:t>
                      </a:r>
                      <a:endParaRPr/>
                    </a:p>
                  </a:txBody>
                  <a:tcPr/>
                </a:tc>
                <a:tc>
                  <a:txBody>
                    <a:bodyPr/>
                    <a:p>
                      <a:pPr algn="ctr">
                        <a:defRPr/>
                      </a:pPr>
                      <a:endParaRPr lang="en-US" sz="1700"/>
                    </a:p>
                  </a:txBody>
                  <a:tcPr/>
                </a:tc>
                <a:tc>
                  <a:txBody>
                    <a:bodyPr/>
                    <a:p>
                      <a:pPr algn="ctr">
                        <a:defRPr/>
                      </a:pPr>
                      <a:r>
                        <a:rPr lang="en-US" sz="1700">
                          <a:solidFill>
                            <a:schemeClr val="tx1"/>
                          </a:solidFill>
                        </a:rPr>
                        <a:t>9%</a:t>
                      </a:r>
                      <a:endParaRPr/>
                    </a:p>
                  </a:txBody>
                  <a:tcPr/>
                </a:tc>
                <a:tc>
                  <a:txBody>
                    <a:bodyPr/>
                    <a:p>
                      <a:pPr algn="ctr">
                        <a:defRPr/>
                      </a:pPr>
                      <a:r>
                        <a:rPr lang="en-US" sz="1700">
                          <a:solidFill>
                            <a:schemeClr val="tx1"/>
                          </a:solidFill>
                        </a:rPr>
                        <a:t>7%</a:t>
                      </a:r>
                      <a:endParaRPr/>
                    </a:p>
                  </a:txBody>
                  <a:tcPr/>
                </a:tc>
                <a:tc>
                  <a:txBody>
                    <a:bodyPr/>
                    <a:p>
                      <a:pPr algn="ctr">
                        <a:defRPr/>
                      </a:pPr>
                      <a:r>
                        <a:rPr lang="en-US" sz="1700">
                          <a:solidFill>
                            <a:schemeClr val="tx1"/>
                          </a:solidFill>
                        </a:rPr>
                        <a:t>3%</a:t>
                      </a:r>
                      <a:endParaRPr/>
                    </a:p>
                  </a:txBody>
                  <a:tcPr/>
                </a:tc>
                <a:tc>
                  <a:txBody>
                    <a:bodyPr/>
                    <a:p>
                      <a:pPr algn="ctr">
                        <a:defRPr/>
                      </a:pPr>
                      <a:r>
                        <a:rPr lang="en-US" sz="1700">
                          <a:solidFill>
                            <a:schemeClr val="tx1"/>
                          </a:solidFill>
                        </a:rPr>
                        <a:t>2%</a:t>
                      </a:r>
                      <a:endParaRPr/>
                    </a:p>
                  </a:txBody>
                  <a:tcPr/>
                </a:tc>
              </a:tr>
              <a:tr h="274320">
                <a:tc>
                  <a:txBody>
                    <a:bodyPr/>
                    <a:p>
                      <a:pPr>
                        <a:defRPr/>
                      </a:pPr>
                      <a:r>
                        <a:rPr lang="en-US" sz="1700"/>
                        <a:t>Politics/Hope For Reforms</a:t>
                      </a:r>
                      <a:endParaRPr/>
                    </a:p>
                  </a:txBody>
                  <a:tcPr/>
                </a:tc>
                <a:tc>
                  <a:txBody>
                    <a:bodyPr/>
                    <a:p>
                      <a:pPr algn="ctr">
                        <a:defRPr/>
                      </a:pPr>
                      <a:r>
                        <a:rPr lang="en-US" sz="1700"/>
                        <a:t>5%</a:t>
                      </a:r>
                      <a:endParaRPr/>
                    </a:p>
                  </a:txBody>
                  <a:tcPr/>
                </a:tc>
                <a:tc>
                  <a:txBody>
                    <a:bodyPr/>
                    <a:p>
                      <a:pPr algn="ctr">
                        <a:defRPr/>
                      </a:pPr>
                      <a:r>
                        <a:rPr lang="en-US" sz="1700"/>
                        <a:t>4%</a:t>
                      </a:r>
                      <a:endParaRPr/>
                    </a:p>
                  </a:txBody>
                  <a:tcPr/>
                </a:tc>
                <a:tc>
                  <a:txBody>
                    <a:bodyPr/>
                    <a:p>
                      <a:pPr algn="ctr">
                        <a:defRPr/>
                      </a:pPr>
                      <a:r>
                        <a:rPr lang="en-US" sz="1700"/>
                        <a:t>5%</a:t>
                      </a:r>
                      <a:endParaRPr/>
                    </a:p>
                  </a:txBody>
                  <a:tcPr/>
                </a:tc>
                <a:tc>
                  <a:txBody>
                    <a:bodyPr/>
                    <a:p>
                      <a:pPr algn="ctr">
                        <a:defRPr/>
                      </a:pPr>
                      <a:r>
                        <a:rPr lang="en-US" sz="1700"/>
                        <a:t>4%</a:t>
                      </a:r>
                      <a:endParaRPr/>
                    </a:p>
                  </a:txBody>
                  <a:tcPr/>
                </a:tc>
                <a:tc>
                  <a:txBody>
                    <a:bodyPr/>
                    <a:p>
                      <a:pPr algn="ctr">
                        <a:defRPr/>
                      </a:pPr>
                      <a:r>
                        <a:rPr lang="en-US" sz="1700"/>
                        <a:t>2%</a:t>
                      </a:r>
                      <a:endParaRPr/>
                    </a:p>
                  </a:txBody>
                  <a:tcPr/>
                </a:tc>
              </a:tr>
            </a:tbl>
          </a:graphicData>
        </a:graphic>
      </p:graphicFrame>
      <p:sp>
        <p:nvSpPr>
          <p:cNvPr id="4" name="TextBox 3"/>
          <p:cNvSpPr txBox="1"/>
          <p:nvPr/>
        </p:nvSpPr>
        <p:spPr bwMode="auto">
          <a:xfrm>
            <a:off x="8059527" y="2543847"/>
            <a:ext cx="370936"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-1</a:t>
            </a:r>
            <a:endParaRPr/>
          </a:p>
        </p:txBody>
      </p:sp>
      <p:sp>
        <p:nvSpPr>
          <p:cNvPr id="5" name="TextBox 4"/>
          <p:cNvSpPr txBox="1"/>
          <p:nvPr/>
        </p:nvSpPr>
        <p:spPr bwMode="auto">
          <a:xfrm>
            <a:off x="7987128" y="2198050"/>
            <a:ext cx="47469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0070C0"/>
                </a:solidFill>
              </a:rPr>
              <a:t>+3</a:t>
            </a:r>
            <a:endParaRPr lang="en-US" sz="1800" b="1" i="0" u="none" strike="noStrike" cap="none" spc="0">
              <a:ln>
                <a:noFill/>
              </a:ln>
              <a:solidFill>
                <a:srgbClr val="0070C0"/>
              </a:solidFill>
              <a:latin typeface="+mn-lt"/>
              <a:ea typeface="+mn-ea"/>
              <a:cs typeface="+mn-cs"/>
            </a:endParaRPr>
          </a:p>
        </p:txBody>
      </p:sp>
      <p:sp>
        <p:nvSpPr>
          <p:cNvPr id="7" name="TextBox 6"/>
          <p:cNvSpPr txBox="1"/>
          <p:nvPr/>
        </p:nvSpPr>
        <p:spPr bwMode="auto">
          <a:xfrm>
            <a:off x="8010717" y="5346565"/>
            <a:ext cx="486201"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-1</a:t>
            </a:r>
            <a:endParaRPr/>
          </a:p>
        </p:txBody>
      </p:sp>
      <p:sp>
        <p:nvSpPr>
          <p:cNvPr id="12" name="TextBox 11"/>
          <p:cNvSpPr txBox="1"/>
          <p:nvPr/>
        </p:nvSpPr>
        <p:spPr bwMode="auto">
          <a:xfrm>
            <a:off x="8059527" y="5691025"/>
            <a:ext cx="370936"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C00000"/>
                </a:solidFill>
              </a:rPr>
              <a:t>-2</a:t>
            </a:r>
            <a:endParaRPr lang="en-US" sz="1800" b="1" i="0" u="none" strike="noStrike" cap="none" spc="0">
              <a:ln>
                <a:noFill/>
              </a:ln>
              <a:solidFill>
                <a:srgbClr val="C00000"/>
              </a:solidFill>
              <a:latin typeface="+mn-lt"/>
              <a:ea typeface="+mn-ea"/>
              <a:cs typeface="+mn-cs"/>
            </a:endParaRPr>
          </a:p>
        </p:txBody>
      </p:sp>
      <p:sp>
        <p:nvSpPr>
          <p:cNvPr id="16" name="TextBox 15"/>
          <p:cNvSpPr txBox="1"/>
          <p:nvPr/>
        </p:nvSpPr>
        <p:spPr bwMode="auto">
          <a:xfrm>
            <a:off x="7986976" y="3235653"/>
            <a:ext cx="486201"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800" b="1" i="0" u="none" strike="noStrike" cap="none" spc="0">
                <a:ln>
                  <a:noFill/>
                </a:ln>
                <a:solidFill>
                  <a:srgbClr val="0070C0"/>
                </a:solidFill>
                <a:latin typeface="+mn-lt"/>
                <a:ea typeface="+mn-ea"/>
                <a:cs typeface="+mn-cs"/>
              </a:rPr>
              <a:t>+3</a:t>
            </a:r>
            <a:endParaRPr/>
          </a:p>
        </p:txBody>
      </p:sp>
      <p:sp>
        <p:nvSpPr>
          <p:cNvPr id="18" name="TextBox 17"/>
          <p:cNvSpPr txBox="1"/>
          <p:nvPr/>
        </p:nvSpPr>
        <p:spPr bwMode="auto">
          <a:xfrm>
            <a:off x="7986397" y="3562926"/>
            <a:ext cx="486201"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0070C0"/>
                </a:solidFill>
              </a:rPr>
              <a:t>+</a:t>
            </a:r>
            <a:r>
              <a:rPr lang="en-US" sz="1800" b="1" i="0" u="none" strike="noStrike" cap="none" spc="0">
                <a:ln>
                  <a:noFill/>
                </a:ln>
                <a:solidFill>
                  <a:srgbClr val="0070C0"/>
                </a:solidFill>
                <a:latin typeface="+mn-lt"/>
                <a:ea typeface="+mn-ea"/>
                <a:cs typeface="+mn-cs"/>
              </a:rPr>
              <a:t>3</a:t>
            </a:r>
            <a:endParaRPr/>
          </a:p>
        </p:txBody>
      </p:sp>
      <p:sp>
        <p:nvSpPr>
          <p:cNvPr id="19" name="TextBox 18"/>
          <p:cNvSpPr txBox="1"/>
          <p:nvPr/>
        </p:nvSpPr>
        <p:spPr bwMode="auto">
          <a:xfrm>
            <a:off x="7978614" y="3911112"/>
            <a:ext cx="533275"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0070C0"/>
                </a:solidFill>
              </a:rPr>
              <a:t>+</a:t>
            </a:r>
            <a:r>
              <a:rPr lang="en-US" b="1" i="0" u="none" strike="noStrike" cap="none" spc="0">
                <a:ln>
                  <a:noFill/>
                </a:ln>
                <a:solidFill>
                  <a:srgbClr val="0070C0"/>
                </a:solidFill>
                <a:latin typeface="+mn-lt"/>
                <a:ea typeface="+mn-ea"/>
                <a:cs typeface="+mn-cs"/>
              </a:rPr>
              <a:t>3</a:t>
            </a:r>
            <a:endParaRPr/>
          </a:p>
        </p:txBody>
      </p:sp>
      <p:sp>
        <p:nvSpPr>
          <p:cNvPr id="2" name="TextBox 1"/>
          <p:cNvSpPr txBox="1"/>
          <p:nvPr/>
        </p:nvSpPr>
        <p:spPr bwMode="auto">
          <a:xfrm>
            <a:off x="7894174" y="1502288"/>
            <a:ext cx="733358" cy="646329"/>
          </a:xfrm>
          <a:prstGeom prst="rect">
            <a:avLst/>
          </a:prstGeom>
          <a:noFill/>
          <a:ln w="12700" cap="flat">
            <a:solidFill>
              <a:schemeClr val="accent1"/>
            </a:solid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defRPr>
            </a:defPPr>
            <a:lvl1pPr algn="ctr"/>
          </a:lstStyle>
          <a:p>
            <a:pPr>
              <a:defRPr/>
            </a:pPr>
            <a:r>
              <a:rPr lang="en-US" b="1">
                <a:solidFill>
                  <a:srgbClr val="002060"/>
                </a:solidFill>
              </a:rPr>
              <a:t>Since</a:t>
            </a:r>
            <a:endParaRPr/>
          </a:p>
          <a:p>
            <a:pPr>
              <a:defRPr/>
            </a:pPr>
            <a:r>
              <a:rPr lang="en-US" b="1">
                <a:solidFill>
                  <a:srgbClr val="002060"/>
                </a:solidFill>
              </a:rPr>
              <a:t>Q2 ‘22</a:t>
            </a:r>
            <a:endParaRPr/>
          </a:p>
        </p:txBody>
      </p:sp>
      <p:sp>
        <p:nvSpPr>
          <p:cNvPr id="3" name="TextBox 2"/>
          <p:cNvSpPr txBox="1"/>
          <p:nvPr/>
        </p:nvSpPr>
        <p:spPr bwMode="auto">
          <a:xfrm>
            <a:off x="8007650" y="2891212"/>
            <a:ext cx="47469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0070C0"/>
                </a:solidFill>
              </a:rPr>
              <a:t>+1</a:t>
            </a:r>
            <a:endParaRPr lang="en-US" sz="1800" b="1" i="0" u="none" strike="noStrike" cap="none" spc="0">
              <a:ln>
                <a:noFill/>
              </a:ln>
              <a:solidFill>
                <a:srgbClr val="0070C0"/>
              </a:solidFill>
              <a:latin typeface="+mn-lt"/>
              <a:ea typeface="+mn-ea"/>
              <a:cs typeface="+mn-cs"/>
            </a:endParaRPr>
          </a:p>
        </p:txBody>
      </p:sp>
      <p:sp>
        <p:nvSpPr>
          <p:cNvPr id="8" name="TextBox 7"/>
          <p:cNvSpPr txBox="1"/>
          <p:nvPr/>
        </p:nvSpPr>
        <p:spPr bwMode="auto">
          <a:xfrm>
            <a:off x="8001895" y="4289548"/>
            <a:ext cx="486201"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0070C0"/>
                </a:solidFill>
              </a:rPr>
              <a:t>+2</a:t>
            </a:r>
            <a:endParaRPr lang="en-US" sz="1800" b="1" i="0" u="none" strike="noStrike" cap="none" spc="0">
              <a:ln>
                <a:noFill/>
              </a:ln>
              <a:solidFill>
                <a:srgbClr val="0070C0"/>
              </a:solidFill>
              <a:latin typeface="+mn-lt"/>
              <a:ea typeface="+mn-ea"/>
              <a:cs typeface="+mn-cs"/>
            </a:endParaRPr>
          </a:p>
        </p:txBody>
      </p:sp>
      <p:sp>
        <p:nvSpPr>
          <p:cNvPr id="9" name="TextBox 8"/>
          <p:cNvSpPr txBox="1"/>
          <p:nvPr/>
        </p:nvSpPr>
        <p:spPr bwMode="auto">
          <a:xfrm>
            <a:off x="8059838" y="5013185"/>
            <a:ext cx="370936"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sz="1800" b="1" i="0" u="none" strike="noStrike" cap="none" spc="0">
                <a:ln>
                  <a:noFill/>
                </a:ln>
                <a:solidFill>
                  <a:srgbClr val="0070C0"/>
                </a:solidFill>
                <a:latin typeface="+mn-lt"/>
                <a:ea typeface="+mn-ea"/>
                <a:cs typeface="+mn-cs"/>
              </a:rPr>
              <a:t>+</a:t>
            </a:r>
            <a:r>
              <a:rPr lang="en-US" b="1">
                <a:solidFill>
                  <a:srgbClr val="0070C0"/>
                </a:solidFill>
              </a:rPr>
              <a:t>2</a:t>
            </a:r>
            <a:endParaRPr lang="en-US" sz="1800" b="1" i="0" u="none" strike="noStrike" cap="none" spc="0">
              <a:ln>
                <a:noFill/>
              </a:ln>
              <a:solidFill>
                <a:srgbClr val="0070C0"/>
              </a:solidFill>
              <a:latin typeface="+mn-lt"/>
              <a:ea typeface="+mn-ea"/>
              <a:cs typeface="+mn-cs"/>
            </a:endParaRPr>
          </a:p>
        </p:txBody>
      </p:sp>
      <p:sp>
        <p:nvSpPr>
          <p:cNvPr id="10" name="TextBox 9"/>
          <p:cNvSpPr txBox="1"/>
          <p:nvPr/>
        </p:nvSpPr>
        <p:spPr bwMode="auto">
          <a:xfrm>
            <a:off x="8059527" y="4643855"/>
            <a:ext cx="370936"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a:lnSpc>
                <a:spcPct val="100000"/>
              </a:lnSpc>
              <a:spcBef>
                <a:spcPts val="0"/>
              </a:spcBef>
              <a:spcAft>
                <a:spcPts val="0"/>
              </a:spcAft>
              <a:buClrTx/>
              <a:buSzTx/>
              <a:buFontTx/>
              <a:buNone/>
              <a:defRPr/>
            </a:pPr>
            <a:r>
              <a:rPr lang="en-US" b="1">
                <a:solidFill>
                  <a:srgbClr val="0070C0"/>
                </a:solidFill>
              </a:rPr>
              <a:t>+2</a:t>
            </a:r>
            <a:endParaRPr lang="en-US" sz="1800" b="1" i="0" u="none" strike="noStrike" cap="none" spc="0">
              <a:ln>
                <a:noFill/>
              </a:ln>
              <a:solidFill>
                <a:srgbClr val="0070C0"/>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med" p14:dur="750" advClick="1">
        <p:pull dir="l"/>
      </p:transition>
    </mc:Choice>
    <mc:Fallback>
      <p:transition spd="med" advClick="1">
        <p:pull dir="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en-US"/>
              <a:t>Emerging From COVID-19 …</a:t>
            </a:r>
            <a:br>
              <a:rPr lang="en-US"/>
            </a:br>
            <a:r>
              <a:rPr lang="en-US"/>
              <a:t>When do you expect to fully recover?</a:t>
            </a:r>
            <a:endParaRPr/>
          </a:p>
        </p:txBody>
      </p:sp>
      <p:graphicFrame>
        <p:nvGraphicFramePr>
          <p:cNvPr id="4" name="Chart 3"/>
          <p:cNvGraphicFramePr>
            <a:graphicFrameLocks xmlns:a="http://schemas.openxmlformats.org/drawingml/2006/main"/>
          </p:cNvGraphicFramePr>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bwMode="auto">
          <a:xfrm>
            <a:off x="4572000" y="1570431"/>
            <a:ext cx="447675"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a:lnSpc>
                <a:spcPct val="100000"/>
              </a:lnSpc>
              <a:spcBef>
                <a:spcPts val="0"/>
              </a:spcBef>
              <a:spcAft>
                <a:spcPts val="0"/>
              </a:spcAft>
              <a:buClrTx/>
              <a:buSzTx/>
              <a:buFontTx/>
              <a:buNone/>
              <a:defRPr/>
            </a:pPr>
            <a:r>
              <a:rPr lang="en-US" sz="1800" b="1">
                <a:solidFill>
                  <a:srgbClr val="C00000"/>
                </a:solidFill>
              </a:rPr>
              <a:t>-8</a:t>
            </a:r>
            <a:endParaRPr lang="en-US" sz="1800" b="1" i="0" u="none" strike="noStrike" cap="none" spc="0">
              <a:ln>
                <a:noFill/>
              </a:ln>
              <a:solidFill>
                <a:srgbClr val="C00000"/>
              </a:solidFill>
              <a:latin typeface="+mn-lt"/>
              <a:ea typeface="+mn-ea"/>
              <a:cs typeface="+mn-cs"/>
            </a:endParaRPr>
          </a:p>
        </p:txBody>
      </p:sp>
      <p:sp>
        <p:nvSpPr>
          <p:cNvPr id="14" name="TextBox 1"/>
          <p:cNvSpPr txBox="1"/>
          <p:nvPr/>
        </p:nvSpPr>
        <p:spPr bwMode="auto">
          <a:xfrm>
            <a:off x="2414588" y="1748910"/>
            <a:ext cx="1157287" cy="646329"/>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a:lnSpc>
                <a:spcPct val="100000"/>
              </a:lnSpc>
              <a:spcBef>
                <a:spcPts val="0"/>
              </a:spcBef>
              <a:spcAft>
                <a:spcPts val="0"/>
              </a:spcAft>
              <a:buClrTx/>
              <a:buSzTx/>
              <a:buFontTx/>
              <a:buNone/>
              <a:defRPr/>
            </a:pPr>
            <a:r>
              <a:rPr lang="en-US" sz="1800" b="1">
                <a:solidFill>
                  <a:srgbClr val="C00000"/>
                </a:solidFill>
              </a:rPr>
              <a:t>Since November</a:t>
            </a:r>
            <a:endParaRPr lang="en-US" sz="1800" b="1" i="0" u="none" strike="noStrike" cap="none" spc="0">
              <a:ln>
                <a:noFill/>
              </a:ln>
              <a:solidFill>
                <a:srgbClr val="C00000"/>
              </a:solidFill>
              <a:latin typeface="+mn-lt"/>
              <a:ea typeface="+mn-ea"/>
              <a:cs typeface="+mn-cs"/>
            </a:endParaRPr>
          </a:p>
        </p:txBody>
      </p:sp>
      <p:cxnSp>
        <p:nvCxnSpPr>
          <p:cNvPr id="5" name="Straight Arrow Connector 4"/>
          <p:cNvCxnSpPr>
            <a:cxnSpLocks/>
          </p:cNvCxnSpPr>
          <p:nvPr/>
        </p:nvCxnSpPr>
        <p:spPr bwMode="auto">
          <a:xfrm flipV="1">
            <a:off x="3440624" y="1939761"/>
            <a:ext cx="1022888" cy="132313"/>
          </a:xfrm>
          <a:prstGeom prst="straightConnector1">
            <a:avLst/>
          </a:prstGeom>
          <a:noFill/>
          <a:ln w="25400" cap="flat">
            <a:solidFill>
              <a:srgbClr val="C00000"/>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ONLYOFFICE/7.2.1.36</Application>
  <DocSecurity>0</DocSecurity>
  <PresentationFormat>On-screen Show (4:3)</PresentationFormat>
  <Paragraphs>0</Paragraphs>
  <Slides>17</Slides>
  <Notes>17</Notes>
  <HiddenSlides>0</HiddenSlides>
  <MMClips>2</MMClips>
  <ScaleCrop>0</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dc:identifier/>
  <dc:language/>
  <cp:lastModifiedBy/>
  <cp:revision>253</cp:revision>
  <dcterms:modified xsi:type="dcterms:W3CDTF">2023-01-11T12:51:33Z</dcterms:modified>
  <cp:category/>
  <cp:contentStatus/>
  <cp:version/>
</cp:coreProperties>
</file>