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  <p:sldMasterId id="2147483675" r:id="rId5"/>
  </p:sldMasterIdLst>
  <p:notesMasterIdLst>
    <p:notesMasterId r:id="rId17"/>
  </p:notesMasterIdLst>
  <p:handoutMasterIdLst>
    <p:handoutMasterId r:id="rId18"/>
  </p:handoutMasterIdLst>
  <p:sldIdLst>
    <p:sldId id="258" r:id="rId6"/>
    <p:sldId id="271" r:id="rId7"/>
    <p:sldId id="273" r:id="rId8"/>
    <p:sldId id="292" r:id="rId9"/>
    <p:sldId id="293" r:id="rId10"/>
    <p:sldId id="294" r:id="rId11"/>
    <p:sldId id="291" r:id="rId12"/>
    <p:sldId id="295" r:id="rId13"/>
    <p:sldId id="272" r:id="rId14"/>
    <p:sldId id="297" r:id="rId15"/>
    <p:sldId id="275" r:id="rId1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7"/>
    <a:srgbClr val="2C567A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87949" autoAdjust="0"/>
  </p:normalViewPr>
  <p:slideViewPr>
    <p:cSldViewPr snapToGrid="0" showGuides="1">
      <p:cViewPr varScale="1">
        <p:scale>
          <a:sx n="75" d="100"/>
          <a:sy n="75" d="100"/>
        </p:scale>
        <p:origin x="931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646" y="-4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Rooms Sold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Sheet1!$A$4:$A$9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Sheet1!$B$4:$B$9</c:f>
              <c:numCache>
                <c:formatCode>#,##0</c:formatCode>
                <c:ptCount val="6"/>
                <c:pt idx="0">
                  <c:v>1036304</c:v>
                </c:pt>
                <c:pt idx="1">
                  <c:v>1037848</c:v>
                </c:pt>
                <c:pt idx="2">
                  <c:v>1060047</c:v>
                </c:pt>
                <c:pt idx="3">
                  <c:v>733999</c:v>
                </c:pt>
                <c:pt idx="4">
                  <c:v>919010</c:v>
                </c:pt>
                <c:pt idx="5">
                  <c:v>941736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C9-4D45-A079-9DF887D3CF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004432"/>
        <c:axId val="562004112"/>
      </c:barChart>
      <c:catAx>
        <c:axId val="56200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112"/>
        <c:crosses val="autoZero"/>
        <c:auto val="1"/>
        <c:lblAlgn val="ctr"/>
        <c:lblOffset val="100"/>
        <c:noMultiLvlLbl val="0"/>
      </c:catAx>
      <c:valAx>
        <c:axId val="56200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1/5/2023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1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1/5/2023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5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0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4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7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24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0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45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1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4F6B-9E0A-41AE-99D8-30F7E06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64FAC-09A2-4C19-BAD0-022661A4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27F-98F9-A147-8986-34441C7B752D}" type="datetime1">
              <a:rPr lang="en-US" noProof="0" smtClean="0"/>
              <a:t>1/5/2023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FA50A-A70B-4B1C-BA59-0E973E1A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C2083-6E58-4CE7-B93D-69DF70C5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190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76431" y="-2003509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4D27-46CB-0EC3-AC4E-700510FE3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CD804-2410-E9F5-8D02-61B219E87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52A6-C5A6-5730-312B-00962622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48B86-8C56-3995-D45E-C398C3DC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745EF-640D-90EB-CF3A-C3869DD4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47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09E6-F7CD-FE9A-0180-9642F4E3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1489B-073A-8F67-8D23-149C1837A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FC6E-77FE-6F66-749E-96D15E0C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FF949-FBA7-6B09-1342-9B6924F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9B6FB-B851-7D22-4B3E-F6907E9B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1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1069-D924-6A46-4AFB-83E010D3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F8FFF-09AF-76FB-F9CD-CC799259E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608B8-FE2D-450E-98E1-727E1B03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464C1-9E08-0CDF-40AF-C6AF8FC4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79A21-BF08-EF16-61D2-6FA393F9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36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3208-E082-6A73-8280-1DEE7579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18C0-1F44-6B64-13E3-F09B97630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5F776-43D1-D495-01DC-45D46694F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7FE6A-40B5-670D-80DB-12BD7C510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BC681-84A4-A6A5-B1C0-D2F97E5F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16B1C-EF7A-274A-2F7C-2C86085D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63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D14B-2DF2-AF72-0F19-97007B5E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600F3-1A32-4703-A87F-1D9FE5BE4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217B5-F2A1-C88E-1EC4-7418F3A36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90B9-D6B7-6E1C-67E9-DCC6BFD59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7CC3F-B110-B281-BF00-B46539C8D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582F57-BE18-CB00-1243-28920FA1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963488-C295-40A1-E792-4176A364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45618-5104-5B59-0DEF-E0C2CD40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2029-7EE5-6DDD-65BA-E1AD3080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81E59-EF5D-8546-F615-E3793EC3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8DAA-F344-9EC1-CB01-6EAC2FD6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6DB2E-55A5-06F8-532B-F7D98722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291AB9-8976-F44C-F7AF-DFDF3BC7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AD5B6-0D98-6A14-7737-5EE5924B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FD39A-0276-9C64-2763-8CDA0151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79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1BA5-C72D-FCF4-EFC9-BE04DA032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91159-1D17-C3AD-5C15-EBE8CC78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3F872-3C5F-9F87-B764-85EC73846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49C56-FF05-3969-A330-5E922B8D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84DE6-8D80-A071-6D71-62EC85D0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4FDB6-AC3E-217D-BC2B-4BEF182F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8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D0C40-EF06-18AA-D471-E775EE0E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CEB82-A579-76D4-03A7-F1AF70E31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D38D6-1B1A-498C-A968-B8E66203B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67BD-7ACD-8001-468C-2BCBB3FE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C0415-D4AB-4301-0259-7358AAE9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DF586-DEB7-2983-4C87-EE46E1A5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186F-6E68-DEE2-252C-7CB7281E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899B1-F041-D503-7447-D0BCCA96D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BB066-D4AC-158A-8455-A57281BB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5A8A1-39C0-AFA6-CBDB-97CF2266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9B662-BEFC-C8DD-ABB7-2B9ACB51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77328-CB14-680A-3085-254D70A18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8289E-3EEB-89CA-BFD1-AC7B0F5FF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B4F75-E443-7FFF-35D7-ABC329D0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347A5-7CB9-C853-55DA-ECD5D5BA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57809-7119-37C1-B05B-F5D4FACA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5DAED39F-FE97-4EF0-92B3-7D5A4AC049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>
            <a:off x="6199854" y="4756826"/>
            <a:ext cx="3636723" cy="2101174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9138103" y="854518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391457" y="499595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8853" y="854518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1/5/2023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F69AB1-BABE-5919-8732-C0EBED1B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5B5A6-2873-4820-CDF5-C9259F4D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9AAD6-13C1-1BB0-9ED6-6DDCFD283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CB02F-2646-48A2-9C72-9A9B396F2C4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69AC5-FDF7-C781-F83C-6F11A23A7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831AF-0990-FF84-EBF9-C5B5979D6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E18B6-BC5F-44D2-ABB3-29F0428A3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hyperlink" Target="http://www.lansing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2058988"/>
            <a:ext cx="5143500" cy="2090808"/>
          </a:xfrm>
        </p:spPr>
        <p:txBody>
          <a:bodyPr/>
          <a:lstStyle/>
          <a:p>
            <a:r>
              <a:rPr lang="en-US" dirty="0"/>
              <a:t>TOURISM &amp; HOSPITALITY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527692"/>
            <a:ext cx="5305660" cy="503167"/>
          </a:xfrm>
        </p:spPr>
        <p:txBody>
          <a:bodyPr/>
          <a:lstStyle/>
          <a:p>
            <a:r>
              <a:rPr lang="en-US" sz="2800" b="1" dirty="0"/>
              <a:t>JULIE PINGSTON, </a:t>
            </a:r>
            <a:r>
              <a:rPr lang="en-US" dirty="0"/>
              <a:t>CDME, CMP, CTA</a:t>
            </a:r>
          </a:p>
          <a:p>
            <a:r>
              <a:rPr lang="en-US" dirty="0"/>
              <a:t>PRESIDENT &amp; CEO</a:t>
            </a:r>
          </a:p>
          <a:p>
            <a:r>
              <a:rPr lang="en-US" dirty="0"/>
              <a:t>Greater </a:t>
            </a:r>
            <a:r>
              <a:rPr lang="en-US" dirty="0" err="1"/>
              <a:t>lansing</a:t>
            </a:r>
            <a:r>
              <a:rPr lang="en-US" dirty="0"/>
              <a:t> convention &amp; visitors bureau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90339" y="754380"/>
            <a:ext cx="5305661" cy="5349240"/>
          </a:xfr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2058988"/>
            <a:ext cx="5143500" cy="2090808"/>
          </a:xfrm>
        </p:spPr>
        <p:txBody>
          <a:bodyPr/>
          <a:lstStyle/>
          <a:p>
            <a:r>
              <a:rPr lang="en-US" dirty="0"/>
              <a:t>Organization rebrand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033" y="4410960"/>
            <a:ext cx="5426818" cy="503167"/>
          </a:xfrm>
        </p:spPr>
        <p:txBody>
          <a:bodyPr/>
          <a:lstStyle/>
          <a:p>
            <a:r>
              <a:rPr lang="en-US" sz="2400" dirty="0"/>
              <a:t>STAY TUNED FOR New names &amp; logos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Greatear</a:t>
            </a:r>
            <a:r>
              <a:rPr lang="en-US" sz="2400" dirty="0"/>
              <a:t> </a:t>
            </a:r>
            <a:r>
              <a:rPr lang="en-US" sz="2400" dirty="0" err="1"/>
              <a:t>lansing</a:t>
            </a:r>
            <a:r>
              <a:rPr lang="en-US" sz="2400" dirty="0"/>
              <a:t> convention &amp; visitors bureau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Greater </a:t>
            </a:r>
            <a:r>
              <a:rPr lang="en-US" sz="2400" dirty="0" err="1"/>
              <a:t>lansing</a:t>
            </a:r>
            <a:r>
              <a:rPr lang="en-US" sz="2400" dirty="0"/>
              <a:t> sports authority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90339" y="904672"/>
            <a:ext cx="5305661" cy="5087566"/>
          </a:xfrm>
        </p:spPr>
      </p:pic>
    </p:spTree>
    <p:extLst>
      <p:ext uri="{BB962C8B-B14F-4D97-AF65-F5344CB8AC3E}">
        <p14:creationId xmlns:p14="http://schemas.microsoft.com/office/powerpoint/2010/main" val="200496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90339" y="796412"/>
            <a:ext cx="5305661" cy="516193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jpingston@lansing.org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http://www.lansing.org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5A90F1A-09B8-965B-0D64-CDBAFA811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185" y="5392101"/>
            <a:ext cx="1843335" cy="1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&amp; MISSION STATEMENTS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470" y="3354407"/>
            <a:ext cx="1985330" cy="25046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To inspire visitors and community partners to love Greater Lansing as much as we do.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883819" y="1651818"/>
            <a:ext cx="4424362" cy="4365523"/>
          </a:xfrm>
        </p:spPr>
      </p:pic>
      <p:pic>
        <p:nvPicPr>
          <p:cNvPr id="85" name="Picture Placeholder 84" descr="Single gear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5340" y="3312662"/>
            <a:ext cx="2445676" cy="25046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The mission of the GLCVB </a:t>
            </a:r>
            <a:r>
              <a:rPr lang="en-US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positively impact our community’s quality of life by developing the region as a visitor destination.</a:t>
            </a:r>
            <a:endParaRPr 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Lightbulb with solid fill">
            <a:extLst>
              <a:ext uri="{FF2B5EF4-FFF2-40B4-BE49-F238E27FC236}">
                <a16:creationId xmlns:a16="http://schemas.microsoft.com/office/drawing/2014/main" id="{AC835DB6-B0D2-4F80-A0D8-962293BA9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18626" y="1917689"/>
            <a:ext cx="646565" cy="6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suit sitting on a bed drinking from a cup, with a suitcase nearby">
            <a:extLst>
              <a:ext uri="{FF2B5EF4-FFF2-40B4-BE49-F238E27FC236}">
                <a16:creationId xmlns:a16="http://schemas.microsoft.com/office/drawing/2014/main" id="{0C54BC6A-E865-7335-ADB7-BB3401A95F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423"/>
          <a:stretch/>
        </p:blipFill>
        <p:spPr>
          <a:xfrm>
            <a:off x="6867728" y="2274263"/>
            <a:ext cx="4486072" cy="34540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anchor="b">
            <a:normAutofit/>
          </a:bodyPr>
          <a:lstStyle/>
          <a:p>
            <a:r>
              <a:rPr lang="en-US" dirty="0"/>
              <a:t>Hotel Rooms sold</a:t>
            </a:r>
          </a:p>
        </p:txBody>
      </p:sp>
      <p:graphicFrame>
        <p:nvGraphicFramePr>
          <p:cNvPr id="6" name="Chart 5" descr="column chart">
            <a:extLst>
              <a:ext uri="{FF2B5EF4-FFF2-40B4-BE49-F238E27FC236}">
                <a16:creationId xmlns:a16="http://schemas.microsoft.com/office/drawing/2014/main" id="{C062A1BC-6630-4B2A-9929-8780DBCEC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522456"/>
              </p:ext>
            </p:extLst>
          </p:nvPr>
        </p:nvGraphicFramePr>
        <p:xfrm>
          <a:off x="515938" y="1825625"/>
          <a:ext cx="55038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EC71654-96A5-4280-94F3-931C61A9F92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14894"/>
            <a:ext cx="11150600" cy="920336"/>
          </a:xfrm>
        </p:spPr>
        <p:txBody>
          <a:bodyPr/>
          <a:lstStyle/>
          <a:p>
            <a:r>
              <a:rPr lang="en-US" dirty="0"/>
              <a:t>occupancy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A1165CB-8925-EE7A-3DF1-C88F62CA3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1" t="31014" r="7952" b="23576"/>
          <a:stretch/>
        </p:blipFill>
        <p:spPr>
          <a:xfrm>
            <a:off x="520700" y="1474470"/>
            <a:ext cx="11343902" cy="46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2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daily 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48F1436-A686-60AD-D2C9-212CCDEF5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2" t="30638" r="8203" b="26667"/>
          <a:stretch/>
        </p:blipFill>
        <p:spPr>
          <a:xfrm>
            <a:off x="515938" y="1569115"/>
            <a:ext cx="11062836" cy="42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3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27" y="373135"/>
            <a:ext cx="5456845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Diversity, equity, accessibility &amp; Inclusion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33" y="1698698"/>
            <a:ext cx="5365731" cy="4351338"/>
          </a:xfrm>
        </p:spPr>
        <p:txBody>
          <a:bodyPr>
            <a:normAutofit/>
          </a:bodyPr>
          <a:lstStyle/>
          <a:p>
            <a:r>
              <a:rPr lang="en-US" dirty="0"/>
              <a:t>ADVOCATES FOR ACCESSIBLE TOURISM</a:t>
            </a:r>
          </a:p>
          <a:p>
            <a:r>
              <a:rPr lang="en-US" dirty="0"/>
              <a:t>TRAVEL ABILITY PARTNERSHIP</a:t>
            </a:r>
          </a:p>
          <a:p>
            <a:r>
              <a:rPr lang="en-US" dirty="0"/>
              <a:t>SENSORY FRIENDLY PROGRAMS</a:t>
            </a:r>
          </a:p>
          <a:p>
            <a:r>
              <a:rPr lang="en-US" dirty="0"/>
              <a:t>CULTURE &amp; HERITAGE PROMOTION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71" r="16671"/>
          <a:stretch/>
        </p:blipFill>
        <p:spPr>
          <a:xfrm>
            <a:off x="6738854" y="854518"/>
            <a:ext cx="4884848" cy="4884848"/>
          </a:xfrm>
          <a:noFill/>
        </p:spPr>
      </p:pic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A1C5019D-BD34-55AC-CC56-49D88751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00" r="12500"/>
          <a:stretch/>
        </p:blipFill>
        <p:spPr>
          <a:xfrm>
            <a:off x="1750978" y="3560370"/>
            <a:ext cx="3968885" cy="3968885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14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7536"/>
            <a:ext cx="10515600" cy="940181"/>
          </a:xfrm>
        </p:spPr>
        <p:txBody>
          <a:bodyPr/>
          <a:lstStyle/>
          <a:p>
            <a:r>
              <a:rPr lang="en-US" dirty="0"/>
              <a:t>2023 downtown </a:t>
            </a:r>
            <a:r>
              <a:rPr lang="en-US" dirty="0" err="1"/>
              <a:t>lansing</a:t>
            </a:r>
            <a:br>
              <a:rPr lang="en-US" dirty="0"/>
            </a:br>
            <a:r>
              <a:rPr lang="en-US" dirty="0"/>
              <a:t>riverfront developments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191" y="3057110"/>
            <a:ext cx="5189808" cy="3381789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Accessible Playground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NEW Lansing Shuffle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Radisson Renovation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Improved Skywalk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293265" y="2728022"/>
            <a:ext cx="6060534" cy="4039964"/>
          </a:xfrm>
        </p:spPr>
      </p:pic>
    </p:spTree>
    <p:extLst>
      <p:ext uri="{BB962C8B-B14F-4D97-AF65-F5344CB8AC3E}">
        <p14:creationId xmlns:p14="http://schemas.microsoft.com/office/powerpoint/2010/main" val="18256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00" y="191736"/>
            <a:ext cx="5962683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MEETING &amp; COMPETING IN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97" y="1388027"/>
            <a:ext cx="5787586" cy="48848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CONVENTIONS:</a:t>
            </a:r>
          </a:p>
          <a:p>
            <a:r>
              <a:rPr lang="en-US" dirty="0"/>
              <a:t>Odyssey of the Mind World Finals</a:t>
            </a:r>
          </a:p>
          <a:p>
            <a:r>
              <a:rPr lang="en-US" dirty="0"/>
              <a:t>Michigan High School Football Coaches Association</a:t>
            </a:r>
          </a:p>
          <a:p>
            <a:r>
              <a:rPr lang="en-US" dirty="0" err="1"/>
              <a:t>mParks</a:t>
            </a:r>
            <a:endParaRPr lang="en-US" dirty="0"/>
          </a:p>
          <a:p>
            <a:r>
              <a:rPr lang="en-US" dirty="0"/>
              <a:t>Michigan Association of School Boards</a:t>
            </a:r>
          </a:p>
          <a:p>
            <a:r>
              <a:rPr lang="en-US" dirty="0"/>
              <a:t>Michigan Science Teachers Association</a:t>
            </a:r>
          </a:p>
          <a:p>
            <a:r>
              <a:rPr lang="en-US" dirty="0"/>
              <a:t>Michigan Farm Bureau</a:t>
            </a:r>
          </a:p>
          <a:p>
            <a:r>
              <a:rPr lang="en-US" dirty="0"/>
              <a:t>DIS 2023 (MSU Department of Physics)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SPORTS:</a:t>
            </a:r>
          </a:p>
          <a:p>
            <a:r>
              <a:rPr lang="en-US" dirty="0"/>
              <a:t>National Horseshoe Pitchers World Championship</a:t>
            </a:r>
          </a:p>
          <a:p>
            <a:r>
              <a:rPr lang="en-US" dirty="0"/>
              <a:t>NCAA D1 Men’s Golf Regional </a:t>
            </a:r>
          </a:p>
          <a:p>
            <a:r>
              <a:rPr lang="en-US" dirty="0"/>
              <a:t>NCCAA National Basketball Regional</a:t>
            </a:r>
          </a:p>
          <a:p>
            <a:r>
              <a:rPr lang="en-US" dirty="0"/>
              <a:t>MHSAA (seven state championship events)</a:t>
            </a:r>
          </a:p>
          <a:p>
            <a:r>
              <a:rPr lang="en-US" dirty="0"/>
              <a:t>National Clay Target Shooting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67" r="16667"/>
          <a:stretch/>
        </p:blipFill>
        <p:spPr>
          <a:xfrm>
            <a:off x="6738854" y="854518"/>
            <a:ext cx="4884848" cy="4884848"/>
          </a:xfrm>
          <a:noFill/>
        </p:spPr>
      </p:pic>
    </p:spTree>
    <p:extLst>
      <p:ext uri="{BB962C8B-B14F-4D97-AF65-F5344CB8AC3E}">
        <p14:creationId xmlns:p14="http://schemas.microsoft.com/office/powerpoint/2010/main" val="130487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initiatives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80934" y="1903728"/>
            <a:ext cx="4074002" cy="495389"/>
          </a:xfrm>
        </p:spPr>
        <p:txBody>
          <a:bodyPr/>
          <a:lstStyle/>
          <a:p>
            <a:pPr algn="l"/>
            <a:r>
              <a:rPr lang="en-US" dirty="0"/>
              <a:t>Love Lansing like a local</a:t>
            </a:r>
          </a:p>
        </p:txBody>
      </p:sp>
      <p:pic>
        <p:nvPicPr>
          <p:cNvPr id="29" name="Picture Placeholder 28" descr="Pencil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 descr="Laptop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BATYOT evolution to </a:t>
            </a:r>
            <a:br>
              <a:rPr lang="en-US" dirty="0"/>
            </a:br>
            <a:r>
              <a:rPr lang="en-US" dirty="0"/>
              <a:t>digital passport</a:t>
            </a:r>
          </a:p>
        </p:txBody>
      </p:sp>
      <p:pic>
        <p:nvPicPr>
          <p:cNvPr id="7" name="Picture 6" descr="A picture containing water, text&#10;&#10;Description automatically generated">
            <a:extLst>
              <a:ext uri="{FF2B5EF4-FFF2-40B4-BE49-F238E27FC236}">
                <a16:creationId xmlns:a16="http://schemas.microsoft.com/office/drawing/2014/main" id="{6FC88A83-98A2-4EC0-97E8-C0C8498B0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5" y="2896492"/>
            <a:ext cx="4982969" cy="3240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E66A97-263B-4BB0-80F6-E2DD3D2443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5889" t="12449" r="15501" b="986"/>
          <a:stretch/>
        </p:blipFill>
        <p:spPr>
          <a:xfrm>
            <a:off x="7159317" y="1530449"/>
            <a:ext cx="4230687" cy="30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http://www.w3.org/XML/1998/namespace"/>
    <ds:schemaRef ds:uri="71af3243-3dd4-4a8d-8c0d-dd76da1f02a5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239</Words>
  <Application>Microsoft Office PowerPoint</Application>
  <PresentationFormat>Widescreen</PresentationFormat>
  <Paragraphs>62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Office Theme</vt:lpstr>
      <vt:lpstr>Custom Design</vt:lpstr>
      <vt:lpstr>TOURISM &amp; HOSPITALITY report</vt:lpstr>
      <vt:lpstr>VISION &amp; MISSION STATEMENTS</vt:lpstr>
      <vt:lpstr>Hotel Rooms sold</vt:lpstr>
      <vt:lpstr>occupancy</vt:lpstr>
      <vt:lpstr>Average daily rate</vt:lpstr>
      <vt:lpstr>Diversity, equity, accessibility &amp; Inclusion</vt:lpstr>
      <vt:lpstr>2023 downtown lansing riverfront developments</vt:lpstr>
      <vt:lpstr>MEETING &amp; COMPETING IN 2023</vt:lpstr>
      <vt:lpstr>Marketing initiatives</vt:lpstr>
      <vt:lpstr>Organization rebrand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2019-08-07T19:11:32Z</dcterms:created>
  <dcterms:modified xsi:type="dcterms:W3CDTF">2023-01-05T15:14:02Z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