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56" r:id="rId2"/>
  </p:sldMasterIdLst>
  <p:sldIdLst>
    <p:sldId id="256" r:id="rId3"/>
    <p:sldId id="307" r:id="rId4"/>
    <p:sldId id="308" r:id="rId5"/>
    <p:sldId id="304" r:id="rId6"/>
    <p:sldId id="305" r:id="rId7"/>
    <p:sldId id="299" r:id="rId8"/>
    <p:sldId id="309" r:id="rId9"/>
    <p:sldId id="301" r:id="rId10"/>
    <p:sldId id="302" r:id="rId11"/>
    <p:sldId id="303" r:id="rId12"/>
    <p:sldId id="306" r:id="rId1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39"/>
    <a:srgbClr val="008752"/>
    <a:srgbClr val="009651"/>
    <a:srgbClr val="197AA1"/>
    <a:srgbClr val="002060"/>
    <a:srgbClr val="022060"/>
    <a:srgbClr val="153E35"/>
    <a:srgbClr val="006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7"/>
    <p:restoredTop sz="96405"/>
  </p:normalViewPr>
  <p:slideViewPr>
    <p:cSldViewPr snapToGrid="0" snapToObjects="1">
      <p:cViewPr>
        <p:scale>
          <a:sx n="70" d="100"/>
          <a:sy n="70" d="100"/>
        </p:scale>
        <p:origin x="1397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floor, tiled&#10;&#10;Description automatically generated">
            <a:extLst>
              <a:ext uri="{FF2B5EF4-FFF2-40B4-BE49-F238E27FC236}">
                <a16:creationId xmlns:a16="http://schemas.microsoft.com/office/drawing/2014/main" id="{0FD2678B-E2CF-8945-9B36-E22DA55A9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58899" r="29792"/>
          <a:stretch/>
        </p:blipFill>
        <p:spPr>
          <a:xfrm>
            <a:off x="3632200" y="-1"/>
            <a:ext cx="8559800" cy="2786240"/>
          </a:xfrm>
          <a:prstGeom prst="rect">
            <a:avLst/>
          </a:prstGeom>
        </p:spPr>
      </p:pic>
      <p:pic>
        <p:nvPicPr>
          <p:cNvPr id="8" name="Picture 7" descr="A picture containing building, floor, tiled&#10;&#10;Description automatically generated">
            <a:extLst>
              <a:ext uri="{FF2B5EF4-FFF2-40B4-BE49-F238E27FC236}">
                <a16:creationId xmlns:a16="http://schemas.microsoft.com/office/drawing/2014/main" id="{4E673826-390C-7640-BF39-321F66145C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t="40092"/>
          <a:stretch/>
        </p:blipFill>
        <p:spPr>
          <a:xfrm rot="10800000">
            <a:off x="0" y="2796822"/>
            <a:ext cx="12192000" cy="40611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622C35-ADC4-1148-8AA9-EE810346521C}"/>
              </a:ext>
            </a:extLst>
          </p:cNvPr>
          <p:cNvSpPr/>
          <p:nvPr userDrawn="1"/>
        </p:nvSpPr>
        <p:spPr>
          <a:xfrm>
            <a:off x="0" y="6413500"/>
            <a:ext cx="12192000" cy="444500"/>
          </a:xfrm>
          <a:prstGeom prst="rect">
            <a:avLst/>
          </a:prstGeom>
          <a:solidFill>
            <a:srgbClr val="008752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75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33478B-02D4-794B-839D-819A4B78C5A1}"/>
              </a:ext>
            </a:extLst>
          </p:cNvPr>
          <p:cNvSpPr/>
          <p:nvPr userDrawn="1"/>
        </p:nvSpPr>
        <p:spPr>
          <a:xfrm>
            <a:off x="0" y="6481861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i="0" dirty="0" err="1">
                <a:solidFill>
                  <a:schemeClr val="bg1"/>
                </a:solidFill>
                <a:latin typeface="Trebuchet MS" panose="020B0703020202090204" pitchFamily="34" charset="0"/>
              </a:rPr>
              <a:t>lansingchamber.org</a:t>
            </a:r>
            <a:r>
              <a:rPr lang="en-US" sz="1400" b="0" i="0" dirty="0">
                <a:solidFill>
                  <a:schemeClr val="bg1"/>
                </a:solidFill>
                <a:latin typeface="Trebuchet MS" panose="020B0703020202090204" pitchFamily="34" charset="0"/>
              </a:rPr>
              <a:t>. |  517.487.6340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F8B19-A48E-9241-8829-FFD829083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0619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34E16-6A75-AE49-A2AC-FA08DADF9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01624"/>
            <a:ext cx="9144000" cy="48237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2EE64D-0EC5-CB42-8738-6497449FC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9906" y="626327"/>
            <a:ext cx="3642194" cy="91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28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9701AD-D378-46DF-B7EE-D630706F7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F248-2F6F-456F-BEFD-B89449A5154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D6AD42-9500-4FEB-94C9-7039D1C85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7A5C5-4927-454B-8DEE-7D06D1350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C97-AB5F-4E6A-9625-3E177F67C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7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29F0F-918F-4AA7-866C-9669783A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097FC-C870-42FF-9C0A-1568DF9E3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55346-8B8A-4118-8063-2CC14F0A6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AB360-DF0A-408F-8EBC-C4437F0E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F248-2F6F-456F-BEFD-B89449A5154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5BDD2-C342-4BEE-97A4-91310469B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6D889-152B-4AAF-82DB-3C8DC880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C97-AB5F-4E6A-9625-3E177F67C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42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CA9D-07C5-48C6-A5F5-DB4733C02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959917-6A26-41F6-BD13-FBE34DFC53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324D09-7BBB-4B08-A147-B590FE1FA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4A214-686A-43E3-8744-16AD95F58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F248-2F6F-456F-BEFD-B89449A5154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E4E08-B490-4726-8D64-D39F9A0B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9F1FE-9490-457F-B190-CAFAB982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C97-AB5F-4E6A-9625-3E177F67C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18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DD11D-6727-4AE0-9732-48412A27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6F5F8-CBCD-4B3F-B6FE-4C85FDD50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5F18E-AC2D-4A70-8D7F-B62AD1A6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F248-2F6F-456F-BEFD-B89449A5154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510D3-81A0-4180-A855-408007BA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5AB44-D16D-46B0-8FDD-017C719D0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C97-AB5F-4E6A-9625-3E177F67C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04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6EDCB6-1312-4C87-8B90-CC32DD11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83BE3-7A85-4095-B34D-55CA61E95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D9F8A-8A40-4359-85CA-F2B5C8414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F248-2F6F-456F-BEFD-B89449A5154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F239E-F705-4129-84B0-6F675489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DA9C8-152D-470B-A34D-C93C774D2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C97-AB5F-4E6A-9625-3E177F67C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2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floor, tiled&#10;&#10;Description automatically generated">
            <a:extLst>
              <a:ext uri="{FF2B5EF4-FFF2-40B4-BE49-F238E27FC236}">
                <a16:creationId xmlns:a16="http://schemas.microsoft.com/office/drawing/2014/main" id="{D6E7C104-D4CF-D547-918D-515D66312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23112" t="34065" r="21104" b="-1"/>
          <a:stretch/>
        </p:blipFill>
        <p:spPr>
          <a:xfrm rot="9000000">
            <a:off x="7168293" y="3003365"/>
            <a:ext cx="6801166" cy="4469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812D8-F98B-0941-8E03-AE76F0857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F8459-0D0E-6B49-80A1-8103A7FF2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223A12-1EF9-B810-336F-9CB248A6C2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763" y="6035493"/>
            <a:ext cx="2205057" cy="5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6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floor, tiled&#10;&#10;Description automatically generated">
            <a:extLst>
              <a:ext uri="{FF2B5EF4-FFF2-40B4-BE49-F238E27FC236}">
                <a16:creationId xmlns:a16="http://schemas.microsoft.com/office/drawing/2014/main" id="{25640E8B-1668-054F-86B3-DF37B2039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t="40092"/>
          <a:stretch/>
        </p:blipFill>
        <p:spPr>
          <a:xfrm>
            <a:off x="0" y="0"/>
            <a:ext cx="12192000" cy="4061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EEE285-2860-D747-A008-A60B05486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234EB-F648-2043-AD7B-35CFFF285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25410-8A4C-0D58-5C2E-2DCF1D8C75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763" y="6035493"/>
            <a:ext cx="2205057" cy="5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2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E1C0-0CD0-48F9-A5B8-63A7DF619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7170F-63CB-4DB7-BD7E-4DE729DC6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AC501-BB26-40BF-956A-C5AABEFC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F248-2F6F-456F-BEFD-B89449A5154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9D244-25B7-43B8-AE8B-B1C6334F1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2CB45-605F-4E8A-A4F9-8152B2525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C97-AB5F-4E6A-9625-3E177F67C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3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8460-67BD-4C47-8F41-B3C9C7F9F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73DCE-F6DE-4700-BA80-DC71FFF11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350F3-D38D-4479-AFF2-FCEDA2FC0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F248-2F6F-456F-BEFD-B89449A5154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705AB-91C5-4331-A65A-547ACDCB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88140-048C-497E-BFF3-DE104B118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C97-AB5F-4E6A-9625-3E177F67C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9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FEFD-4A98-4F92-A118-55ABC913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FE847-0B5A-45BD-B817-8608EFBF0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2A375-5027-4172-A134-8691EC95E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F248-2F6F-456F-BEFD-B89449A5154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D2CB4-945B-479E-9032-0635520B1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7A1FD-0696-4F1A-A37A-A52D2C9DF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C97-AB5F-4E6A-9625-3E177F67C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0184-23DD-4497-B0D1-4856460C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B2897-D858-4E00-B535-EF07C48C2A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6006C-0472-4175-9B91-C3A2C6130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C4489-E8A8-41BA-BF39-B9EF8CD7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F248-2F6F-456F-BEFD-B89449A5154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B3327-C8E6-41D7-97D0-D63E66BF8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820F0-4CA2-4289-95AA-1D52A465E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C97-AB5F-4E6A-9625-3E177F67C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7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F954B-D460-42C8-B8B4-0292FA32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62659-548B-411B-BA92-6108BA145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8B9E8-9451-41AD-9987-A8710B6A8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7E4C45-F542-4019-B610-F81DE9735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710E9-C76E-4057-A8C5-3C490A748C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35DB11-1FDB-44DE-A208-1EC6093D1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F248-2F6F-456F-BEFD-B89449A5154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A24FE-2CFD-4BC7-8F65-E26448781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70CAE2-558B-4215-ADB6-FBA41226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C97-AB5F-4E6A-9625-3E177F67C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9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01168-527B-47E0-8CAA-75EE9AD62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5C060-C997-4E18-A03A-5ED8CB4E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F248-2F6F-456F-BEFD-B89449A5154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64875-690E-458D-AFFE-18DF2334E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E051F-BD01-451E-84EE-B43B146A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C97-AB5F-4E6A-9625-3E177F67C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7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ADE5B0-0BE4-2047-A92B-FF500E2BE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2A972-86FB-E646-AF57-B279C34CC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9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8752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787A16-6BDC-40A0-84FA-45CDF3610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47BF7-9B3C-4BCA-A517-C47779078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603D0-586E-4EA1-BD40-5088BB27E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7F248-2F6F-456F-BEFD-B89449A5154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7A054-951C-4A62-A61A-9B47C8D76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F5311-2E9D-44D0-AB22-0BE3C9BCF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C9C97-AB5F-4E6A-9625-3E177F67C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5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Related image">
            <a:extLst>
              <a:ext uri="{FF2B5EF4-FFF2-40B4-BE49-F238E27FC236}">
                <a16:creationId xmlns:a16="http://schemas.microsoft.com/office/drawing/2014/main" id="{E1B36833-A886-4519-A56B-B222AD9D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126" y="4048132"/>
            <a:ext cx="5702031" cy="190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6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67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Michigan Business Network">
            <a:extLst>
              <a:ext uri="{FF2B5EF4-FFF2-40B4-BE49-F238E27FC236}">
                <a16:creationId xmlns:a16="http://schemas.microsoft.com/office/drawing/2014/main" id="{787D0259-6655-4272-87DE-C51F159BF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48368"/>
            <a:ext cx="4952359" cy="101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D57715-2A6E-4FB3-A854-D086EED3B1E4}"/>
              </a:ext>
            </a:extLst>
          </p:cNvPr>
          <p:cNvSpPr txBox="1"/>
          <p:nvPr/>
        </p:nvSpPr>
        <p:spPr>
          <a:xfrm>
            <a:off x="457201" y="1877183"/>
            <a:ext cx="477434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Mid Michigan Economic Forecast </a:t>
            </a:r>
          </a:p>
          <a:p>
            <a:pPr algn="ctr" defTabSz="914377"/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Wednesday, January 11, 2023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B47A890F-0CF3-450A-ADD6-C99FEA3AA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7" y="1877183"/>
            <a:ext cx="5702031" cy="271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2D8B-4CF5-F728-E811-A75E96BD4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2023 Looking Forward</a:t>
            </a:r>
          </a:p>
        </p:txBody>
      </p:sp>
      <p:pic>
        <p:nvPicPr>
          <p:cNvPr id="2050" name="Picture 2" descr="Private credit managers still looking forward to 2023 | Wealth Professional">
            <a:extLst>
              <a:ext uri="{FF2B5EF4-FFF2-40B4-BE49-F238E27FC236}">
                <a16:creationId xmlns:a16="http://schemas.microsoft.com/office/drawing/2014/main" id="{E094AA5A-6E1C-B62D-7C05-DC522BA657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94" y="1780034"/>
            <a:ext cx="6543507" cy="392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96E6C7-EE38-4147-E4C9-FBC308B4631B}"/>
              </a:ext>
            </a:extLst>
          </p:cNvPr>
          <p:cNvSpPr txBox="1"/>
          <p:nvPr/>
        </p:nvSpPr>
        <p:spPr>
          <a:xfrm>
            <a:off x="8003358" y="1690688"/>
            <a:ext cx="38649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6939"/>
                </a:solidFill>
              </a:rPr>
              <a:t>Housing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6939"/>
                </a:solidFill>
              </a:rPr>
              <a:t>Public Transportation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6939"/>
                </a:solidFill>
              </a:rPr>
              <a:t>Childcare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6939"/>
                </a:solidFill>
              </a:rPr>
              <a:t>Economic Development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6939"/>
                </a:solidFill>
              </a:rPr>
              <a:t>US Senate Seat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6939"/>
                </a:solidFill>
              </a:rPr>
              <a:t>Downtown Lansing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6939"/>
                </a:solidFill>
              </a:rPr>
              <a:t>Legislative Priorities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939"/>
                </a:solidFill>
              </a:rPr>
              <a:t>EITC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939"/>
                </a:solidFill>
              </a:rPr>
              <a:t>Retiree Pension Tax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939"/>
                </a:solidFill>
              </a:rPr>
              <a:t>Right to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939"/>
                </a:solidFill>
              </a:rPr>
              <a:t>Minimum Wage | Paid Sick Leave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939"/>
                </a:solidFill>
              </a:rPr>
              <a:t>Auto No Fault</a:t>
            </a:r>
            <a:endParaRPr lang="en-US" dirty="0">
              <a:solidFill>
                <a:srgbClr val="00693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6939"/>
                </a:solidFill>
              </a:rPr>
              <a:t>Economy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939"/>
                </a:solidFill>
              </a:rPr>
              <a:t>Job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939"/>
                </a:solidFill>
              </a:rPr>
              <a:t>Inflation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939"/>
                </a:solidFill>
              </a:rPr>
              <a:t>Recession </a:t>
            </a:r>
          </a:p>
        </p:txBody>
      </p:sp>
    </p:spTree>
    <p:extLst>
      <p:ext uri="{BB962C8B-B14F-4D97-AF65-F5344CB8AC3E}">
        <p14:creationId xmlns:p14="http://schemas.microsoft.com/office/powerpoint/2010/main" val="2353965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254FE-4059-04C8-BB48-4BCB4B649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7734" y="1714782"/>
            <a:ext cx="5287861" cy="3931618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Join us in building a more vibrant region!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86B8E-C149-69DF-97A4-B14E53C3A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98" y="1714782"/>
            <a:ext cx="4587290" cy="450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51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D7D3D267-1010-13C5-2A9F-89FAE3C781FE}"/>
              </a:ext>
            </a:extLst>
          </p:cNvPr>
          <p:cNvSpPr txBox="1">
            <a:spLocks/>
          </p:cNvSpPr>
          <p:nvPr/>
        </p:nvSpPr>
        <p:spPr>
          <a:xfrm>
            <a:off x="621611" y="445964"/>
            <a:ext cx="8926344" cy="13051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752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Top Issues Impacting Business: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B5F8170-E706-7699-9084-40ECAAFA3F28}"/>
              </a:ext>
            </a:extLst>
          </p:cNvPr>
          <p:cNvSpPr txBox="1">
            <a:spLocks/>
          </p:cNvSpPr>
          <p:nvPr/>
        </p:nvSpPr>
        <p:spPr>
          <a:xfrm>
            <a:off x="646550" y="2801668"/>
            <a:ext cx="1624348" cy="14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Finding &amp; Keeping Employees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E78E0D-4CCB-AC7A-D683-0BA89233526D}"/>
              </a:ext>
            </a:extLst>
          </p:cNvPr>
          <p:cNvGrpSpPr/>
          <p:nvPr/>
        </p:nvGrpSpPr>
        <p:grpSpPr>
          <a:xfrm>
            <a:off x="1099712" y="4185573"/>
            <a:ext cx="704240" cy="704240"/>
            <a:chOff x="778669" y="4007644"/>
            <a:chExt cx="935831" cy="93583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F1919F1-CAB8-5054-F736-2F25FFE8ED43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693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E6C4300-F82D-5D0B-C3E3-3619BA80A5F0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67%</a:t>
              </a:r>
            </a:p>
          </p:txBody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B6602814-BDD5-C043-F1D7-3718448E7505}"/>
              </a:ext>
            </a:extLst>
          </p:cNvPr>
          <p:cNvSpPr txBox="1">
            <a:spLocks/>
          </p:cNvSpPr>
          <p:nvPr/>
        </p:nvSpPr>
        <p:spPr>
          <a:xfrm>
            <a:off x="2438856" y="2797448"/>
            <a:ext cx="1634266" cy="1479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Inflation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DCD54E-670B-E70B-53B8-DF5587F3B79B}"/>
              </a:ext>
            </a:extLst>
          </p:cNvPr>
          <p:cNvGrpSpPr/>
          <p:nvPr/>
        </p:nvGrpSpPr>
        <p:grpSpPr>
          <a:xfrm>
            <a:off x="2913280" y="4192208"/>
            <a:ext cx="704240" cy="704240"/>
            <a:chOff x="778669" y="4007644"/>
            <a:chExt cx="935831" cy="93583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E23263E-933D-5FD6-49FE-BB5F986FB261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693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CD6C71B-DB32-36CD-09BA-443476587D59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50%</a:t>
              </a:r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6C55DE9F-39BA-7095-BA59-5EA2C4508D19}"/>
              </a:ext>
            </a:extLst>
          </p:cNvPr>
          <p:cNvSpPr txBox="1">
            <a:spLocks/>
          </p:cNvSpPr>
          <p:nvPr/>
        </p:nvSpPr>
        <p:spPr>
          <a:xfrm>
            <a:off x="4247465" y="2790887"/>
            <a:ext cx="1710961" cy="1479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Supply Chain Disruptions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A87953C-B9B8-C1CD-2D32-C5C0D7E9FA2A}"/>
              </a:ext>
            </a:extLst>
          </p:cNvPr>
          <p:cNvGrpSpPr/>
          <p:nvPr/>
        </p:nvGrpSpPr>
        <p:grpSpPr>
          <a:xfrm>
            <a:off x="4754272" y="4192208"/>
            <a:ext cx="704240" cy="704240"/>
            <a:chOff x="778669" y="4007644"/>
            <a:chExt cx="935831" cy="935831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B1BBC33-5EA2-C74C-D1E2-BF2715A9FC36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693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F71EC34-EE23-6724-92A7-5A26357446EE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30%</a:t>
              </a: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C6DD68CB-2297-72AD-953E-579ECD08CA27}"/>
              </a:ext>
            </a:extLst>
          </p:cNvPr>
          <p:cNvSpPr txBox="1">
            <a:spLocks/>
          </p:cNvSpPr>
          <p:nvPr/>
        </p:nvSpPr>
        <p:spPr>
          <a:xfrm>
            <a:off x="6146205" y="2765176"/>
            <a:ext cx="1624349" cy="1479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Growing Revenue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4BA347D-098A-E51F-20C8-26867C67E7F0}"/>
              </a:ext>
            </a:extLst>
          </p:cNvPr>
          <p:cNvGrpSpPr/>
          <p:nvPr/>
        </p:nvGrpSpPr>
        <p:grpSpPr>
          <a:xfrm>
            <a:off x="6607983" y="4192208"/>
            <a:ext cx="704240" cy="704240"/>
            <a:chOff x="778669" y="4007644"/>
            <a:chExt cx="935831" cy="93583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FDE0B16-0ACE-1395-23A3-F4CC744BBFEE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693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3E7CE63-325F-1E5A-10BE-F3D465ADB1BF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30%</a:t>
              </a:r>
            </a:p>
          </p:txBody>
        </p:sp>
      </p:grpSp>
      <p:sp>
        <p:nvSpPr>
          <p:cNvPr id="56" name="Title 1">
            <a:extLst>
              <a:ext uri="{FF2B5EF4-FFF2-40B4-BE49-F238E27FC236}">
                <a16:creationId xmlns:a16="http://schemas.microsoft.com/office/drawing/2014/main" id="{9CFD075D-E80B-133E-F585-C39898D81260}"/>
              </a:ext>
            </a:extLst>
          </p:cNvPr>
          <p:cNvSpPr txBox="1">
            <a:spLocks/>
          </p:cNvSpPr>
          <p:nvPr/>
        </p:nvSpPr>
        <p:spPr>
          <a:xfrm>
            <a:off x="8001640" y="2806254"/>
            <a:ext cx="1624348" cy="1451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Regional Economy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FCD5D60-0B80-276C-8728-1411DBBEADD1}"/>
              </a:ext>
            </a:extLst>
          </p:cNvPr>
          <p:cNvGrpSpPr/>
          <p:nvPr/>
        </p:nvGrpSpPr>
        <p:grpSpPr>
          <a:xfrm>
            <a:off x="8461694" y="4192208"/>
            <a:ext cx="704240" cy="704240"/>
            <a:chOff x="778669" y="4007644"/>
            <a:chExt cx="935831" cy="93583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5B9414E-5EBE-3673-9E23-062E73617BE7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693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627531C-E491-6A98-EF27-0F3E61A13381}"/>
                </a:ext>
              </a:extLst>
            </p:cNvPr>
            <p:cNvSpPr txBox="1"/>
            <p:nvPr/>
          </p:nvSpPr>
          <p:spPr>
            <a:xfrm>
              <a:off x="778669" y="4218378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25%</a:t>
              </a:r>
            </a:p>
          </p:txBody>
        </p:sp>
      </p:grpSp>
      <p:sp>
        <p:nvSpPr>
          <p:cNvPr id="65" name="Title 1">
            <a:extLst>
              <a:ext uri="{FF2B5EF4-FFF2-40B4-BE49-F238E27FC236}">
                <a16:creationId xmlns:a16="http://schemas.microsoft.com/office/drawing/2014/main" id="{C7828A78-F7F7-F541-1D8C-C170A2E85021}"/>
              </a:ext>
            </a:extLst>
          </p:cNvPr>
          <p:cNvSpPr txBox="1">
            <a:spLocks/>
          </p:cNvSpPr>
          <p:nvPr/>
        </p:nvSpPr>
        <p:spPr>
          <a:xfrm>
            <a:off x="9857074" y="2807759"/>
            <a:ext cx="1624348" cy="1451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Housing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FEE8032-DA08-D436-1321-AEF0A51A0ED8}"/>
              </a:ext>
            </a:extLst>
          </p:cNvPr>
          <p:cNvGrpSpPr/>
          <p:nvPr/>
        </p:nvGrpSpPr>
        <p:grpSpPr>
          <a:xfrm>
            <a:off x="10317128" y="4185004"/>
            <a:ext cx="704240" cy="704240"/>
            <a:chOff x="778669" y="4007644"/>
            <a:chExt cx="935831" cy="935831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2F81A8F-CAF8-2D05-8532-B5AFECAB9406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693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B3B8ED5-A0A3-22F2-A3C7-F4AEF89B2E50}"/>
                </a:ext>
              </a:extLst>
            </p:cNvPr>
            <p:cNvSpPr txBox="1"/>
            <p:nvPr/>
          </p:nvSpPr>
          <p:spPr>
            <a:xfrm>
              <a:off x="778669" y="4218378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20%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15EC3AC2-23E5-7B9D-1FFC-276BBABED255}"/>
              </a:ext>
            </a:extLst>
          </p:cNvPr>
          <p:cNvSpPr/>
          <p:nvPr/>
        </p:nvSpPr>
        <p:spPr>
          <a:xfrm>
            <a:off x="9958439" y="1490899"/>
            <a:ext cx="1421617" cy="1421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A9C2545-7424-32BB-2788-822A9239D7FE}"/>
              </a:ext>
            </a:extLst>
          </p:cNvPr>
          <p:cNvSpPr/>
          <p:nvPr/>
        </p:nvSpPr>
        <p:spPr>
          <a:xfrm>
            <a:off x="8103005" y="1490899"/>
            <a:ext cx="1421617" cy="1421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A904800-C184-D4F1-73A1-0AF9C9702572}"/>
              </a:ext>
            </a:extLst>
          </p:cNvPr>
          <p:cNvSpPr/>
          <p:nvPr/>
        </p:nvSpPr>
        <p:spPr>
          <a:xfrm>
            <a:off x="6247571" y="1486648"/>
            <a:ext cx="1421617" cy="1421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061799F-6D01-0156-10CB-BB558B7DD206}"/>
              </a:ext>
            </a:extLst>
          </p:cNvPr>
          <p:cNvSpPr/>
          <p:nvPr/>
        </p:nvSpPr>
        <p:spPr>
          <a:xfrm>
            <a:off x="4392136" y="1479743"/>
            <a:ext cx="1421617" cy="1421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6D66A807-D94B-4120-E22A-91E92E8B400D}"/>
              </a:ext>
            </a:extLst>
          </p:cNvPr>
          <p:cNvSpPr/>
          <p:nvPr/>
        </p:nvSpPr>
        <p:spPr>
          <a:xfrm>
            <a:off x="2549421" y="1479743"/>
            <a:ext cx="1421617" cy="1421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74C9010-8C6E-F1B5-245A-8CB8F8BAEC4A}"/>
              </a:ext>
            </a:extLst>
          </p:cNvPr>
          <p:cNvSpPr/>
          <p:nvPr/>
        </p:nvSpPr>
        <p:spPr>
          <a:xfrm>
            <a:off x="734131" y="1476101"/>
            <a:ext cx="1421617" cy="1421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6611203-1FE0-D5EE-C432-4C426EFCB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61" y="1396783"/>
            <a:ext cx="1601346" cy="160134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A136BBF-39FB-EBF1-20D4-99FC97DA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596" y="1400521"/>
            <a:ext cx="1597608" cy="159760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C886D5C-7697-07E6-BE0F-FF533E58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140" y="1400521"/>
            <a:ext cx="1597608" cy="159760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784F4C1-6D6D-C71B-B8E2-A07143B5B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575" y="1400521"/>
            <a:ext cx="1597608" cy="15976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41E04A6-A9A6-BBDA-F6D6-F3040643F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816" y="1396783"/>
            <a:ext cx="1601346" cy="16013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8CA2862-1288-C1D8-1AA9-746DF0032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5900" y="1396420"/>
            <a:ext cx="1601347" cy="160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60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024F4-904B-8255-E1CD-A8E4C7298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04" y="445964"/>
            <a:ext cx="11065268" cy="1305118"/>
          </a:xfrm>
        </p:spPr>
        <p:txBody>
          <a:bodyPr anchor="t">
            <a:noAutofit/>
          </a:bodyPr>
          <a:lstStyle/>
          <a:p>
            <a:r>
              <a:rPr lang="en-US" sz="4800" dirty="0"/>
              <a:t>Top Public Policy Issues of 2023: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3731AA-CD1F-2395-90EB-8E28CC33159A}"/>
              </a:ext>
            </a:extLst>
          </p:cNvPr>
          <p:cNvSpPr txBox="1">
            <a:spLocks/>
          </p:cNvSpPr>
          <p:nvPr/>
        </p:nvSpPr>
        <p:spPr>
          <a:xfrm>
            <a:off x="646550" y="2833375"/>
            <a:ext cx="1624348" cy="1489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Economic Development &amp; Job Creation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9CFC3D-8068-1C69-5AC3-FEF41EC4A930}"/>
              </a:ext>
            </a:extLst>
          </p:cNvPr>
          <p:cNvGrpSpPr/>
          <p:nvPr/>
        </p:nvGrpSpPr>
        <p:grpSpPr>
          <a:xfrm>
            <a:off x="1099712" y="4278041"/>
            <a:ext cx="704240" cy="704240"/>
            <a:chOff x="778669" y="4007644"/>
            <a:chExt cx="935831" cy="93583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28D882F-A798-3130-C691-1A91FBBD054E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C98B7F-F96D-C105-74DE-DCCC2CD6C14E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75%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13DA8DF-5E18-C69D-AB73-BE106CEB1D0A}"/>
              </a:ext>
            </a:extLst>
          </p:cNvPr>
          <p:cNvSpPr txBox="1">
            <a:spLocks/>
          </p:cNvSpPr>
          <p:nvPr/>
        </p:nvSpPr>
        <p:spPr>
          <a:xfrm>
            <a:off x="2404750" y="2821770"/>
            <a:ext cx="1710961" cy="1479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Talent &amp; Education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Infrastructure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38881B-B2AF-A603-D98F-B7D800196287}"/>
              </a:ext>
            </a:extLst>
          </p:cNvPr>
          <p:cNvGrpSpPr/>
          <p:nvPr/>
        </p:nvGrpSpPr>
        <p:grpSpPr>
          <a:xfrm>
            <a:off x="2913280" y="4284676"/>
            <a:ext cx="704240" cy="704240"/>
            <a:chOff x="778669" y="4007644"/>
            <a:chExt cx="935831" cy="93583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714408C-AA97-73DF-A18A-A44FA9A479D4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3FC561-4054-B50E-5D7D-3D3D4230D13D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51%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8DDD1C7B-3EA1-9147-CEEF-744061488204}"/>
              </a:ext>
            </a:extLst>
          </p:cNvPr>
          <p:cNvSpPr txBox="1">
            <a:spLocks/>
          </p:cNvSpPr>
          <p:nvPr/>
        </p:nvSpPr>
        <p:spPr>
          <a:xfrm>
            <a:off x="4247465" y="2813886"/>
            <a:ext cx="1710961" cy="1479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Healthcare Accessibility  &amp; Affordability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2FF1EF-B70A-7279-5679-8721824C2AB2}"/>
              </a:ext>
            </a:extLst>
          </p:cNvPr>
          <p:cNvGrpSpPr/>
          <p:nvPr/>
        </p:nvGrpSpPr>
        <p:grpSpPr>
          <a:xfrm>
            <a:off x="4754272" y="4284676"/>
            <a:ext cx="704240" cy="704240"/>
            <a:chOff x="778669" y="4007644"/>
            <a:chExt cx="935831" cy="93583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ED99900-8AB7-E47E-525C-317C22A6E868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3C4CDE-C796-BD2C-BE2E-D34765C5A819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36%</a:t>
              </a: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9367CD4B-33BD-A81C-8A76-0CB2EB889094}"/>
              </a:ext>
            </a:extLst>
          </p:cNvPr>
          <p:cNvSpPr txBox="1">
            <a:spLocks/>
          </p:cNvSpPr>
          <p:nvPr/>
        </p:nvSpPr>
        <p:spPr>
          <a:xfrm>
            <a:off x="6146205" y="2752370"/>
            <a:ext cx="1624349" cy="1479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Public Safety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20E924-2710-05E7-5C5E-83C998526968}"/>
              </a:ext>
            </a:extLst>
          </p:cNvPr>
          <p:cNvGrpSpPr/>
          <p:nvPr/>
        </p:nvGrpSpPr>
        <p:grpSpPr>
          <a:xfrm>
            <a:off x="6607983" y="4284676"/>
            <a:ext cx="704240" cy="704240"/>
            <a:chOff x="778669" y="4007644"/>
            <a:chExt cx="935831" cy="93583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7C82FD1-4842-CA96-0F40-88E86BE4C7A7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373FAD-2194-515D-31F2-C306F46F6690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29%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F03BBB8D-10EB-4BAD-8AC1-8B8BB8646C16}"/>
              </a:ext>
            </a:extLst>
          </p:cNvPr>
          <p:cNvSpPr txBox="1">
            <a:spLocks/>
          </p:cNvSpPr>
          <p:nvPr/>
        </p:nvSpPr>
        <p:spPr>
          <a:xfrm>
            <a:off x="8001640" y="2793448"/>
            <a:ext cx="1624348" cy="1451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Taxation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B36D84D-3E51-9308-5F39-955EA4F8EA7D}"/>
              </a:ext>
            </a:extLst>
          </p:cNvPr>
          <p:cNvGrpSpPr/>
          <p:nvPr/>
        </p:nvGrpSpPr>
        <p:grpSpPr>
          <a:xfrm>
            <a:off x="8461694" y="4284676"/>
            <a:ext cx="704240" cy="704240"/>
            <a:chOff x="778669" y="4007644"/>
            <a:chExt cx="935831" cy="93583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CCCD576-2BD5-1378-1200-A4AAE740CDE2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DF546A-9875-FFB8-4DA7-70658228AC42}"/>
                </a:ext>
              </a:extLst>
            </p:cNvPr>
            <p:cNvSpPr txBox="1"/>
            <p:nvPr/>
          </p:nvSpPr>
          <p:spPr>
            <a:xfrm>
              <a:off x="778669" y="4218378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29%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C0AE8D3-0D34-A402-6F6B-A771279DACFB}"/>
              </a:ext>
            </a:extLst>
          </p:cNvPr>
          <p:cNvSpPr txBox="1">
            <a:spLocks/>
          </p:cNvSpPr>
          <p:nvPr/>
        </p:nvSpPr>
        <p:spPr>
          <a:xfrm>
            <a:off x="9857074" y="2786244"/>
            <a:ext cx="1624348" cy="1451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Housing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07E18C-9448-9F40-50E2-4655ADC480C3}"/>
              </a:ext>
            </a:extLst>
          </p:cNvPr>
          <p:cNvGrpSpPr/>
          <p:nvPr/>
        </p:nvGrpSpPr>
        <p:grpSpPr>
          <a:xfrm>
            <a:off x="10317128" y="4277472"/>
            <a:ext cx="704240" cy="704240"/>
            <a:chOff x="778669" y="4007644"/>
            <a:chExt cx="935831" cy="93583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9834674-BA79-070F-0405-1AAC22B39B09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16949D-4BB7-86EE-48EE-2F1D0C3C8B43}"/>
                </a:ext>
              </a:extLst>
            </p:cNvPr>
            <p:cNvSpPr txBox="1"/>
            <p:nvPr/>
          </p:nvSpPr>
          <p:spPr>
            <a:xfrm>
              <a:off x="778669" y="4218378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29%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5AEE3E5C-7E12-2461-6EAA-A75FE0752337}"/>
              </a:ext>
            </a:extLst>
          </p:cNvPr>
          <p:cNvSpPr/>
          <p:nvPr/>
        </p:nvSpPr>
        <p:spPr>
          <a:xfrm>
            <a:off x="9958439" y="1583367"/>
            <a:ext cx="1421617" cy="1421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741B0CA-39EB-B9A4-B85C-1AEF8BE2896C}"/>
              </a:ext>
            </a:extLst>
          </p:cNvPr>
          <p:cNvSpPr/>
          <p:nvPr/>
        </p:nvSpPr>
        <p:spPr>
          <a:xfrm>
            <a:off x="8103005" y="1583367"/>
            <a:ext cx="1421617" cy="1421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56D2077-42C9-A8AB-AAFC-B830E01940B2}"/>
              </a:ext>
            </a:extLst>
          </p:cNvPr>
          <p:cNvSpPr/>
          <p:nvPr/>
        </p:nvSpPr>
        <p:spPr>
          <a:xfrm>
            <a:off x="6247571" y="1579116"/>
            <a:ext cx="1421617" cy="1421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C6B96F8-E23B-2F39-917C-D1410C2F31D7}"/>
              </a:ext>
            </a:extLst>
          </p:cNvPr>
          <p:cNvSpPr/>
          <p:nvPr/>
        </p:nvSpPr>
        <p:spPr>
          <a:xfrm>
            <a:off x="4392136" y="1572211"/>
            <a:ext cx="1421617" cy="1421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9ACC687-5DB2-6E98-9907-58786DD467D3}"/>
              </a:ext>
            </a:extLst>
          </p:cNvPr>
          <p:cNvSpPr/>
          <p:nvPr/>
        </p:nvSpPr>
        <p:spPr>
          <a:xfrm>
            <a:off x="2549421" y="1572211"/>
            <a:ext cx="1421617" cy="1421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AA20EFB-1887-D9B5-4DDC-58D053C99662}"/>
              </a:ext>
            </a:extLst>
          </p:cNvPr>
          <p:cNvSpPr/>
          <p:nvPr/>
        </p:nvSpPr>
        <p:spPr>
          <a:xfrm>
            <a:off x="734131" y="1568569"/>
            <a:ext cx="1421617" cy="1421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DDADC61B-B7C5-748C-6195-1644E7FB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27" y="1492995"/>
            <a:ext cx="1593858" cy="1593858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BD76FBAC-95B5-D003-387C-4917461AE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858" y="1492995"/>
            <a:ext cx="1582709" cy="1582709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4FC3DA57-77BB-972D-239E-F8DA65C73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245" y="1492995"/>
            <a:ext cx="1593858" cy="1593858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994E3A88-F932-29AC-280B-768F5AC77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957" y="1492995"/>
            <a:ext cx="1594762" cy="1594762"/>
          </a:xfrm>
          <a:prstGeom prst="rect">
            <a:avLst/>
          </a:prstGeom>
        </p:spPr>
      </p:pic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5A8FAE7C-0F2D-BFEA-C22E-704DB83E7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6884" y="1492995"/>
            <a:ext cx="1593858" cy="1593858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FE1CB70A-CF1B-576E-7AF3-879589C53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2318" y="1492094"/>
            <a:ext cx="1594759" cy="15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4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5AEE83-AA4D-67F0-A515-0B05B4C58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68" y="365126"/>
            <a:ext cx="11470932" cy="1251270"/>
          </a:xfrm>
        </p:spPr>
        <p:txBody>
          <a:bodyPr anchor="t">
            <a:normAutofit/>
          </a:bodyPr>
          <a:lstStyle/>
          <a:p>
            <a:r>
              <a:rPr lang="en-US" sz="4000" dirty="0"/>
              <a:t>What talent and workforce-related issues are </a:t>
            </a:r>
            <a:br>
              <a:rPr lang="en-US" sz="4000" dirty="0"/>
            </a:br>
            <a:r>
              <a:rPr lang="en-US" sz="4000" dirty="0"/>
              <a:t>you currently experiencing?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FA055A-5E0F-D412-2D6A-4FECFC8917E9}"/>
              </a:ext>
            </a:extLst>
          </p:cNvPr>
          <p:cNvSpPr txBox="1">
            <a:spLocks/>
          </p:cNvSpPr>
          <p:nvPr/>
        </p:nvSpPr>
        <p:spPr>
          <a:xfrm>
            <a:off x="9029700" y="6309555"/>
            <a:ext cx="2738437" cy="539001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r"/>
            <a:endParaRPr lang="en-US" sz="18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92CCF1-6547-BBB2-4141-B9D5697DD77F}"/>
              </a:ext>
            </a:extLst>
          </p:cNvPr>
          <p:cNvSpPr txBox="1">
            <a:spLocks/>
          </p:cNvSpPr>
          <p:nvPr/>
        </p:nvSpPr>
        <p:spPr>
          <a:xfrm>
            <a:off x="1634511" y="3355231"/>
            <a:ext cx="2371659" cy="2654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3000"/>
              </a:spcAft>
            </a:pPr>
            <a:r>
              <a:rPr lang="en-US" sz="1800" b="0" dirty="0">
                <a:solidFill>
                  <a:srgbClr val="002060"/>
                </a:solidFill>
              </a:rPr>
              <a:t>Lack of Applicants</a:t>
            </a:r>
          </a:p>
          <a:p>
            <a:pPr>
              <a:spcAft>
                <a:spcPts val="3000"/>
              </a:spcAft>
            </a:pPr>
            <a:r>
              <a:rPr lang="en-US" sz="1800" b="0" dirty="0">
                <a:solidFill>
                  <a:srgbClr val="002060"/>
                </a:solidFill>
              </a:rPr>
              <a:t>Lack of Applicants </a:t>
            </a:r>
            <a:br>
              <a:rPr lang="en-US" sz="1800" b="0" dirty="0">
                <a:solidFill>
                  <a:srgbClr val="002060"/>
                </a:solidFill>
              </a:rPr>
            </a:br>
            <a:r>
              <a:rPr lang="en-US" sz="1800" b="0" dirty="0">
                <a:solidFill>
                  <a:srgbClr val="002060"/>
                </a:solidFill>
              </a:rPr>
              <a:t>with Necessary Skills</a:t>
            </a:r>
          </a:p>
          <a:p>
            <a:pPr>
              <a:spcAft>
                <a:spcPts val="3000"/>
              </a:spcAft>
            </a:pPr>
            <a:r>
              <a:rPr lang="en-US" sz="1800" b="0" dirty="0">
                <a:solidFill>
                  <a:srgbClr val="002060"/>
                </a:solidFill>
              </a:rPr>
              <a:t>Lack of Applicants Willing to Accept </a:t>
            </a:r>
            <a:br>
              <a:rPr lang="en-US" sz="1800" b="0" dirty="0">
                <a:solidFill>
                  <a:srgbClr val="002060"/>
                </a:solidFill>
              </a:rPr>
            </a:br>
            <a:r>
              <a:rPr lang="en-US" sz="1800" b="0" dirty="0">
                <a:solidFill>
                  <a:srgbClr val="002060"/>
                </a:solidFill>
              </a:rPr>
              <a:t>a Job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A8DAC5-CD07-D3B4-2E90-A8249FF70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067" y="1676778"/>
            <a:ext cx="1339970" cy="13399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66857F0-9DA0-5A54-DFB8-146C87EABC7A}"/>
              </a:ext>
            </a:extLst>
          </p:cNvPr>
          <p:cNvGrpSpPr/>
          <p:nvPr/>
        </p:nvGrpSpPr>
        <p:grpSpPr>
          <a:xfrm>
            <a:off x="870001" y="3162144"/>
            <a:ext cx="704240" cy="704240"/>
            <a:chOff x="778669" y="4007644"/>
            <a:chExt cx="935831" cy="93583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4B2F42-8980-C793-2FB0-BC08F70B2504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897FE3-67A2-2261-1B9B-7957221BD0B1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63%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4DEAB4-A357-1173-396B-EFCA08E7F0D7}"/>
              </a:ext>
            </a:extLst>
          </p:cNvPr>
          <p:cNvGrpSpPr/>
          <p:nvPr/>
        </p:nvGrpSpPr>
        <p:grpSpPr>
          <a:xfrm>
            <a:off x="870001" y="3941316"/>
            <a:ext cx="704240" cy="704240"/>
            <a:chOff x="778669" y="4007644"/>
            <a:chExt cx="935831" cy="93583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178D693-30B3-82DA-E862-96BE46D10226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E7D730-9361-0597-D754-7E8934C964A5}"/>
                </a:ext>
              </a:extLst>
            </p:cNvPr>
            <p:cNvSpPr txBox="1"/>
            <p:nvPr/>
          </p:nvSpPr>
          <p:spPr>
            <a:xfrm>
              <a:off x="778669" y="4206915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67%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28F32B-1339-581C-11D2-A85EFEA85EC5}"/>
              </a:ext>
            </a:extLst>
          </p:cNvPr>
          <p:cNvGrpSpPr/>
          <p:nvPr/>
        </p:nvGrpSpPr>
        <p:grpSpPr>
          <a:xfrm>
            <a:off x="870001" y="4875755"/>
            <a:ext cx="704240" cy="704240"/>
            <a:chOff x="778669" y="4007644"/>
            <a:chExt cx="935831" cy="93583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D41C9C7-F021-30F2-751C-72D1C0A8E86E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73B8EF-1CB1-6297-7445-52B33D96ACB7}"/>
                </a:ext>
              </a:extLst>
            </p:cNvPr>
            <p:cNvSpPr txBox="1"/>
            <p:nvPr/>
          </p:nvSpPr>
          <p:spPr>
            <a:xfrm>
              <a:off x="778669" y="4206915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42%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07938CA0-07CF-6D56-29D4-FCF7459E6E62}"/>
              </a:ext>
            </a:extLst>
          </p:cNvPr>
          <p:cNvSpPr txBox="1">
            <a:spLocks/>
          </p:cNvSpPr>
          <p:nvPr/>
        </p:nvSpPr>
        <p:spPr>
          <a:xfrm>
            <a:off x="9146302" y="3121916"/>
            <a:ext cx="2130821" cy="23660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3000"/>
              </a:spcAft>
            </a:pPr>
            <a:r>
              <a:rPr lang="en-US" sz="1800" b="0" dirty="0">
                <a:solidFill>
                  <a:srgbClr val="002060"/>
                </a:solidFill>
              </a:rPr>
              <a:t>Increased Cost for Salary and Other Benefits</a:t>
            </a:r>
          </a:p>
          <a:p>
            <a:pPr>
              <a:spcAft>
                <a:spcPts val="3000"/>
              </a:spcAft>
            </a:pPr>
            <a:r>
              <a:rPr lang="en-US" sz="1800" b="0" dirty="0">
                <a:solidFill>
                  <a:srgbClr val="002060"/>
                </a:solidFill>
              </a:rPr>
              <a:t>Other Workforce-Related Issues</a:t>
            </a:r>
          </a:p>
          <a:p>
            <a:pPr>
              <a:spcAft>
                <a:spcPts val="3000"/>
              </a:spcAft>
            </a:pPr>
            <a:r>
              <a:rPr lang="en-US" sz="1800" b="0" dirty="0">
                <a:solidFill>
                  <a:srgbClr val="002060"/>
                </a:solidFill>
              </a:rPr>
              <a:t>Other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1982F6-C160-3730-578F-3ECC379655F1}"/>
              </a:ext>
            </a:extLst>
          </p:cNvPr>
          <p:cNvGrpSpPr/>
          <p:nvPr/>
        </p:nvGrpSpPr>
        <p:grpSpPr>
          <a:xfrm>
            <a:off x="8330034" y="3162144"/>
            <a:ext cx="704240" cy="704240"/>
            <a:chOff x="778669" y="4007644"/>
            <a:chExt cx="935831" cy="93583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78F12A2-3C31-9870-F23E-B9365169D024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C0147F7-465D-CB29-7AC3-E1A1DD2FF3AE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60%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1E83E2-C0FC-85EA-0A62-AF7EA2619916}"/>
              </a:ext>
            </a:extLst>
          </p:cNvPr>
          <p:cNvGrpSpPr/>
          <p:nvPr/>
        </p:nvGrpSpPr>
        <p:grpSpPr>
          <a:xfrm>
            <a:off x="8330034" y="4163119"/>
            <a:ext cx="704240" cy="704240"/>
            <a:chOff x="778669" y="4007644"/>
            <a:chExt cx="935831" cy="93583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48E0938-6BD5-ABE9-B7D3-6C8884EC797C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491D83-69C2-78B9-70B6-D997C3AD737A}"/>
                </a:ext>
              </a:extLst>
            </p:cNvPr>
            <p:cNvSpPr txBox="1"/>
            <p:nvPr/>
          </p:nvSpPr>
          <p:spPr>
            <a:xfrm>
              <a:off x="778669" y="4206915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16%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4ABCAC-4E0F-EA42-E6B6-3D4AAAF59D59}"/>
              </a:ext>
            </a:extLst>
          </p:cNvPr>
          <p:cNvGrpSpPr/>
          <p:nvPr/>
        </p:nvGrpSpPr>
        <p:grpSpPr>
          <a:xfrm>
            <a:off x="8330034" y="4922199"/>
            <a:ext cx="704240" cy="704240"/>
            <a:chOff x="778669" y="4007644"/>
            <a:chExt cx="935831" cy="93583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133BC4A-C9D8-3680-DDDA-9D8BBA5B99D9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9432D2C-3D2E-EE9D-5B3D-2A7BFBBD021C}"/>
                </a:ext>
              </a:extLst>
            </p:cNvPr>
            <p:cNvSpPr txBox="1"/>
            <p:nvPr/>
          </p:nvSpPr>
          <p:spPr>
            <a:xfrm>
              <a:off x="778669" y="4206915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12%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47B7B71-98E1-D0E4-87B1-99C1D516B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257" y="1676778"/>
            <a:ext cx="1350248" cy="1350248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1B45CFA0-080A-08C4-104C-7BA7C678C92F}"/>
              </a:ext>
            </a:extLst>
          </p:cNvPr>
          <p:cNvSpPr txBox="1">
            <a:spLocks/>
          </p:cNvSpPr>
          <p:nvPr/>
        </p:nvSpPr>
        <p:spPr>
          <a:xfrm>
            <a:off x="5556844" y="3258757"/>
            <a:ext cx="2188214" cy="17410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3000"/>
              </a:spcAft>
            </a:pPr>
            <a:r>
              <a:rPr lang="en-US" sz="1800" b="0" dirty="0">
                <a:solidFill>
                  <a:srgbClr val="002060"/>
                </a:solidFill>
              </a:rPr>
              <a:t>Retaining New Employees</a:t>
            </a:r>
          </a:p>
          <a:p>
            <a:pPr>
              <a:spcAft>
                <a:spcPts val="3000"/>
              </a:spcAft>
            </a:pPr>
            <a:r>
              <a:rPr lang="en-US" sz="1800" b="0" dirty="0">
                <a:solidFill>
                  <a:srgbClr val="002060"/>
                </a:solidFill>
              </a:rPr>
              <a:t>Retaining Long-Term Employees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5F84608-4C97-7168-18A5-6269E827FCB7}"/>
              </a:ext>
            </a:extLst>
          </p:cNvPr>
          <p:cNvSpPr/>
          <p:nvPr/>
        </p:nvSpPr>
        <p:spPr>
          <a:xfrm>
            <a:off x="4711821" y="3162144"/>
            <a:ext cx="704240" cy="70424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224893-16A0-A1DF-C024-C783FDAFCF69}"/>
              </a:ext>
            </a:extLst>
          </p:cNvPr>
          <p:cNvSpPr txBox="1"/>
          <p:nvPr/>
        </p:nvSpPr>
        <p:spPr>
          <a:xfrm>
            <a:off x="4711821" y="3320727"/>
            <a:ext cx="704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28%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E60FEBB-C1C8-F3B1-F7B7-59E9C4CC7829}"/>
              </a:ext>
            </a:extLst>
          </p:cNvPr>
          <p:cNvSpPr/>
          <p:nvPr/>
        </p:nvSpPr>
        <p:spPr>
          <a:xfrm>
            <a:off x="4711821" y="4056769"/>
            <a:ext cx="704240" cy="70424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35C944-3972-6B46-5FC3-C73CCC4A6C2C}"/>
              </a:ext>
            </a:extLst>
          </p:cNvPr>
          <p:cNvSpPr txBox="1"/>
          <p:nvPr/>
        </p:nvSpPr>
        <p:spPr>
          <a:xfrm>
            <a:off x="4711821" y="4206726"/>
            <a:ext cx="704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26%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8ABD8EF-48CD-C79D-954E-A13EBB27E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155" y="1676778"/>
            <a:ext cx="1350248" cy="135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62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608E5759-30CC-3EB8-5D6F-711EF3D7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96" y="365126"/>
            <a:ext cx="11769904" cy="1251270"/>
          </a:xfrm>
        </p:spPr>
        <p:txBody>
          <a:bodyPr anchor="t">
            <a:normAutofit fontScale="90000"/>
          </a:bodyPr>
          <a:lstStyle/>
          <a:p>
            <a:r>
              <a:rPr lang="en-US" sz="4000" dirty="0"/>
              <a:t>Have you made any changes to employee compensation, benefits or work hours due to the difficulty attracting workers?</a:t>
            </a: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CE829633-9C83-7247-3F81-BDDDB460C2E5}"/>
              </a:ext>
            </a:extLst>
          </p:cNvPr>
          <p:cNvSpPr txBox="1">
            <a:spLocks/>
          </p:cNvSpPr>
          <p:nvPr/>
        </p:nvSpPr>
        <p:spPr>
          <a:xfrm>
            <a:off x="9029700" y="6309555"/>
            <a:ext cx="2738437" cy="539001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r"/>
            <a:endParaRPr lang="en-US" sz="18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2087ED1D-6028-AF97-C3BC-F5BB0747AAD6}"/>
              </a:ext>
            </a:extLst>
          </p:cNvPr>
          <p:cNvSpPr txBox="1">
            <a:spLocks/>
          </p:cNvSpPr>
          <p:nvPr/>
        </p:nvSpPr>
        <p:spPr>
          <a:xfrm>
            <a:off x="422096" y="3519991"/>
            <a:ext cx="1624348" cy="14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ctr">
              <a:spcAft>
                <a:spcPts val="3000"/>
              </a:spcAft>
            </a:pPr>
            <a:r>
              <a:rPr lang="en-US" sz="1800" b="0" dirty="0">
                <a:solidFill>
                  <a:srgbClr val="002060"/>
                </a:solidFill>
              </a:rPr>
              <a:t>More Flexibility, Including Remote or Hybrid Work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1644A56-C49A-77C0-CF13-F1414FBBDA3C}"/>
              </a:ext>
            </a:extLst>
          </p:cNvPr>
          <p:cNvGrpSpPr/>
          <p:nvPr/>
        </p:nvGrpSpPr>
        <p:grpSpPr>
          <a:xfrm>
            <a:off x="875258" y="4973566"/>
            <a:ext cx="704240" cy="704240"/>
            <a:chOff x="778669" y="4007644"/>
            <a:chExt cx="935831" cy="935831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DF1FE4E-D86C-DF16-D412-7AB82EFE7FDF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643CCF5-3D4F-7236-E241-6A451747E29B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70%</a:t>
              </a:r>
            </a:p>
          </p:txBody>
        </p:sp>
      </p:grpSp>
      <p:sp>
        <p:nvSpPr>
          <p:cNvPr id="80" name="Title 1">
            <a:extLst>
              <a:ext uri="{FF2B5EF4-FFF2-40B4-BE49-F238E27FC236}">
                <a16:creationId xmlns:a16="http://schemas.microsoft.com/office/drawing/2014/main" id="{3EFBD262-F408-F23B-5F17-9A71B860A8D6}"/>
              </a:ext>
            </a:extLst>
          </p:cNvPr>
          <p:cNvSpPr txBox="1">
            <a:spLocks/>
          </p:cNvSpPr>
          <p:nvPr/>
        </p:nvSpPr>
        <p:spPr>
          <a:xfrm>
            <a:off x="2715341" y="3494280"/>
            <a:ext cx="1710961" cy="1479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ctr">
              <a:spcAft>
                <a:spcPts val="3000"/>
              </a:spcAft>
            </a:pPr>
            <a:r>
              <a:rPr lang="en-US" sz="1800" b="0" dirty="0">
                <a:solidFill>
                  <a:srgbClr val="002060"/>
                </a:solidFill>
              </a:rPr>
              <a:t>Increased Compensation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1287517-500D-F1C7-51BE-0A5EA89AC52F}"/>
              </a:ext>
            </a:extLst>
          </p:cNvPr>
          <p:cNvGrpSpPr/>
          <p:nvPr/>
        </p:nvGrpSpPr>
        <p:grpSpPr>
          <a:xfrm>
            <a:off x="3223871" y="4973566"/>
            <a:ext cx="704240" cy="704240"/>
            <a:chOff x="778669" y="4007644"/>
            <a:chExt cx="935831" cy="935831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74822D0-1C16-8340-6948-F6EB1EC4A587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2774E98-5B5A-F8C8-1721-8331E1D70010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84%</a:t>
              </a:r>
            </a:p>
          </p:txBody>
        </p:sp>
      </p:grpSp>
      <p:sp>
        <p:nvSpPr>
          <p:cNvPr id="84" name="Title 1">
            <a:extLst>
              <a:ext uri="{FF2B5EF4-FFF2-40B4-BE49-F238E27FC236}">
                <a16:creationId xmlns:a16="http://schemas.microsoft.com/office/drawing/2014/main" id="{B2837222-B413-1D84-BEE9-CA32B3411741}"/>
              </a:ext>
            </a:extLst>
          </p:cNvPr>
          <p:cNvSpPr txBox="1">
            <a:spLocks/>
          </p:cNvSpPr>
          <p:nvPr/>
        </p:nvSpPr>
        <p:spPr>
          <a:xfrm>
            <a:off x="5095199" y="3517828"/>
            <a:ext cx="1638133" cy="1479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ctr">
              <a:spcAft>
                <a:spcPts val="3000"/>
              </a:spcAft>
            </a:pPr>
            <a:r>
              <a:rPr lang="en-US" sz="1800" b="0" dirty="0">
                <a:solidFill>
                  <a:srgbClr val="002060"/>
                </a:solidFill>
              </a:rPr>
              <a:t>New or Improved Employee Benefits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569967C-2D77-D110-E7E3-A520411FA00D}"/>
              </a:ext>
            </a:extLst>
          </p:cNvPr>
          <p:cNvGrpSpPr/>
          <p:nvPr/>
        </p:nvGrpSpPr>
        <p:grpSpPr>
          <a:xfrm>
            <a:off x="5572484" y="4973566"/>
            <a:ext cx="704240" cy="704240"/>
            <a:chOff x="778669" y="4007644"/>
            <a:chExt cx="935831" cy="935831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CF310E3-A77D-D9C9-8D39-D5EC60F958C6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FF3772C-45D3-A946-EA85-41306A879886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40%</a:t>
              </a:r>
            </a:p>
          </p:txBody>
        </p:sp>
      </p:grpSp>
      <p:sp>
        <p:nvSpPr>
          <p:cNvPr id="88" name="Title 1">
            <a:extLst>
              <a:ext uri="{FF2B5EF4-FFF2-40B4-BE49-F238E27FC236}">
                <a16:creationId xmlns:a16="http://schemas.microsoft.com/office/drawing/2014/main" id="{D4ACB575-32EA-B953-2414-6E86AA27593A}"/>
              </a:ext>
            </a:extLst>
          </p:cNvPr>
          <p:cNvSpPr txBox="1">
            <a:spLocks/>
          </p:cNvSpPr>
          <p:nvPr/>
        </p:nvSpPr>
        <p:spPr>
          <a:xfrm>
            <a:off x="7459319" y="3494280"/>
            <a:ext cx="1624349" cy="1479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ctr">
              <a:spcAft>
                <a:spcPts val="3000"/>
              </a:spcAft>
            </a:pPr>
            <a:r>
              <a:rPr lang="en-US" sz="1800" b="0" dirty="0">
                <a:solidFill>
                  <a:srgbClr val="002060"/>
                </a:solidFill>
              </a:rPr>
              <a:t>Professional Development, Skills Training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2733DA8-8D44-CF7C-BA27-26FD524DF3F6}"/>
              </a:ext>
            </a:extLst>
          </p:cNvPr>
          <p:cNvGrpSpPr/>
          <p:nvPr/>
        </p:nvGrpSpPr>
        <p:grpSpPr>
          <a:xfrm>
            <a:off x="7921097" y="4973566"/>
            <a:ext cx="704240" cy="704240"/>
            <a:chOff x="778669" y="4007644"/>
            <a:chExt cx="935831" cy="935831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D729303-0643-DDE1-9A11-AECEF96E8172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33E6AD4-4C52-65E7-28A9-A3655D2022DC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51%</a:t>
              </a:r>
            </a:p>
          </p:txBody>
        </p:sp>
      </p:grpSp>
      <p:sp>
        <p:nvSpPr>
          <p:cNvPr id="92" name="Title 1">
            <a:extLst>
              <a:ext uri="{FF2B5EF4-FFF2-40B4-BE49-F238E27FC236}">
                <a16:creationId xmlns:a16="http://schemas.microsoft.com/office/drawing/2014/main" id="{BCEC02F3-6C3F-A527-A523-525A39EEC035}"/>
              </a:ext>
            </a:extLst>
          </p:cNvPr>
          <p:cNvSpPr txBox="1">
            <a:spLocks/>
          </p:cNvSpPr>
          <p:nvPr/>
        </p:nvSpPr>
        <p:spPr>
          <a:xfrm>
            <a:off x="9809655" y="3535358"/>
            <a:ext cx="1624348" cy="1451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75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ctr">
              <a:spcAft>
                <a:spcPts val="3000"/>
              </a:spcAft>
            </a:pPr>
            <a:r>
              <a:rPr lang="en-US" sz="1800" b="0" dirty="0">
                <a:solidFill>
                  <a:srgbClr val="002060"/>
                </a:solidFill>
              </a:rPr>
              <a:t>Other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C9722C8-179B-6DFC-56EB-0F8943286BAA}"/>
              </a:ext>
            </a:extLst>
          </p:cNvPr>
          <p:cNvGrpSpPr/>
          <p:nvPr/>
        </p:nvGrpSpPr>
        <p:grpSpPr>
          <a:xfrm>
            <a:off x="10269709" y="4973566"/>
            <a:ext cx="704240" cy="704240"/>
            <a:chOff x="778669" y="4007644"/>
            <a:chExt cx="935831" cy="93583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7C85888-D53F-EC09-A284-6F33E4C0B88E}"/>
                </a:ext>
              </a:extLst>
            </p:cNvPr>
            <p:cNvSpPr/>
            <p:nvPr/>
          </p:nvSpPr>
          <p:spPr>
            <a:xfrm>
              <a:off x="778669" y="4007644"/>
              <a:ext cx="935831" cy="935831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D446012-B655-D324-C443-DEC3D297CC51}"/>
                </a:ext>
              </a:extLst>
            </p:cNvPr>
            <p:cNvSpPr txBox="1"/>
            <p:nvPr/>
          </p:nvSpPr>
          <p:spPr>
            <a:xfrm>
              <a:off x="778669" y="4218377"/>
              <a:ext cx="935831" cy="5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2%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EC7F5E1C-4D0E-06BF-8F1C-99AB85D74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924" y="2144033"/>
            <a:ext cx="1350248" cy="135024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1FE43B1-2B52-B3ED-6B22-AED25E5D2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97" y="2144033"/>
            <a:ext cx="1350248" cy="135024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4E34727-84E8-EB37-EA2F-87F8EF765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778" y="2144033"/>
            <a:ext cx="1350248" cy="135024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CCE9940F-46F1-1DDA-BA67-0F656B811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851" y="2144033"/>
            <a:ext cx="1350248" cy="135024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F37312EF-C98E-27AB-BA1E-560E69940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6705" y="2144033"/>
            <a:ext cx="1350248" cy="135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3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4554E-4B95-6D78-3F8E-E80DB25C5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Political Leadership </a:t>
            </a:r>
          </a:p>
        </p:txBody>
      </p:sp>
      <p:pic>
        <p:nvPicPr>
          <p:cNvPr id="1026" name="Picture 2" descr="Michigan Capitol's new visitor center complete and open to public -  mlive.com">
            <a:extLst>
              <a:ext uri="{FF2B5EF4-FFF2-40B4-BE49-F238E27FC236}">
                <a16:creationId xmlns:a16="http://schemas.microsoft.com/office/drawing/2014/main" id="{E7475C31-F2FF-4844-02EF-E301C2EF1B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99" y="1690688"/>
            <a:ext cx="5952930" cy="39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87961D-4361-1182-0EB7-C0D59FD2BBBA}"/>
              </a:ext>
            </a:extLst>
          </p:cNvPr>
          <p:cNvSpPr txBox="1"/>
          <p:nvPr/>
        </p:nvSpPr>
        <p:spPr>
          <a:xfrm>
            <a:off x="7616888" y="1965598"/>
            <a:ext cx="39966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6939"/>
                </a:solidFill>
              </a:rPr>
              <a:t>Capitol Caucus </a:t>
            </a:r>
          </a:p>
          <a:p>
            <a:endParaRPr lang="en-US" sz="2400" dirty="0">
              <a:solidFill>
                <a:srgbClr val="006939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6939"/>
                </a:solidFill>
              </a:rPr>
              <a:t>Leading Forward</a:t>
            </a:r>
          </a:p>
          <a:p>
            <a:endParaRPr lang="en-US" sz="2400" dirty="0">
              <a:solidFill>
                <a:srgbClr val="006939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6939"/>
                </a:solidFill>
              </a:rPr>
              <a:t>ARPA Dollars</a:t>
            </a:r>
          </a:p>
          <a:p>
            <a:endParaRPr lang="en-US" sz="2400" dirty="0">
              <a:solidFill>
                <a:srgbClr val="006939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6939"/>
                </a:solidFill>
              </a:rPr>
              <a:t>Heritage Hall</a:t>
            </a:r>
          </a:p>
          <a:p>
            <a:endParaRPr lang="en-US" sz="2400" dirty="0">
              <a:solidFill>
                <a:srgbClr val="006939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6939"/>
                </a:solidFill>
              </a:rPr>
              <a:t>Public Safety </a:t>
            </a:r>
          </a:p>
        </p:txBody>
      </p:sp>
    </p:spTree>
    <p:extLst>
      <p:ext uri="{BB962C8B-B14F-4D97-AF65-F5344CB8AC3E}">
        <p14:creationId xmlns:p14="http://schemas.microsoft.com/office/powerpoint/2010/main" val="3216370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, scene, road&#10;&#10;Description automatically generated">
            <a:extLst>
              <a:ext uri="{FF2B5EF4-FFF2-40B4-BE49-F238E27FC236}">
                <a16:creationId xmlns:a16="http://schemas.microsoft.com/office/drawing/2014/main" id="{06A75E74-5D49-1DAD-E79F-B13E695E2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4" t="17547" b="16143"/>
          <a:stretch/>
        </p:blipFill>
        <p:spPr>
          <a:xfrm>
            <a:off x="13390418" y="135767"/>
            <a:ext cx="5555531" cy="3117270"/>
          </a:xfrm>
          <a:prstGeom prst="rect">
            <a:avLst/>
          </a:prstGeom>
        </p:spPr>
      </p:pic>
      <p:pic>
        <p:nvPicPr>
          <p:cNvPr id="13" name="Picture 12" descr="A picture containing road, sky, outdoor, person&#10;&#10;Description automatically generated">
            <a:extLst>
              <a:ext uri="{FF2B5EF4-FFF2-40B4-BE49-F238E27FC236}">
                <a16:creationId xmlns:a16="http://schemas.microsoft.com/office/drawing/2014/main" id="{DF5F689E-092F-9E28-F7F1-E4D112F9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0419" y="3470946"/>
            <a:ext cx="5555531" cy="3117270"/>
          </a:xfrm>
          <a:prstGeom prst="rect">
            <a:avLst/>
          </a:prstGeom>
        </p:spPr>
      </p:pic>
      <p:pic>
        <p:nvPicPr>
          <p:cNvPr id="4" name="Picture 3" descr="Map&#10;&#10;Description automatically generated with low confidence">
            <a:extLst>
              <a:ext uri="{FF2B5EF4-FFF2-40B4-BE49-F238E27FC236}">
                <a16:creationId xmlns:a16="http://schemas.microsoft.com/office/drawing/2014/main" id="{2B26717C-DBF6-9E7B-1B22-AF13B3239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03" y="277083"/>
            <a:ext cx="4803691" cy="2709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BA1BC6-500A-6992-AD71-E5EED13B5B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29703" y="3178098"/>
            <a:ext cx="4803691" cy="2704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D0AB95-D2FE-89CB-B820-709B3F772F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33965" y="282215"/>
            <a:ext cx="4803691" cy="2699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E9DF77-5678-4330-1EB9-5D7F40F8AF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033965" y="3180767"/>
            <a:ext cx="4803691" cy="2699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306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DB9757A-4EBB-D86B-9D26-6D39ECD1F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14F8FE-5D7D-3CA9-38BF-ECB8893B5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809"/>
            <a:ext cx="10515600" cy="1325563"/>
          </a:xfrm>
        </p:spPr>
        <p:txBody>
          <a:bodyPr/>
          <a:lstStyle/>
          <a:p>
            <a:r>
              <a:rPr lang="en-US" dirty="0"/>
              <a:t>US127 Corridor Regional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3913057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9B9663B-65D9-67B2-D427-9CB3B4312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7605493" y="936040"/>
            <a:ext cx="4182228" cy="541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outdoor, apartment building&#10;&#10;Description automatically generated">
            <a:extLst>
              <a:ext uri="{FF2B5EF4-FFF2-40B4-BE49-F238E27FC236}">
                <a16:creationId xmlns:a16="http://schemas.microsoft.com/office/drawing/2014/main" id="{EC7C0DA7-C22F-F203-0A4E-874C47D3B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16811"/>
            <a:ext cx="3136989" cy="1956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5A401D-B54E-4A26-0A8F-B237A1F0AE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54831" y="1816811"/>
            <a:ext cx="3126209" cy="1956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5F1C23-55FC-C18B-26DA-26ED2AE505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9216" y="3929390"/>
            <a:ext cx="3134957" cy="1956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EFC1C5-D040-7D2D-D06C-A11BB7AB6A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53824" y="3929390"/>
            <a:ext cx="3128222" cy="1956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01A152E-ADD5-81D5-0C49-F1455AFC6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48281"/>
            <a:ext cx="3932064" cy="14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0406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RCC 2021 Presentation Template" id="{478D0CCA-53AF-3545-BC8F-A4F43EEE9219}" vid="{0A20009B-ECE9-4746-9DCD-194ACCA0DB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1466</TotalTime>
  <Words>264</Words>
  <Application>Microsoft Office PowerPoint</Application>
  <PresentationFormat>Widescreen</PresentationFormat>
  <Paragraphs>98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Trebuchet MS</vt:lpstr>
      <vt:lpstr>Wingdings</vt:lpstr>
      <vt:lpstr>Custom Design</vt:lpstr>
      <vt:lpstr>Office Theme</vt:lpstr>
      <vt:lpstr>PowerPoint Presentation</vt:lpstr>
      <vt:lpstr>PowerPoint Presentation</vt:lpstr>
      <vt:lpstr>Top Public Policy Issues of 2023:</vt:lpstr>
      <vt:lpstr>What talent and workforce-related issues are  you currently experiencing?</vt:lpstr>
      <vt:lpstr>Have you made any changes to employee compensation, benefits or work hours due to the difficulty attracting workers?</vt:lpstr>
      <vt:lpstr>Political Leadership </vt:lpstr>
      <vt:lpstr>PowerPoint Presentation</vt:lpstr>
      <vt:lpstr>US127 Corridor Regional Development</vt:lpstr>
      <vt:lpstr>PowerPoint Presentation</vt:lpstr>
      <vt:lpstr>2023 Looking Forward</vt:lpstr>
      <vt:lpstr>Join us in building a more vibrant region!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Plumbley</dc:creator>
  <cp:lastModifiedBy>Tim Daman</cp:lastModifiedBy>
  <cp:revision>116</cp:revision>
  <cp:lastPrinted>2023-01-09T21:23:03Z</cp:lastPrinted>
  <dcterms:created xsi:type="dcterms:W3CDTF">2022-07-21T21:33:40Z</dcterms:created>
  <dcterms:modified xsi:type="dcterms:W3CDTF">2023-01-09T21:23:48Z</dcterms:modified>
</cp:coreProperties>
</file>