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0" r:id="rId5"/>
    <p:sldId id="2145706499" r:id="rId6"/>
    <p:sldId id="2145706495" r:id="rId7"/>
    <p:sldId id="2145706500" r:id="rId8"/>
    <p:sldId id="2145706501" r:id="rId9"/>
    <p:sldId id="724" r:id="rId10"/>
    <p:sldId id="2145706481" r:id="rId11"/>
    <p:sldId id="2145706496" r:id="rId12"/>
    <p:sldId id="2145706497" r:id="rId13"/>
    <p:sldId id="2145706498" r:id="rId14"/>
    <p:sldId id="2145706490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Univers" panose="020B0503020202020204" pitchFamily="34" charset="0"/>
      <p:regular r:id="rId26"/>
      <p:bold r:id="rId27"/>
    </p:embeddedFont>
    <p:embeddedFont>
      <p:font typeface="Univers LT Std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  <a:srgbClr val="00A4E4"/>
    <a:srgbClr val="1B1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810" autoAdjust="0"/>
  </p:normalViewPr>
  <p:slideViewPr>
    <p:cSldViewPr snapToGrid="0" snapToObjects="1">
      <p:cViewPr>
        <p:scale>
          <a:sx n="75" d="100"/>
          <a:sy n="75" d="100"/>
        </p:scale>
        <p:origin x="250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40"/>
    </p:cViewPr>
  </p:sorterViewPr>
  <p:notesViewPr>
    <p:cSldViewPr snapToGrid="0" snapToObjects="1">
      <p:cViewPr varScale="1">
        <p:scale>
          <a:sx n="30" d="100"/>
          <a:sy n="30" d="100"/>
        </p:scale>
        <p:origin x="28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25D032-A364-DE35-3ED0-33EFACA45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158-BD36-C94C-20EE-58D331B413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513D2-A9A0-4B6D-8F26-0AA5E0DCDEEF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D8FC8-34AA-082D-0390-CDB7EEED49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12DFC-9AEA-56F6-C32D-7EAEC2FA1C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01577-66AB-4D87-BA13-56DD6A878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CD2-FBF2-DF48-BC7D-4EC8F5B055DF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B34B4-25A5-7848-B0DD-89CFC8DEB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2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E634D-47E3-4A35-9DEA-1EB0CB3504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E634D-47E3-4A35-9DEA-1EB0CB3504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6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E634D-47E3-4A35-9DEA-1EB0CB3504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A014-2B89-9748-901F-FE654EA7E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59765-DAB4-084E-B893-210BCE3BA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1CAB-926F-9F46-AF01-80DA8A5A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86F3-A6CA-F543-95EE-F95D6586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8462F-AF54-0342-B8D2-54C83993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75FE78C0-1994-A448-B887-B4B289A03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854" y="5029200"/>
            <a:ext cx="57702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E596E-95B5-F04B-AB38-08AA5BB8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F14F-3893-3A45-88CE-884DA6F0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A3B25-9283-3E41-BE72-8B15E91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95F38-A3AC-1647-954A-3E6D6F3F3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432968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E596E-95B5-F04B-AB38-08AA5BB8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F14F-3893-3A45-88CE-884DA6F0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A3B25-9283-3E41-BE72-8B15E91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95F38-A3AC-1647-954A-3E6D6F3F3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2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E596E-95B5-F04B-AB38-08AA5BB8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F14F-3893-3A45-88CE-884DA6F0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A3B25-9283-3E41-BE72-8B15E91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DFC1EB4A-AF6D-6F41-80F5-1D1A04A4C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6498" y="5029200"/>
            <a:ext cx="57702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6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42BC-7B76-584E-A0EE-D86D4CB5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A0C1-10E8-C64F-953A-039DB72D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7813-388B-964B-A176-0B44DF376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D4D5-E7AF-3B47-8B1A-3E74B959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2B6E-6A2C-314F-8138-8CDF92CA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D215-197F-CE4B-B7E2-F43B30C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4AB68-1208-934C-AB32-4791B7F1D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6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42BC-7B76-584E-A0EE-D86D4CB5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A0C1-10E8-C64F-953A-039DB72D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7813-388B-964B-A176-0B44DF376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D4D5-E7AF-3B47-8B1A-3E74B959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2B6E-6A2C-314F-8138-8CDF92CA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D215-197F-CE4B-B7E2-F43B30C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4AB68-1208-934C-AB32-4791B7F1D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4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42BC-7B76-584E-A0EE-D86D4CB5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A0C1-10E8-C64F-953A-039DB72D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7813-388B-964B-A176-0B44DF376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D4D5-E7AF-3B47-8B1A-3E74B959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2B6E-6A2C-314F-8138-8CDF92CA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D215-197F-CE4B-B7E2-F43B30C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A2C42F5-08CC-0A41-8317-B67BF3115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7495" y="5029200"/>
            <a:ext cx="57702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0152-4A63-9E47-8FC2-E407FC23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1E2EE-AFB9-9248-BBFB-89228597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BED9-89B3-8040-A67D-06530E09B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2097-45F0-B141-A4B0-1BC5F5DB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7A395-805C-5B48-93DF-4BA7DFFF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F3481-6D2A-1846-84CA-B6FE5A50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BE568-B6F8-4F4D-AB24-FAE3E0022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0152-4A63-9E47-8FC2-E407FC23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1E2EE-AFB9-9248-BBFB-89228597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BED9-89B3-8040-A67D-06530E09B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2097-45F0-B141-A4B0-1BC5F5DB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7A395-805C-5B48-93DF-4BA7DFFF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F3481-6D2A-1846-84CA-B6FE5A50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BE568-B6F8-4F4D-AB24-FAE3E0022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0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AP_Layout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0152-4A63-9E47-8FC2-E407FC23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1E2EE-AFB9-9248-BBFB-89228597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BED9-89B3-8040-A67D-06530E09B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2097-45F0-B141-A4B0-1BC5F5DB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7A395-805C-5B48-93DF-4BA7DFFF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F3481-6D2A-1846-84CA-B6FE5A50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4774B28-F7FE-FA42-B3F9-1892DC3DD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7495" y="5029200"/>
            <a:ext cx="57702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417B-6DE0-F244-98E9-CA3FDE28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8476-CF10-3443-81BC-58232B0F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886F6-AD58-9F4B-934F-0129B95D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8A8D-A5BD-8347-83B0-2AF9134F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4A25-224D-8A4C-AA12-2A9AC876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1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417B-6DE0-F244-98E9-CA3FDE28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8476-CF10-3443-81BC-58232B0F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886F6-AD58-9F4B-934F-0129B95D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8A8D-A5BD-8347-83B0-2AF9134F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4A25-224D-8A4C-AA12-2A9AC876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1661F-720E-AA43-B689-F7A249B1E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2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417B-6DE0-F244-98E9-CA3FDE28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8476-CF10-3443-81BC-58232B0F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886F6-AD58-9F4B-934F-0129B95D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8A8D-A5BD-8347-83B0-2AF9134F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4A25-224D-8A4C-AA12-2A9AC876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3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417B-6DE0-F244-98E9-CA3FDE28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8476-CF10-3443-81BC-58232B0F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886F6-AD58-9F4B-934F-0129B95D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8A8D-A5BD-8347-83B0-2AF9134F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4A25-224D-8A4C-AA12-2A9AC876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70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4F67-7802-DF41-8D7A-FCE85B82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16EAD-C5A1-7048-B1FF-4F8E8BD31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829AB-E987-CD44-B0A3-A1CB80CB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657F-D450-E149-82AA-37CF43B9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BD052-DF57-8B43-A92A-BAF132B8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26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731B-2981-3A4A-8478-2F3AFB30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761F-2A75-2B46-AE69-5E6AD2C8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78F52-97A4-D745-BD5F-90903A63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31885-992F-274B-BC71-C8BC7D00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034C-3BB0-E546-BE92-24F4F7F8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F5716-AF3A-F343-94DD-2312967B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56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AB6D-9CD5-D841-8E93-45907FA8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90F9B-FB5F-C142-A4C9-1EBE69313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3CA12-0FE2-244D-9756-88CF79650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C8DF3-7AC8-8042-AEB5-2B4C39458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7E77F-3FD8-5046-9D16-103D1DCA0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EA16E-8224-134F-87CA-C5760E60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5D854-A29D-D243-8249-1F1A4877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105EB-DFF7-F940-B6A8-E5073CF5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21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AB6D-9CD5-D841-8E93-45907FA8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90F9B-FB5F-C142-A4C9-1EBE69313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3CA12-0FE2-244D-9756-88CF79650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C8DF3-7AC8-8042-AEB5-2B4C39458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7E77F-3FD8-5046-9D16-103D1DCA0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EA16E-8224-134F-87CA-C5760E60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5D854-A29D-D243-8249-1F1A4877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105EB-DFF7-F940-B6A8-E5073CF5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99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E42B-5C7C-F746-8646-3E3C965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A3463-2782-6A4D-81DA-7C8ECD6D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0A9BA-896E-C94B-8883-E267D1B2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25192-3FC8-F347-AFD6-7EEF5569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90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E596E-95B5-F04B-AB38-08AA5BB8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F14F-3893-3A45-88CE-884DA6F0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A3B25-9283-3E41-BE72-8B15E91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82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E596E-95B5-F04B-AB38-08AA5BB8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F14F-3893-3A45-88CE-884DA6F0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A3B25-9283-3E41-BE72-8B15E91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78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E596E-95B5-F04B-AB38-08AA5BB8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F14F-3893-3A45-88CE-884DA6F0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A3B25-9283-3E41-BE72-8B15E91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417B-6DE0-F244-98E9-CA3FDE28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8476-CF10-3443-81BC-58232B0F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886F6-AD58-9F4B-934F-0129B95D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8A8D-A5BD-8347-83B0-2AF9134F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4A25-224D-8A4C-AA12-2A9AC876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1661F-720E-AA43-B689-F7A249B1E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1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42BC-7B76-584E-A0EE-D86D4CB5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A0C1-10E8-C64F-953A-039DB72D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7813-388B-964B-A176-0B44DF376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D4D5-E7AF-3B47-8B1A-3E74B959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2B6E-6A2C-314F-8138-8CDF92CA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D215-197F-CE4B-B7E2-F43B30C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81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42BC-7B76-584E-A0EE-D86D4CB5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A0C1-10E8-C64F-953A-039DB72D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7813-388B-964B-A176-0B44DF376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D4D5-E7AF-3B47-8B1A-3E74B959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2B6E-6A2C-314F-8138-8CDF92CA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D215-197F-CE4B-B7E2-F43B30C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79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42BC-7B76-584E-A0EE-D86D4CB5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A0C1-10E8-C64F-953A-039DB72D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7813-388B-964B-A176-0B44DF376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D4D5-E7AF-3B47-8B1A-3E74B959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2B6E-6A2C-314F-8138-8CDF92CA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D215-197F-CE4B-B7E2-F43B30C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84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0152-4A63-9E47-8FC2-E407FC23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1E2EE-AFB9-9248-BBFB-89228597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BED9-89B3-8040-A67D-06530E09B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2097-45F0-B141-A4B0-1BC5F5DB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7A395-805C-5B48-93DF-4BA7DFFF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F3481-6D2A-1846-84CA-B6FE5A50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67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0152-4A63-9E47-8FC2-E407FC23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1E2EE-AFB9-9248-BBFB-89228597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BED9-89B3-8040-A67D-06530E09B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2097-45F0-B141-A4B0-1BC5F5DB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7A395-805C-5B48-93DF-4BA7DFFF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F3481-6D2A-1846-84CA-B6FE5A50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98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LEAP_Layout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0152-4A63-9E47-8FC2-E407FC23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1E2EE-AFB9-9248-BBFB-89228597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BED9-89B3-8040-A67D-06530E09B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2097-45F0-B141-A4B0-1BC5F5DB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7A395-805C-5B48-93DF-4BA7DFFF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F3481-6D2A-1846-84CA-B6FE5A50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62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9780-AE5F-0D4F-88A3-656B5EA8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0C113-64CD-6C47-984F-A9F0C62AE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CF2D-C35F-0644-B7B7-5D734296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2085A-A9FA-C44D-A85F-0FD381D8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513F-6FEF-1A46-9994-4B55E4F6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12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B47F21-9D3F-0E47-9C4D-AFA9D141A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C413A-6326-7543-80D9-2D9BDECEE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572AA-604E-274F-930A-ABEA3B50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5A8DB-48FD-0F42-AEFF-F0D4B8ED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0261C-5D81-DB45-8743-8DC55E0D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417B-6DE0-F244-98E9-CA3FDE28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8476-CF10-3443-81BC-58232B0F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886F6-AD58-9F4B-934F-0129B95D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8A8D-A5BD-8347-83B0-2AF9134F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4A25-224D-8A4C-AA12-2A9AC876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8F820F99-A872-C440-A970-67252A334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5455" y="5029200"/>
            <a:ext cx="57702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4F67-7802-DF41-8D7A-FCE85B82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16EAD-C5A1-7048-B1FF-4F8E8BD31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829AB-E987-CD44-B0A3-A1CB80CB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657F-D450-E149-82AA-37CF43B9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BD052-DF57-8B43-A92A-BAF132B8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3CA54CD-CACD-2B48-9E85-406F1DC5A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7160" y="5029200"/>
            <a:ext cx="57702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A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731B-2981-3A4A-8478-2F3AFB30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761F-2A75-2B46-AE69-5E6AD2C8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78F52-97A4-D745-BD5F-90903A63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31885-992F-274B-BC71-C8BC7D00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034C-3BB0-E546-BE92-24F4F7F8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F5716-AF3A-F343-94DD-2312967B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9346B-2D11-3E4B-8C50-F6890C421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4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AB6D-9CD5-D841-8E93-45907FA8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90F9B-FB5F-C142-A4C9-1EBE69313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3CA12-0FE2-244D-9756-88CF79650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C8DF3-7AC8-8042-AEB5-2B4C39458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7E77F-3FD8-5046-9D16-103D1DCA0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EA16E-8224-134F-87CA-C5760E60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5D854-A29D-D243-8249-1F1A4877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105EB-DFF7-F940-B6A8-E5073CF5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9E6D7-7A19-AE48-8490-CC874FFBA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96000" y="5169991"/>
            <a:ext cx="5326063" cy="16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AB6D-9CD5-D841-8E93-45907FA8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90F9B-FB5F-C142-A4C9-1EBE69313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3CA12-0FE2-244D-9756-88CF79650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C8DF3-7AC8-8042-AEB5-2B4C39458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7E77F-3FD8-5046-9D16-103D1DCA0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EA16E-8224-134F-87CA-C5760E60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5D854-A29D-D243-8249-1F1A4877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105EB-DFF7-F940-B6A8-E5073CF5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E4789FED-2C62-A042-8B9C-F5E230AA4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1922" y="5029200"/>
            <a:ext cx="57702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2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E42B-5C7C-F746-8646-3E3C965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A3463-2782-6A4D-81DA-7C8ECD6D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0A9BA-896E-C94B-8883-E267D1B2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25192-3FC8-F347-AFD6-7EEF5569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103E2BD-1713-3D45-81F9-BF35919C0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3510" y="5029200"/>
            <a:ext cx="57702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D8A76-EFEA-E242-BA14-C4C3D55B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EE9D5-5983-444F-9689-DAEE404FA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D061-1559-3840-A5BB-B90A05D7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53A2-B1C9-B64C-846E-E5F49B2F0CF1}" type="datetimeFigureOut">
              <a:rPr lang="en-US" smtClean="0"/>
              <a:t>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F8D5D-0F82-F346-8304-A60EB9362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815B9-0D99-5C45-B550-6376A1905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95BD-A90D-964F-AB2C-696264CCE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7" r:id="rId4"/>
    <p:sldLayoutId id="2147483651" r:id="rId5"/>
    <p:sldLayoutId id="2147483652" r:id="rId6"/>
    <p:sldLayoutId id="2147483653" r:id="rId7"/>
    <p:sldLayoutId id="2147483661" r:id="rId8"/>
    <p:sldLayoutId id="2147483654" r:id="rId9"/>
    <p:sldLayoutId id="2147483655" r:id="rId10"/>
    <p:sldLayoutId id="2147483662" r:id="rId11"/>
    <p:sldLayoutId id="2147483668" r:id="rId12"/>
    <p:sldLayoutId id="2147483656" r:id="rId13"/>
    <p:sldLayoutId id="2147483663" r:id="rId14"/>
    <p:sldLayoutId id="2147483664" r:id="rId15"/>
    <p:sldLayoutId id="2147483657" r:id="rId16"/>
    <p:sldLayoutId id="2147483665" r:id="rId17"/>
    <p:sldLayoutId id="2147483666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58" r:id="rId36"/>
    <p:sldLayoutId id="214748365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Univers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b@purelansing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F263C8-B7D5-1BBF-7B3D-B0018D4EB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36" y="504877"/>
            <a:ext cx="10381527" cy="3881928"/>
          </a:xfrm>
        </p:spPr>
        <p:txBody>
          <a:bodyPr anchor="b">
            <a:noAutofit/>
          </a:bodyPr>
          <a:lstStyle/>
          <a:p>
            <a:r>
              <a:rPr lang="en-US" sz="5000" dirty="0"/>
              <a:t>2023 Regional </a:t>
            </a:r>
            <a:br>
              <a:rPr lang="en-US" sz="5000" dirty="0"/>
            </a:br>
            <a:r>
              <a:rPr lang="en-US" sz="5000" dirty="0"/>
              <a:t>Economic Forecast</a:t>
            </a:r>
            <a:br>
              <a:rPr lang="en-US" sz="5000" dirty="0"/>
            </a:br>
            <a:br>
              <a:rPr lang="en-US" sz="5000" dirty="0"/>
            </a:br>
            <a:r>
              <a:rPr lang="en-US" sz="2400" b="0" dirty="0"/>
              <a:t>Bob </a:t>
            </a:r>
            <a:r>
              <a:rPr lang="en-US" sz="2400" b="0" dirty="0" err="1"/>
              <a:t>Trezise</a:t>
            </a:r>
            <a:r>
              <a:rPr lang="en-US" sz="2400" b="0" dirty="0"/>
              <a:t>, President and CEO</a:t>
            </a:r>
            <a:br>
              <a:rPr lang="en-US" sz="2400" b="0" dirty="0"/>
            </a:br>
            <a:r>
              <a:rPr lang="en-US" sz="2400" b="0" dirty="0"/>
              <a:t>Lansing Economic Area Partnership</a:t>
            </a:r>
          </a:p>
        </p:txBody>
      </p:sp>
    </p:spTree>
    <p:extLst>
      <p:ext uri="{BB962C8B-B14F-4D97-AF65-F5344CB8AC3E}">
        <p14:creationId xmlns:p14="http://schemas.microsoft.com/office/powerpoint/2010/main" val="227372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7937AA-EE24-449B-DC9E-2852DAAF02F4}"/>
              </a:ext>
            </a:extLst>
          </p:cNvPr>
          <p:cNvSpPr txBox="1"/>
          <p:nvPr/>
        </p:nvSpPr>
        <p:spPr>
          <a:xfrm>
            <a:off x="510984" y="523937"/>
            <a:ext cx="6373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Real Estate Issues</a:t>
            </a:r>
            <a:endParaRPr lang="en-US" sz="4800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1B0A2-8A71-7E64-8585-0BE434C55E63}"/>
              </a:ext>
            </a:extLst>
          </p:cNvPr>
          <p:cNvSpPr txBox="1"/>
          <p:nvPr/>
        </p:nvSpPr>
        <p:spPr>
          <a:xfrm>
            <a:off x="582688" y="1431028"/>
            <a:ext cx="941416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Univers LT Std" panose="020B0603020202020204" pitchFamily="34" charset="0"/>
              </a:rPr>
              <a:t>Lansing-area</a:t>
            </a:r>
            <a:r>
              <a:rPr lang="en-US" sz="1800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 doesn’t have </a:t>
            </a:r>
            <a:r>
              <a:rPr lang="en-US" sz="1800" dirty="0">
                <a:solidFill>
                  <a:schemeClr val="tx2"/>
                </a:solidFill>
                <a:latin typeface="Univers LT Std" panose="020B0603020202020204" pitchFamily="34" charset="0"/>
              </a:rPr>
              <a:t>available major industrial </a:t>
            </a:r>
            <a:r>
              <a:rPr lang="en-US" sz="1800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buildings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Univers LT Std" panose="020B0603020202020204" pitchFamily="34" charset="0"/>
              </a:rPr>
              <a:t>Land lots are not ready</a:t>
            </a:r>
            <a:endParaRPr lang="en-US" sz="1800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Univers LT Std" panose="020B0603020202020204" pitchFamily="34" charset="0"/>
              </a:rPr>
              <a:t>Infrastructure sometimes not ready or is very expensive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Univers LT Std" panose="020B0603020202020204" pitchFamily="34" charset="0"/>
              </a:rPr>
              <a:t>For the very largest projects, prospects are </a:t>
            </a:r>
            <a:r>
              <a:rPr lang="en-US" sz="1800">
                <a:solidFill>
                  <a:schemeClr val="tx2"/>
                </a:solidFill>
                <a:latin typeface="Univers LT Std" panose="020B0603020202020204" pitchFamily="34" charset="0"/>
              </a:rPr>
              <a:t>demanding the </a:t>
            </a:r>
            <a:r>
              <a:rPr lang="en-US" sz="1800" dirty="0">
                <a:solidFill>
                  <a:schemeClr val="tx2"/>
                </a:solidFill>
                <a:latin typeface="Univers LT Std" panose="020B0603020202020204" pitchFamily="34" charset="0"/>
              </a:rPr>
              <a:t>site be </a:t>
            </a:r>
            <a:r>
              <a:rPr lang="en-US" sz="1800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publicly</a:t>
            </a:r>
            <a:r>
              <a:rPr lang="en-US" sz="1800" dirty="0">
                <a:solidFill>
                  <a:schemeClr val="tx2"/>
                </a:solidFill>
                <a:latin typeface="Univers LT Std" panose="020B0603020202020204" pitchFamily="34" charset="0"/>
              </a:rPr>
              <a:t> owned</a:t>
            </a:r>
            <a:endParaRPr lang="en-US" sz="1800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8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AE326A-AAA7-9F24-9EDA-DCEA72840BB5}"/>
              </a:ext>
            </a:extLst>
          </p:cNvPr>
          <p:cNvSpPr txBox="1"/>
          <p:nvPr/>
        </p:nvSpPr>
        <p:spPr>
          <a:xfrm>
            <a:off x="6096000" y="2178169"/>
            <a:ext cx="3403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Univers" panose="020B0503020202020204" pitchFamily="34" charset="0"/>
              </a:rPr>
              <a:t>Bob </a:t>
            </a:r>
            <a:r>
              <a:rPr lang="en-US" sz="1800" dirty="0" err="1">
                <a:latin typeface="Univers" panose="020B0503020202020204" pitchFamily="34" charset="0"/>
              </a:rPr>
              <a:t>Trezise</a:t>
            </a:r>
            <a:endParaRPr lang="en-US" sz="1800" dirty="0">
              <a:latin typeface="Univers" panose="020B0503020202020204" pitchFamily="34" charset="0"/>
            </a:endParaRPr>
          </a:p>
          <a:p>
            <a:r>
              <a:rPr lang="en-US" sz="1800" dirty="0">
                <a:latin typeface="Univers" panose="020B0503020202020204" pitchFamily="34" charset="0"/>
              </a:rPr>
              <a:t>President and CEO, LEAP</a:t>
            </a:r>
          </a:p>
          <a:p>
            <a:r>
              <a:rPr lang="en-US" sz="1800" dirty="0">
                <a:latin typeface="Univers" panose="020B0503020202020204" pitchFamily="34" charset="0"/>
                <a:hlinkClick r:id="rId3"/>
              </a:rPr>
              <a:t>Bob@purelansing.com</a:t>
            </a:r>
            <a:endParaRPr lang="en-US" sz="1800" dirty="0">
              <a:latin typeface="Univers" panose="020B0503020202020204" pitchFamily="34" charset="0"/>
            </a:endParaRPr>
          </a:p>
          <a:p>
            <a:r>
              <a:rPr lang="en-US" sz="1800" dirty="0">
                <a:latin typeface="Univers" panose="020B0503020202020204" pitchFamily="34" charset="0"/>
              </a:rPr>
              <a:t>1.517.285-6360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41AA5-CB86-7FE4-34E6-228F1D6B75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7" t="19304" r="15094"/>
          <a:stretch/>
        </p:blipFill>
        <p:spPr>
          <a:xfrm>
            <a:off x="3026526" y="1250617"/>
            <a:ext cx="2865104" cy="30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7937AA-EE24-449B-DC9E-2852DAAF02F4}"/>
              </a:ext>
            </a:extLst>
          </p:cNvPr>
          <p:cNvSpPr txBox="1"/>
          <p:nvPr/>
        </p:nvSpPr>
        <p:spPr>
          <a:xfrm>
            <a:off x="2223127" y="1579064"/>
            <a:ext cx="77457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nivers" panose="020B0503020202020204" pitchFamily="34" charset="0"/>
              </a:rPr>
              <a:t>2022 LEAP </a:t>
            </a:r>
            <a:br>
              <a:rPr lang="en-US" sz="4800" b="1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Univers" panose="020B0503020202020204" pitchFamily="34" charset="0"/>
              </a:rPr>
              <a:t>Economic Development Impact Summary</a:t>
            </a:r>
            <a:endParaRPr lang="en-US" sz="4800" dirty="0">
              <a:solidFill>
                <a:schemeClr val="bg1"/>
              </a:solidFill>
              <a:effectLst/>
              <a:latin typeface="Univers L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26740-93D8-D4C8-5AB2-DF7BE55C7750}"/>
              </a:ext>
            </a:extLst>
          </p:cNvPr>
          <p:cNvSpPr txBox="1"/>
          <p:nvPr/>
        </p:nvSpPr>
        <p:spPr>
          <a:xfrm>
            <a:off x="510984" y="523937"/>
            <a:ext cx="11144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Univers" panose="020B0503020202020204" pitchFamily="34" charset="0"/>
              </a:rPr>
              <a:t>Business Attraction</a:t>
            </a:r>
            <a:endParaRPr lang="en-US" sz="4800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0C039-5BD7-4932-1827-A5989C0A66D3}"/>
              </a:ext>
            </a:extLst>
          </p:cNvPr>
          <p:cNvSpPr txBox="1"/>
          <p:nvPr/>
        </p:nvSpPr>
        <p:spPr>
          <a:xfrm>
            <a:off x="634791" y="1475658"/>
            <a:ext cx="321620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3 industry attraction projects : </a:t>
            </a:r>
            <a:r>
              <a:rPr lang="en-US" dirty="0" err="1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Ultium</a:t>
            </a: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 Cells LLC; ATESTEO; A Plus International Culture Communications, Inc.</a:t>
            </a:r>
            <a:endParaRPr lang="en-US" dirty="0">
              <a:effectLst/>
              <a:latin typeface="Univers" panose="020B0503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$2.63B investment</a:t>
            </a:r>
            <a:endParaRPr lang="en-US" dirty="0">
              <a:effectLst/>
              <a:latin typeface="Univers" panose="020B0503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1,752 jobs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Univers" panose="020B0503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3 industry expansion projects secured: General Motors; NEOGEN; Consumers Energy</a:t>
            </a:r>
            <a:endParaRPr lang="en-US" dirty="0">
              <a:effectLst/>
              <a:latin typeface="Univers" panose="020B0503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$626.1M investment</a:t>
            </a:r>
            <a:endParaRPr lang="en-US" dirty="0">
              <a:effectLst/>
              <a:latin typeface="Univers" panose="020B0503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77 new jobs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latin typeface="Univers" panose="020B0503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$23.41 average wage of 1,829 new jobs from industry projects.</a:t>
            </a:r>
            <a:endParaRPr lang="en-US" dirty="0">
              <a:effectLst/>
              <a:latin typeface="Univers" panose="020B05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13DDE-F0C1-04DD-4CE5-E2FA75B727DE}"/>
              </a:ext>
            </a:extLst>
          </p:cNvPr>
          <p:cNvSpPr txBox="1"/>
          <p:nvPr/>
        </p:nvSpPr>
        <p:spPr>
          <a:xfrm>
            <a:off x="4023008" y="1475658"/>
            <a:ext cx="372265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Over 1,300 acre </a:t>
            </a:r>
            <a:r>
              <a:rPr lang="en-US" sz="1800" dirty="0" err="1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megasite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 assembled via LEAP-controlled options.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Univers" panose="020B0503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DEEP Dept, continuous building of </a:t>
            </a:r>
            <a:r>
              <a:rPr lang="en-US" sz="1800" dirty="0" err="1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Ultium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Regional People Infrastructure plans.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Univers" panose="020B05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$69.5M in state </a:t>
            </a:r>
            <a:r>
              <a:rPr lang="en-US" sz="1800" dirty="0" err="1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Ultium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Megasite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site readiness and infrastructure grant dollars administered by LEAP.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Univers" panose="020B05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$250 million Site Readiness law passed, benefits additional major industrial sites in our region for site prep.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7B216-4DD6-D782-00A6-2821FFF9B86B}"/>
              </a:ext>
            </a:extLst>
          </p:cNvPr>
          <p:cNvSpPr txBox="1"/>
          <p:nvPr/>
        </p:nvSpPr>
        <p:spPr>
          <a:xfrm>
            <a:off x="7881127" y="1475658"/>
            <a:ext cx="36843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Successfully submitted to the EPA for a new Regional Brownfield Coalition $500,000 grant.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Univers" panose="020B05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ecuring significant regional childcare grant/Housing meetings/Public Transportation plans regionally.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Univers" panose="020B05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</a:t>
            </a:r>
            <a:r>
              <a:rPr lang="en-US" sz="1800" dirty="0" err="1"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800" dirty="0" err="1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edtech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gameplan strategy for region created.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Univers" panose="020B05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M-21 </a:t>
            </a:r>
            <a:r>
              <a:rPr lang="en-US" sz="1800" dirty="0" err="1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AgTech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Corridor branding &amp; marketing content completed.</a:t>
            </a:r>
            <a:endParaRPr lang="en-US" sz="1800" dirty="0">
              <a:effectLst/>
              <a:latin typeface="Univers" panose="020B05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4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26740-93D8-D4C8-5AB2-DF7BE55C7750}"/>
              </a:ext>
            </a:extLst>
          </p:cNvPr>
          <p:cNvSpPr txBox="1"/>
          <p:nvPr/>
        </p:nvSpPr>
        <p:spPr>
          <a:xfrm>
            <a:off x="510984" y="523937"/>
            <a:ext cx="11144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Univers" panose="020B0503020202020204" pitchFamily="34" charset="0"/>
              </a:rPr>
              <a:t>Equitable Economic Development</a:t>
            </a:r>
            <a:endParaRPr lang="en-US" sz="4800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0C039-5BD7-4932-1827-A5989C0A66D3}"/>
              </a:ext>
            </a:extLst>
          </p:cNvPr>
          <p:cNvSpPr txBox="1"/>
          <p:nvPr/>
        </p:nvSpPr>
        <p:spPr>
          <a:xfrm>
            <a:off x="634791" y="1661924"/>
            <a:ext cx="32162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Assisted over 30 Black and Hispanic small businesses through the </a:t>
            </a:r>
            <a:r>
              <a:rPr lang="en-US" sz="1800" b="1" dirty="0" err="1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LevelUp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 Program which supported LLC formations, accounting systems, and convent documentation</a:t>
            </a:r>
            <a:r>
              <a:rPr lang="en-US" sz="1800" dirty="0">
                <a:latin typeface="Univers" panose="020B0503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Univers" panose="020B050302020202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Launched and completed our inaugural pilot of </a:t>
            </a:r>
            <a:r>
              <a:rPr lang="en-US" sz="1800" b="1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Elevate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 in partnership with PNC, graduating 7 Black-owned businesses with a goal of increasing revenue, profitability and </a:t>
            </a:r>
            <a:r>
              <a:rPr lang="en-US" sz="1800" dirty="0">
                <a:latin typeface="Univers" panose="020B0503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rominence. </a:t>
            </a:r>
            <a:endParaRPr lang="en-US" sz="1800" dirty="0">
              <a:effectLst/>
              <a:latin typeface="Univers" panose="020B05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13DDE-F0C1-04DD-4CE5-E2FA75B727DE}"/>
              </a:ext>
            </a:extLst>
          </p:cNvPr>
          <p:cNvSpPr txBox="1"/>
          <p:nvPr/>
        </p:nvSpPr>
        <p:spPr>
          <a:xfrm>
            <a:off x="4023008" y="1661924"/>
            <a:ext cx="34784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Launched the </a:t>
            </a:r>
            <a:r>
              <a:rPr lang="en-US" sz="1800" b="1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Leave a Legacy 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program under the Ingham Sunrise contract, to promote small business succession planning with an emphasis on worker-owner cooperative model.</a:t>
            </a:r>
            <a:endParaRPr lang="en-US" sz="1800" dirty="0">
              <a:effectLst/>
              <a:latin typeface="Univers" panose="020B050302020202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Launched </a:t>
            </a:r>
            <a:r>
              <a:rPr lang="en-US" sz="1800" b="1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Small Business Boost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 program in partnership with city of Lansing’s office of Financial Empowerment, were we held a total of 104 financial/budget sessions comprised from 47 small business owners.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7B216-4DD6-D782-00A6-2821FFF9B86B}"/>
              </a:ext>
            </a:extLst>
          </p:cNvPr>
          <p:cNvSpPr txBox="1"/>
          <p:nvPr/>
        </p:nvSpPr>
        <p:spPr>
          <a:xfrm>
            <a:off x="7745663" y="1661924"/>
            <a:ext cx="368433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Partnered with the Lansing Regional Chamber of Commerce to award </a:t>
            </a:r>
            <a:b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the inaugural </a:t>
            </a:r>
            <a:r>
              <a:rPr lang="en-US" sz="1800" b="1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Diversity Star Award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 to Peckham.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Completed </a:t>
            </a:r>
            <a:r>
              <a:rPr lang="en-US" sz="1800" dirty="0"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six</a:t>
            </a:r>
            <a:r>
              <a:rPr lang="en-US" sz="1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One and All programs and graduated nearly 120 entrepreneurs; 100+ jobs created or retained across all programs, 9 new brick and mortar location openings, and more than half a million dollars in follow-on investment.</a:t>
            </a:r>
          </a:p>
        </p:txBody>
      </p:sp>
    </p:spTree>
    <p:extLst>
      <p:ext uri="{BB962C8B-B14F-4D97-AF65-F5344CB8AC3E}">
        <p14:creationId xmlns:p14="http://schemas.microsoft.com/office/powerpoint/2010/main" val="5529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26740-93D8-D4C8-5AB2-DF7BE55C7750}"/>
              </a:ext>
            </a:extLst>
          </p:cNvPr>
          <p:cNvSpPr txBox="1"/>
          <p:nvPr/>
        </p:nvSpPr>
        <p:spPr>
          <a:xfrm>
            <a:off x="510984" y="523937"/>
            <a:ext cx="11144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Univers" panose="020B0503020202020204" pitchFamily="34" charset="0"/>
              </a:rPr>
              <a:t>High-tech Entrepreneurship</a:t>
            </a:r>
            <a:endParaRPr lang="en-US" sz="4800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0C039-5BD7-4932-1827-A5989C0A66D3}"/>
              </a:ext>
            </a:extLst>
          </p:cNvPr>
          <p:cNvSpPr txBox="1"/>
          <p:nvPr/>
        </p:nvSpPr>
        <p:spPr>
          <a:xfrm>
            <a:off x="634791" y="1661924"/>
            <a:ext cx="321620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Distributed $9,000 in startup capital to winners across three Hatching events</a:t>
            </a:r>
            <a:r>
              <a:rPr lang="en-US" dirty="0">
                <a:solidFill>
                  <a:srgbClr val="000000"/>
                </a:solidFill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Successful completion and enactment of </a:t>
            </a:r>
            <a:r>
              <a:rPr lang="en-US" dirty="0"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contract between LEAP and SmartZone, hiring a full-time Director.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TIF Renewal resulting in additional 5 years of tax capture funding for the Lansing Regional SmartZone</a:t>
            </a:r>
            <a:r>
              <a:rPr lang="en-US" dirty="0"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>
              <a:effectLst/>
              <a:latin typeface="Univers" panose="020B05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13DDE-F0C1-04DD-4CE5-E2FA75B727DE}"/>
              </a:ext>
            </a:extLst>
          </p:cNvPr>
          <p:cNvSpPr txBox="1"/>
          <p:nvPr/>
        </p:nvSpPr>
        <p:spPr>
          <a:xfrm>
            <a:off x="4023008" y="1661924"/>
            <a:ext cx="347846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Successful passing and execution of the 22/23 Lansing Regional SmartZone spending plan which allocated 450,000 in funding for crucial high growth companies.</a:t>
            </a: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Engagement with over 100 startups and corporates including Airbnb to invest in the future of tech programs and resources for the future.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7B216-4DD6-D782-00A6-2821FFF9B86B}"/>
              </a:ext>
            </a:extLst>
          </p:cNvPr>
          <p:cNvSpPr txBox="1"/>
          <p:nvPr/>
        </p:nvSpPr>
        <p:spPr>
          <a:xfrm>
            <a:off x="7745663" y="1661924"/>
            <a:ext cx="368433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Secured eight Business Accelerator Fund awards, including discretionary, totaling $85,320.</a:t>
            </a:r>
          </a:p>
          <a:p>
            <a:pPr marR="0" lvl="0" fontAlgn="base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Follow-on investment totaling $5,134,000 from a variety of sources (SBIR/STTR, DARPA, Pitch competitions, Accelerator investments, etc.).</a:t>
            </a:r>
          </a:p>
        </p:txBody>
      </p:sp>
    </p:spTree>
    <p:extLst>
      <p:ext uri="{BB962C8B-B14F-4D97-AF65-F5344CB8AC3E}">
        <p14:creationId xmlns:p14="http://schemas.microsoft.com/office/powerpoint/2010/main" val="168167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2F07F3D-CEF7-E041-A93B-C231FF9AB5B6}"/>
              </a:ext>
            </a:extLst>
          </p:cNvPr>
          <p:cNvSpPr txBox="1">
            <a:spLocks/>
          </p:cNvSpPr>
          <p:nvPr/>
        </p:nvSpPr>
        <p:spPr>
          <a:xfrm>
            <a:off x="863201" y="1791231"/>
            <a:ext cx="3973835" cy="222608"/>
          </a:xfrm>
          <a:prstGeom prst="rect">
            <a:avLst/>
          </a:prstGeom>
        </p:spPr>
        <p:txBody>
          <a:bodyPr vert="horz" lIns="66563" tIns="33281" rIns="66563" bIns="3328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74" i="1" dirty="0">
                <a:latin typeface="Univers"/>
              </a:rPr>
              <a:t>GM Lansing Grand River &amp; Lansing Delta Township Assembly Plants</a:t>
            </a:r>
          </a:p>
          <a:p>
            <a:pPr marL="665049" lvl="2" indent="0">
              <a:buNone/>
            </a:pPr>
            <a:endParaRPr lang="en-US" sz="131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1B09BBF-D958-5565-7551-A6BB1528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62" y="1"/>
            <a:ext cx="4655938" cy="49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C1AF3C-F454-2457-3C1F-68E6D95FB56A}"/>
              </a:ext>
            </a:extLst>
          </p:cNvPr>
          <p:cNvSpPr/>
          <p:nvPr/>
        </p:nvSpPr>
        <p:spPr>
          <a:xfrm>
            <a:off x="706228" y="3294176"/>
            <a:ext cx="6431417" cy="28872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51" tIns="44375" rIns="88751" bIns="44375" numCol="1" spcCol="274320" anchor="ctr"/>
          <a:lstStyle/>
          <a:p>
            <a:pPr marL="204014" indent="-20401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Univers"/>
              </a:rPr>
              <a:t>Lansing home to </a:t>
            </a:r>
            <a:r>
              <a:rPr lang="en-US" sz="1800" b="1" dirty="0">
                <a:solidFill>
                  <a:schemeClr val="tx1"/>
                </a:solidFill>
                <a:latin typeface="Univers"/>
              </a:rPr>
              <a:t>two newest </a:t>
            </a:r>
            <a:r>
              <a:rPr lang="en-US" sz="1800" dirty="0">
                <a:solidFill>
                  <a:schemeClr val="tx1"/>
                </a:solidFill>
                <a:latin typeface="Univers"/>
              </a:rPr>
              <a:t>US GM assembly plants</a:t>
            </a:r>
          </a:p>
          <a:p>
            <a:pPr marL="204014" indent="-204014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Univers"/>
              </a:rPr>
              <a:t>Ultium</a:t>
            </a:r>
            <a:r>
              <a:rPr lang="en-US" sz="1800" dirty="0">
                <a:solidFill>
                  <a:schemeClr val="tx1"/>
                </a:solidFill>
                <a:latin typeface="Univers"/>
              </a:rPr>
              <a:t> Cells announced a $2.6 billion investment to build its third US battery cell manufacturing plant​</a:t>
            </a:r>
          </a:p>
          <a:p>
            <a:pPr marL="204014" indent="-204014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Univers"/>
              </a:rPr>
              <a:t>2.5 million square foot plant underway on 600 acres</a:t>
            </a:r>
          </a:p>
          <a:p>
            <a:pPr marL="204014" indent="-204014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Univers"/>
              </a:rPr>
              <a:t>Largest </a:t>
            </a:r>
            <a:r>
              <a:rPr lang="en-US" sz="1800" dirty="0" err="1">
                <a:solidFill>
                  <a:schemeClr val="tx1"/>
                </a:solidFill>
                <a:latin typeface="Univers"/>
              </a:rPr>
              <a:t>Ultium</a:t>
            </a:r>
            <a:r>
              <a:rPr lang="en-US" sz="1800" dirty="0">
                <a:solidFill>
                  <a:schemeClr val="tx1"/>
                </a:solidFill>
                <a:latin typeface="Univers"/>
              </a:rPr>
              <a:t> plant in America</a:t>
            </a:r>
          </a:p>
          <a:p>
            <a:pPr marL="204014" indent="-204014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Univers"/>
              </a:rPr>
              <a:t>Expected to create 1,700 ​new jobs</a:t>
            </a:r>
          </a:p>
          <a:p>
            <a:pPr marL="204014" indent="-204014" fontAlgn="base">
              <a:spcAft>
                <a:spcPts val="656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Univers"/>
              </a:rPr>
              <a:t>Securing the future of the mobility industry​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EA9C60-203B-C040-6EEA-AABFB6D180A2}"/>
              </a:ext>
            </a:extLst>
          </p:cNvPr>
          <p:cNvGrpSpPr/>
          <p:nvPr/>
        </p:nvGrpSpPr>
        <p:grpSpPr>
          <a:xfrm>
            <a:off x="988326" y="2195899"/>
            <a:ext cx="1334732" cy="702106"/>
            <a:chOff x="683452" y="1911149"/>
            <a:chExt cx="2444760" cy="12860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807F62-5FDA-C977-A3BA-3DE40A303CEE}"/>
                </a:ext>
              </a:extLst>
            </p:cNvPr>
            <p:cNvSpPr txBox="1"/>
            <p:nvPr/>
          </p:nvSpPr>
          <p:spPr>
            <a:xfrm>
              <a:off x="887963" y="1911149"/>
              <a:ext cx="2088065" cy="1000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949" b="1" dirty="0">
                  <a:solidFill>
                    <a:srgbClr val="00B0F0"/>
                  </a:solidFill>
                  <a:latin typeface="Univers" panose="020B0503020202020204" pitchFamily="34" charset="0"/>
                  <a:cs typeface="Arial" panose="020B0604020202020204" pitchFamily="34" charset="0"/>
                </a:rPr>
                <a:t>4,200</a:t>
              </a:r>
              <a:endParaRPr lang="en-US" sz="2949" b="1" dirty="0">
                <a:solidFill>
                  <a:srgbClr val="00B0F0"/>
                </a:solidFill>
                <a:latin typeface="Univers" panose="020B0503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1453A-1BB9-20F0-0DFC-73A4F2BC49A5}"/>
                </a:ext>
              </a:extLst>
            </p:cNvPr>
            <p:cNvSpPr txBox="1"/>
            <p:nvPr/>
          </p:nvSpPr>
          <p:spPr>
            <a:xfrm>
              <a:off x="683452" y="2781640"/>
              <a:ext cx="2444760" cy="415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56"/>
                </a:spcAft>
              </a:pPr>
              <a:r>
                <a:rPr lang="en-US" sz="874">
                  <a:latin typeface="Univers" panose="020B0503020202020204" pitchFamily="34" charset="0"/>
                  <a:cs typeface="Arial" panose="020B0604020202020204" pitchFamily="34" charset="0"/>
                </a:rPr>
                <a:t>Employees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C4F7A0-4277-7AA9-0D20-C845CB508960}"/>
              </a:ext>
            </a:extLst>
          </p:cNvPr>
          <p:cNvGrpSpPr/>
          <p:nvPr/>
        </p:nvGrpSpPr>
        <p:grpSpPr>
          <a:xfrm>
            <a:off x="2477839" y="2192329"/>
            <a:ext cx="1613245" cy="847818"/>
            <a:chOff x="3159085" y="1911149"/>
            <a:chExt cx="2954900" cy="15529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BE2054-A009-8E8B-2CEA-8BAD437307CA}"/>
                </a:ext>
              </a:extLst>
            </p:cNvPr>
            <p:cNvSpPr txBox="1"/>
            <p:nvPr/>
          </p:nvSpPr>
          <p:spPr>
            <a:xfrm>
              <a:off x="3159085" y="1911149"/>
              <a:ext cx="2954900" cy="10004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949" b="1">
                  <a:solidFill>
                    <a:srgbClr val="00B0F0"/>
                  </a:solidFill>
                  <a:latin typeface="Univers" panose="020B0503020202020204" pitchFamily="34" charset="0"/>
                  <a:cs typeface="Arial" panose="020B0604020202020204" pitchFamily="34" charset="0"/>
                </a:rPr>
                <a:t>250,000</a:t>
              </a:r>
              <a:endParaRPr lang="en-US" sz="2949" b="1">
                <a:solidFill>
                  <a:srgbClr val="00B0F0"/>
                </a:solidFill>
                <a:latin typeface="Univers" panose="020B0503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498C78-4292-DCEE-2F72-CF403DBA1C09}"/>
                </a:ext>
              </a:extLst>
            </p:cNvPr>
            <p:cNvSpPr txBox="1"/>
            <p:nvPr/>
          </p:nvSpPr>
          <p:spPr>
            <a:xfrm>
              <a:off x="3311273" y="2802132"/>
              <a:ext cx="2581976" cy="6619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74" dirty="0">
                  <a:latin typeface="Univers" panose="020B0503020202020204" pitchFamily="34" charset="0"/>
                  <a:cs typeface="Arial" panose="020B0604020202020204" pitchFamily="34" charset="0"/>
                </a:rPr>
                <a:t>Final assembly of vehicles per year</a:t>
              </a:r>
              <a:endParaRPr lang="en-US" sz="874" dirty="0">
                <a:latin typeface="Univers" panose="020B0503020202020204" pitchFamily="34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2BB90F-ADA0-009B-3537-0C216963694D}"/>
              </a:ext>
            </a:extLst>
          </p:cNvPr>
          <p:cNvCxnSpPr>
            <a:cxnSpLocks/>
          </p:cNvCxnSpPr>
          <p:nvPr/>
        </p:nvCxnSpPr>
        <p:spPr>
          <a:xfrm>
            <a:off x="2388585" y="2092874"/>
            <a:ext cx="0" cy="767445"/>
          </a:xfrm>
          <a:prstGeom prst="line">
            <a:avLst/>
          </a:prstGeom>
          <a:ln>
            <a:solidFill>
              <a:srgbClr val="7FB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0" descr="Zero Emission | Advanced Technology | Ultium Cells LLC">
            <a:extLst>
              <a:ext uri="{FF2B5EF4-FFF2-40B4-BE49-F238E27FC236}">
                <a16:creationId xmlns:a16="http://schemas.microsoft.com/office/drawing/2014/main" id="{3E43712B-5351-FC1E-A4A0-948CA28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8" y="676564"/>
            <a:ext cx="4287783" cy="6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ound, outdoor, sky, beach&#10;&#10;Description automatically generated">
            <a:extLst>
              <a:ext uri="{FF2B5EF4-FFF2-40B4-BE49-F238E27FC236}">
                <a16:creationId xmlns:a16="http://schemas.microsoft.com/office/drawing/2014/main" id="{6540DDF1-44D3-CB51-B0A8-9D615ABEA8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3"/>
          <a:stretch/>
        </p:blipFill>
        <p:spPr>
          <a:xfrm>
            <a:off x="7536061" y="4430509"/>
            <a:ext cx="4655938" cy="24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1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1B745ED7-42E0-95CF-CC6C-D8398236E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r="48943" b="9228"/>
          <a:stretch/>
        </p:blipFill>
        <p:spPr>
          <a:xfrm>
            <a:off x="5755340" y="0"/>
            <a:ext cx="6436660" cy="4889710"/>
          </a:xfrm>
          <a:prstGeom prst="rect">
            <a:avLst/>
          </a:prstGeom>
        </p:spPr>
      </p:pic>
      <p:pic>
        <p:nvPicPr>
          <p:cNvPr id="19" name="Picture 18" descr="A picture containing grass, sky, outdoor, person&#10;&#10;Description automatically generated">
            <a:extLst>
              <a:ext uri="{FF2B5EF4-FFF2-40B4-BE49-F238E27FC236}">
                <a16:creationId xmlns:a16="http://schemas.microsoft.com/office/drawing/2014/main" id="{E0819532-FC39-D1C7-83B7-CD6487B0C3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9" b="10029"/>
          <a:stretch/>
        </p:blipFill>
        <p:spPr>
          <a:xfrm>
            <a:off x="5755339" y="4792742"/>
            <a:ext cx="2796989" cy="208431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8F32E8-2410-C5C8-F782-02DC8C6D2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1" t="34032" r="27220"/>
          <a:stretch/>
        </p:blipFill>
        <p:spPr>
          <a:xfrm>
            <a:off x="8568371" y="3061637"/>
            <a:ext cx="3639671" cy="381541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6F26D-56D5-0181-9681-0867B32F5EA9}"/>
              </a:ext>
            </a:extLst>
          </p:cNvPr>
          <p:cNvSpPr txBox="1"/>
          <p:nvPr/>
        </p:nvSpPr>
        <p:spPr>
          <a:xfrm>
            <a:off x="510985" y="523937"/>
            <a:ext cx="36396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America’s Best Site</a:t>
            </a:r>
            <a:endParaRPr lang="en-US" sz="4800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C7C37-DAE2-D099-B8B2-ACEDAE38E48A}"/>
              </a:ext>
            </a:extLst>
          </p:cNvPr>
          <p:cNvSpPr txBox="1"/>
          <p:nvPr/>
        </p:nvSpPr>
        <p:spPr>
          <a:xfrm>
            <a:off x="510985" y="2093597"/>
            <a:ext cx="4796117" cy="3854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The Michigan Manufacturing Innovation Campus </a:t>
            </a:r>
          </a:p>
          <a:p>
            <a:endParaRPr lang="en-US" b="1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1,300+ acres controlled by LEAP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Primed for Energy Heavy Mega Projects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Adjacent to I-96 interstate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Site is within 1.5 hours of 4 international airports, and within 4 hours of 1 top-10 cargo airport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20 Minutes from state capital and Michigan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96156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7937AA-EE24-449B-DC9E-2852DAAF02F4}"/>
              </a:ext>
            </a:extLst>
          </p:cNvPr>
          <p:cNvSpPr txBox="1"/>
          <p:nvPr/>
        </p:nvSpPr>
        <p:spPr>
          <a:xfrm>
            <a:off x="1984466" y="1071064"/>
            <a:ext cx="77457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/>
                <a:latin typeface="Univers LT Std" panose="020B0603020202020204" pitchFamily="34" charset="0"/>
              </a:rPr>
              <a:t>Traditional Infrastructure Needs and Incentives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Univers LT Std" panose="020B060302020202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effectLst/>
                <a:latin typeface="Univers LT Std" panose="020B0603020202020204" pitchFamily="34" charset="0"/>
              </a:rPr>
              <a:t>Wastewater, water capacity, electricity, roads</a:t>
            </a:r>
            <a:endParaRPr lang="en-US" sz="4800" dirty="0">
              <a:solidFill>
                <a:schemeClr val="bg1"/>
              </a:solidFill>
              <a:effectLst/>
              <a:latin typeface="Univers L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6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7937AA-EE24-449B-DC9E-2852DAAF02F4}"/>
              </a:ext>
            </a:extLst>
          </p:cNvPr>
          <p:cNvSpPr txBox="1"/>
          <p:nvPr/>
        </p:nvSpPr>
        <p:spPr>
          <a:xfrm>
            <a:off x="510984" y="523937"/>
            <a:ext cx="6373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effectLst/>
                <a:latin typeface="Univers LT Std" panose="020B0603020202020204" pitchFamily="34" charset="0"/>
              </a:rPr>
              <a:t>People Infrastructure</a:t>
            </a:r>
            <a:endParaRPr lang="en-US" sz="4800" dirty="0">
              <a:solidFill>
                <a:schemeClr val="tx2"/>
              </a:solidFill>
              <a:effectLst/>
              <a:latin typeface="Univers LT Std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1B0A2-8A71-7E64-8585-0BE434C55E63}"/>
              </a:ext>
            </a:extLst>
          </p:cNvPr>
          <p:cNvSpPr txBox="1"/>
          <p:nvPr/>
        </p:nvSpPr>
        <p:spPr>
          <a:xfrm>
            <a:off x="582688" y="1431028"/>
            <a:ext cx="9414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and developing high-quality people infrastructure amenities and systems for successful job and company attraction and growth</a:t>
            </a:r>
            <a:r>
              <a:rPr lang="en-US" sz="1800" dirty="0">
                <a:solidFill>
                  <a:schemeClr val="tx2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2"/>
              </a:solidFill>
              <a:effectLst/>
              <a:latin typeface="Univers" panose="020B0503020202020204" pitchFamily="34" charset="0"/>
            </a:endParaRPr>
          </a:p>
        </p:txBody>
      </p:sp>
      <p:pic>
        <p:nvPicPr>
          <p:cNvPr id="3" name="Graphic 2" descr="Streetcar with solid fill">
            <a:extLst>
              <a:ext uri="{FF2B5EF4-FFF2-40B4-BE49-F238E27FC236}">
                <a16:creationId xmlns:a16="http://schemas.microsoft.com/office/drawing/2014/main" id="{A0692157-BD0A-30D9-CE28-C7E2318EA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479" y="2749722"/>
            <a:ext cx="914400" cy="914400"/>
          </a:xfrm>
          <a:prstGeom prst="rect">
            <a:avLst/>
          </a:prstGeom>
        </p:spPr>
      </p:pic>
      <p:pic>
        <p:nvPicPr>
          <p:cNvPr id="8" name="Graphic 7" descr="Man With Pram with solid fill">
            <a:extLst>
              <a:ext uri="{FF2B5EF4-FFF2-40B4-BE49-F238E27FC236}">
                <a16:creationId xmlns:a16="http://schemas.microsoft.com/office/drawing/2014/main" id="{6C9D9F24-279D-2B8C-845F-9040E363B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9350" y="2749722"/>
            <a:ext cx="914400" cy="914400"/>
          </a:xfrm>
          <a:prstGeom prst="rect">
            <a:avLst/>
          </a:prstGeom>
        </p:spPr>
      </p:pic>
      <p:pic>
        <p:nvPicPr>
          <p:cNvPr id="10" name="Graphic 9" descr="Home with solid fill">
            <a:extLst>
              <a:ext uri="{FF2B5EF4-FFF2-40B4-BE49-F238E27FC236}">
                <a16:creationId xmlns:a16="http://schemas.microsoft.com/office/drawing/2014/main" id="{460897F6-F642-D93D-025F-BD2AB087C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9550" y="2688168"/>
            <a:ext cx="914400" cy="914400"/>
          </a:xfrm>
          <a:prstGeom prst="rect">
            <a:avLst/>
          </a:prstGeom>
        </p:spPr>
      </p:pic>
      <p:pic>
        <p:nvPicPr>
          <p:cNvPr id="12" name="Graphic 11" descr="Group with solid fill">
            <a:extLst>
              <a:ext uri="{FF2B5EF4-FFF2-40B4-BE49-F238E27FC236}">
                <a16:creationId xmlns:a16="http://schemas.microsoft.com/office/drawing/2014/main" id="{04544062-CC7C-5E4D-5F11-B36386E07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6022" y="2750805"/>
            <a:ext cx="914400" cy="914400"/>
          </a:xfrm>
          <a:prstGeom prst="rect">
            <a:avLst/>
          </a:prstGeom>
        </p:spPr>
      </p:pic>
      <p:pic>
        <p:nvPicPr>
          <p:cNvPr id="18" name="Graphic 17" descr="Graduation cap with solid fill">
            <a:extLst>
              <a:ext uri="{FF2B5EF4-FFF2-40B4-BE49-F238E27FC236}">
                <a16:creationId xmlns:a16="http://schemas.microsoft.com/office/drawing/2014/main" id="{26C9274B-2605-F810-12E2-06E50A718C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1538" y="2749722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5162C6-4B6B-8D69-3B3B-D56F94B7E078}"/>
              </a:ext>
            </a:extLst>
          </p:cNvPr>
          <p:cNvSpPr txBox="1"/>
          <p:nvPr/>
        </p:nvSpPr>
        <p:spPr>
          <a:xfrm>
            <a:off x="2726478" y="3787234"/>
            <a:ext cx="1115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Childcare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97F8DD-DF1C-01B4-8C47-C2D63A208C30}"/>
              </a:ext>
            </a:extLst>
          </p:cNvPr>
          <p:cNvSpPr txBox="1"/>
          <p:nvPr/>
        </p:nvSpPr>
        <p:spPr>
          <a:xfrm>
            <a:off x="1387492" y="3787234"/>
            <a:ext cx="1115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BAC36F-8D1A-CBF9-C1F9-23310ACF3F7F}"/>
              </a:ext>
            </a:extLst>
          </p:cNvPr>
          <p:cNvSpPr txBox="1"/>
          <p:nvPr/>
        </p:nvSpPr>
        <p:spPr>
          <a:xfrm>
            <a:off x="3977815" y="3664124"/>
            <a:ext cx="1756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Attainable</a:t>
            </a:r>
            <a:b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DDC271-DB46-FFE2-19E4-DF8B33530C1C}"/>
              </a:ext>
            </a:extLst>
          </p:cNvPr>
          <p:cNvSpPr txBox="1"/>
          <p:nvPr/>
        </p:nvSpPr>
        <p:spPr>
          <a:xfrm>
            <a:off x="5558625" y="3666287"/>
            <a:ext cx="1756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of </a:t>
            </a:r>
            <a:r>
              <a:rPr lang="en-US" sz="1600" dirty="0">
                <a:solidFill>
                  <a:srgbClr val="00B0F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Skilled </a:t>
            </a:r>
            <a: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47437F-B0B1-C077-4753-8EB0FB0F05DD}"/>
              </a:ext>
            </a:extLst>
          </p:cNvPr>
          <p:cNvSpPr txBox="1"/>
          <p:nvPr/>
        </p:nvSpPr>
        <p:spPr>
          <a:xfrm>
            <a:off x="7260578" y="3664122"/>
            <a:ext cx="1756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Attainment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EEFFAA-4433-FB78-3F69-20748397B648}"/>
              </a:ext>
            </a:extLst>
          </p:cNvPr>
          <p:cNvSpPr txBox="1"/>
          <p:nvPr/>
        </p:nvSpPr>
        <p:spPr>
          <a:xfrm>
            <a:off x="8947818" y="3787232"/>
            <a:ext cx="1756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Placemaking</a:t>
            </a:r>
            <a:endParaRPr lang="en-US" sz="1600" dirty="0">
              <a:solidFill>
                <a:srgbClr val="00B0F0"/>
              </a:solidFill>
            </a:endParaRPr>
          </a:p>
        </p:txBody>
      </p:sp>
      <p:pic>
        <p:nvPicPr>
          <p:cNvPr id="37" name="Graphic 36" descr="Park scene with solid fill">
            <a:extLst>
              <a:ext uri="{FF2B5EF4-FFF2-40B4-BE49-F238E27FC236}">
                <a16:creationId xmlns:a16="http://schemas.microsoft.com/office/drawing/2014/main" id="{145402BA-1E40-0516-6A56-8A8B37F471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0814" y="26781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1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P_PresentationTemplate_LogoLargeRight" id="{A1A976C4-4CE2-724B-9108-09D4B126D4E8}" vid="{135B5E94-F28F-BC45-AAF1-8391B108B1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4CA018F3E734F8CE7524F0A1A0BE4" ma:contentTypeVersion="16" ma:contentTypeDescription="Create a new document." ma:contentTypeScope="" ma:versionID="eef1f9bf47b5fa4b912e96fa368a2258">
  <xsd:schema xmlns:xsd="http://www.w3.org/2001/XMLSchema" xmlns:xs="http://www.w3.org/2001/XMLSchema" xmlns:p="http://schemas.microsoft.com/office/2006/metadata/properties" xmlns:ns2="55983cfb-fab9-4542-9bb9-2c650d80de7f" xmlns:ns3="51224267-1023-4426-8db6-911bc1a39b0b" targetNamespace="http://schemas.microsoft.com/office/2006/metadata/properties" ma:root="true" ma:fieldsID="7a776825902bb7167ca5e98c22b826aa" ns2:_="" ns3:_="">
    <xsd:import namespace="55983cfb-fab9-4542-9bb9-2c650d80de7f"/>
    <xsd:import namespace="51224267-1023-4426-8db6-911bc1a39b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83cfb-fab9-4542-9bb9-2c650d80d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62af94c-1267-4efc-85d0-106eb85fff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24267-1023-4426-8db6-911bc1a39b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10458d-1b9f-41b8-b990-dd2c0f1e93a4}" ma:internalName="TaxCatchAll" ma:showField="CatchAllData" ma:web="51224267-1023-4426-8db6-911bc1a39b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983cfb-fab9-4542-9bb9-2c650d80de7f">
      <Terms xmlns="http://schemas.microsoft.com/office/infopath/2007/PartnerControls"/>
    </lcf76f155ced4ddcb4097134ff3c332f>
    <TaxCatchAll xmlns="51224267-1023-4426-8db6-911bc1a39b0b" xsi:nil="true"/>
  </documentManagement>
</p:properties>
</file>

<file path=customXml/itemProps1.xml><?xml version="1.0" encoding="utf-8"?>
<ds:datastoreItem xmlns:ds="http://schemas.openxmlformats.org/officeDocument/2006/customXml" ds:itemID="{9DDE98F7-0A4C-477F-8DE2-59C5721D38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775A3-4E7D-44A5-B1B9-19DA867CD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83cfb-fab9-4542-9bb9-2c650d80de7f"/>
    <ds:schemaRef ds:uri="51224267-1023-4426-8db6-911bc1a39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715BF2-61BB-43FB-B53D-A60D48FD8099}">
  <ds:schemaRefs>
    <ds:schemaRef ds:uri="http://schemas.microsoft.com/office/2006/documentManagement/types"/>
    <ds:schemaRef ds:uri="51224267-1023-4426-8db6-911bc1a39b0b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55983cfb-fab9-4542-9bb9-2c650d80de7f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LEAP_PresentationTemplate_LogoCenterSmall</Template>
  <TotalTime>6811</TotalTime>
  <Words>721</Words>
  <Application>Microsoft Macintosh PowerPoint</Application>
  <PresentationFormat>Widescreen</PresentationFormat>
  <Paragraphs>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Univers LT Std</vt:lpstr>
      <vt:lpstr>Courier New</vt:lpstr>
      <vt:lpstr>Symbol</vt:lpstr>
      <vt:lpstr>Century Gothic</vt:lpstr>
      <vt:lpstr>Arial</vt:lpstr>
      <vt:lpstr>Univers</vt:lpstr>
      <vt:lpstr>Calibri</vt:lpstr>
      <vt:lpstr>Office Theme</vt:lpstr>
      <vt:lpstr>2023 Regional  Economic Forecast  Bob Trezise, President and CEO Lansing Economic Area Partnership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 Board of Directors Meeting</dc:title>
  <dc:creator>Jessica Vilca</dc:creator>
  <cp:lastModifiedBy>Victoria Meadows</cp:lastModifiedBy>
  <cp:revision>12</cp:revision>
  <dcterms:created xsi:type="dcterms:W3CDTF">2022-11-30T18:56:06Z</dcterms:created>
  <dcterms:modified xsi:type="dcterms:W3CDTF">2023-01-09T16:20:59Z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0x0101003CD4CA018F3E734F8CE7524F0A1A0BE4</vt:lpwstr>
  </property>
  <property fmtid="{D5CDD505-2E9C-101B-9397-08002B2CF9AE}" pid="3" name="MediaServiceImageTags">
    <vt:lpwstr/>
  </property>
</Properties>
</file>