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22.xml" ContentType="application/vnd.openxmlformats-officedocument.presentationml.slide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s/slide21.xml" ContentType="application/vnd.openxmlformats-officedocument.presentationml.slide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ppt/slideLayouts/slideLayout1.xml" ContentType="application/vnd.openxmlformats-officedocument.presentationml.slideLayout+xml"/>
  <Override PartName="/customXml/itemProps2.xml" ContentType="application/vnd.openxmlformats-officedocument.customXmlProperties+xml"/>
  <Override PartName="/ppt/charts/style3.xml" ContentType="application/vnd.ms-office.chartstyle+xml"/>
  <Override PartName="/ppt/charts/colors3.xml" ContentType="application/vnd.ms-office.chartcolorstyle+xml"/>
  <Override PartName="/ppt/slides/slide3.xml" ContentType="application/vnd.openxmlformats-officedocument.presentationml.slide+xml"/>
  <Override PartName="/ppt/charts/chart3.xml" ContentType="application/vnd.openxmlformats-officedocument.drawingml.chart+xml"/>
  <Override PartName="/ppt/slides/slide18.xml" ContentType="application/vnd.openxmlformats-officedocument.presentationml.slide+xml"/>
  <Override PartName="/ppt/charts/style2.xml" ContentType="application/vnd.ms-office.chartstyl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charts/colors2.xml" ContentType="application/vnd.ms-office.chartcolorstyle+xml"/>
  <Override PartName="/ppt/charts/style1.xml" ContentType="application/vnd.ms-office.chartstyle+xml"/>
  <Override PartName="/ppt/slides/slide1.xml" ContentType="application/vnd.openxmlformats-officedocument.presentationml.slid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chart2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9144000" cy="6858000"/>
  <p:defaultTextStyle>
    <a:defPPr>
      <a:defRPr lang="en-US"/>
    </a:defPPr>
    <a:lvl1pPr algn="l" defTabSz="457200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ＭＳ Ｐゴシック"/>
        <a:cs typeface="+mn-cs"/>
      </a:defRPr>
    </a:lvl1pPr>
    <a:lvl2pPr marL="457200" algn="l" defTabSz="457200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ＭＳ Ｐゴシック"/>
        <a:cs typeface="+mn-cs"/>
      </a:defRPr>
    </a:lvl2pPr>
    <a:lvl3pPr marL="914400" algn="l" defTabSz="457200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ＭＳ Ｐゴシック"/>
        <a:cs typeface="+mn-cs"/>
      </a:defRPr>
    </a:lvl3pPr>
    <a:lvl4pPr marL="1371600" algn="l" defTabSz="457200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ＭＳ Ｐゴシック"/>
        <a:cs typeface="+mn-cs"/>
      </a:defRPr>
    </a:lvl4pPr>
    <a:lvl5pPr marL="1828800" algn="l" defTabSz="457200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ＭＳ Ｐゴシック"/>
        <a:cs typeface="+mn-cs"/>
      </a:defRPr>
    </a:lvl5pPr>
    <a:lvl6pPr marL="2286000" algn="l" defTabSz="914400">
      <a:defRPr sz="2400">
        <a:solidFill>
          <a:schemeClr val="tx1"/>
        </a:solidFill>
        <a:latin typeface="Arial"/>
        <a:ea typeface="ＭＳ Ｐゴシック"/>
        <a:cs typeface="+mn-cs"/>
      </a:defRPr>
    </a:lvl6pPr>
    <a:lvl7pPr marL="2743200" algn="l" defTabSz="914400">
      <a:defRPr sz="2400">
        <a:solidFill>
          <a:schemeClr val="tx1"/>
        </a:solidFill>
        <a:latin typeface="Arial"/>
        <a:ea typeface="ＭＳ Ｐゴシック"/>
        <a:cs typeface="+mn-cs"/>
      </a:defRPr>
    </a:lvl7pPr>
    <a:lvl8pPr marL="3200400" algn="l" defTabSz="914400">
      <a:defRPr sz="2400">
        <a:solidFill>
          <a:schemeClr val="tx1"/>
        </a:solidFill>
        <a:latin typeface="Arial"/>
        <a:ea typeface="ＭＳ Ｐゴシック"/>
        <a:cs typeface="+mn-cs"/>
      </a:defRPr>
    </a:lvl8pPr>
    <a:lvl9pPr marL="3657600" algn="l" defTabSz="914400">
      <a:defRPr sz="2400">
        <a:solidFill>
          <a:schemeClr val="tx1"/>
        </a:solidFill>
        <a:latin typeface="Arial"/>
        <a:ea typeface="ＭＳ Ｐゴシック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presProps" Target="presProps.xml" /><Relationship Id="rId26" Type="http://schemas.openxmlformats.org/officeDocument/2006/relationships/tableStyles" Target="tableStyles.xml" /><Relationship Id="rId27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1.xlsx" /></Relationships>
</file>

<file path=ppt/charts/_rels/chart2.xml.rels>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2.xlsx" /></Relationships>
</file>

<file path=ppt/charts/_rels/chart3.xml.rels>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package" Target="../embeddings/Microsoft_Excel_Worksheet3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spc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Federal Government</a:t>
            </a:r>
            <a:r>
              <a:rPr lang="en-US" sz="2000" b="1">
                <a:solidFill>
                  <a:sysClr val="windowText" lastClr="000000"/>
                </a:solidFill>
              </a:rPr>
              <a:t> Budget Deficits as Percent of GDP,</a:t>
            </a:r>
            <a:endParaRPr/>
          </a:p>
          <a:p>
            <a:pPr>
              <a:defRPr sz="2000"/>
            </a:pPr>
            <a:r>
              <a:rPr lang="en-US" sz="2000" b="1">
                <a:solidFill>
                  <a:sysClr val="windowText" lastClr="000000"/>
                </a:solidFill>
              </a:rPr>
              <a:t>Fiscal Years 1950-2021, with Projections to 2027</a:t>
            </a:r>
            <a:endParaRPr lang="en-US" sz="2000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8638118666531137"/>
          <c:y val="0.015777203524838457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 bwMode="auto">
            <a:prstGeom prst="rect">
              <a:avLst/>
            </a:prstGeom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 bwMode="auto"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1"/>
            <c:marker>
              <c:symbol val="circle"/>
              <c:size val="10"/>
              <c:spPr bwMode="auto"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</c:dPt>
          <c:dPt>
            <c:idx val="6"/>
            <c:marker>
              <c:symbol val="circle"/>
              <c:size val="10"/>
              <c:spPr bwMode="auto"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</c:dPt>
          <c:dPt>
            <c:idx val="7"/>
            <c:marker>
              <c:symbol val="circle"/>
              <c:size val="10"/>
              <c:spPr bwMode="auto"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</c:dPt>
          <c:dPt>
            <c:idx val="19"/>
            <c:marker>
              <c:symbol val="circle"/>
              <c:size val="10"/>
              <c:spPr bwMode="auto"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</c:dPt>
          <c:dPt>
            <c:idx val="48"/>
            <c:marker>
              <c:symbol val="circle"/>
              <c:size val="10"/>
              <c:spPr bwMode="auto"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</c:dPt>
          <c:dPt>
            <c:idx val="49"/>
            <c:marker>
              <c:symbol val="circle"/>
              <c:size val="10"/>
              <c:spPr bwMode="auto"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</c:dPt>
          <c:dPt>
            <c:idx val="50"/>
            <c:marker>
              <c:symbol val="circle"/>
              <c:size val="10"/>
              <c:spPr bwMode="auto"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 bwMode="auto">
              <a:prstGeom prst="rect">
                <a:avLst/>
              </a:prstGeom>
              <a:ln w="28575" cap="rnd">
                <a:solidFill>
                  <a:schemeClr val="tx1"/>
                </a:solidFill>
                <a:round/>
              </a:ln>
              <a:effectLst/>
            </c:spPr>
          </c:dPt>
          <c:dPt>
            <c:idx val="51"/>
            <c:marker>
              <c:symbol val="circle"/>
              <c:size val="10"/>
              <c:spPr bwMode="auto"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 bwMode="auto">
              <a:prstGeom prst="rect">
                <a:avLst/>
              </a:prstGeom>
              <a:ln w="28575" cap="rnd">
                <a:solidFill>
                  <a:schemeClr val="tx1"/>
                </a:solidFill>
                <a:round/>
              </a:ln>
              <a:effectLst/>
            </c:spPr>
          </c:dPt>
          <c:trendline>
            <c:spPr bwMode="auto">
              <a:prstGeom prst="rect">
                <a:avLst/>
              </a:prstGeom>
              <a:ln w="28575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Table!$A$24:$A$101</c:f>
              <c:strCache>
                <c:ptCount val="78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 xml:space="preserve">2022 estimate</c:v>
                </c:pt>
                <c:pt idx="73">
                  <c:v xml:space="preserve">2023 estimate</c:v>
                </c:pt>
                <c:pt idx="74">
                  <c:v xml:space="preserve">2024 estimate</c:v>
                </c:pt>
                <c:pt idx="75">
                  <c:v xml:space="preserve">2025 estimate</c:v>
                </c:pt>
                <c:pt idx="76">
                  <c:v xml:space="preserve">2026 estimate</c:v>
                </c:pt>
                <c:pt idx="77">
                  <c:v xml:space="preserve">2027 estimate</c:v>
                </c:pt>
              </c:strCache>
            </c:strRef>
          </c:cat>
          <c:val>
            <c:numRef>
              <c:f>Table!$M$24:$M$101</c:f>
              <c:numCache>
                <c:formatCode>0.0</c:formatCode>
                <c:ptCount val="78"/>
                <c:pt idx="0">
                  <c:v>1.1</c:v>
                </c:pt>
                <c:pt idx="1">
                  <c:v>-1.9</c:v>
                </c:pt>
                <c:pt idx="2">
                  <c:v>0.4</c:v>
                </c:pt>
                <c:pt idx="3">
                  <c:v>1.7</c:v>
                </c:pt>
                <c:pt idx="4">
                  <c:v>0.3</c:v>
                </c:pt>
                <c:pt idx="5">
                  <c:v>0.7</c:v>
                </c:pt>
                <c:pt idx="6">
                  <c:v>-0.9</c:v>
                </c:pt>
                <c:pt idx="7">
                  <c:v>-0.7</c:v>
                </c:pt>
                <c:pt idx="8">
                  <c:v>0.6</c:v>
                </c:pt>
                <c:pt idx="9">
                  <c:v>2.5</c:v>
                </c:pt>
                <c:pt idx="10">
                  <c:v>-0.1</c:v>
                </c:pt>
                <c:pt idx="11">
                  <c:v>0.6</c:v>
                </c:pt>
                <c:pt idx="12">
                  <c:v>1.2</c:v>
                </c:pt>
                <c:pt idx="13">
                  <c:v>0.8</c:v>
                </c:pt>
                <c:pt idx="14">
                  <c:v>0.9</c:v>
                </c:pt>
                <c:pt idx="15">
                  <c:v>0.2</c:v>
                </c:pt>
                <c:pt idx="16">
                  <c:v>0.5</c:v>
                </c:pt>
                <c:pt idx="17">
                  <c:v>1</c:v>
                </c:pt>
                <c:pt idx="18">
                  <c:v>2.8</c:v>
                </c:pt>
                <c:pt idx="19">
                  <c:v>-0.3</c:v>
                </c:pt>
                <c:pt idx="20">
                  <c:v>0.3</c:v>
                </c:pt>
                <c:pt idx="21">
                  <c:v>2.1</c:v>
                </c:pt>
                <c:pt idx="22">
                  <c:v>1.9</c:v>
                </c:pt>
                <c:pt idx="23">
                  <c:v>1.1</c:v>
                </c:pt>
                <c:pt idx="24">
                  <c:v>0.4</c:v>
                </c:pt>
                <c:pt idx="25">
                  <c:v>3.3</c:v>
                </c:pt>
                <c:pt idx="26">
                  <c:v>4.1</c:v>
                </c:pt>
                <c:pt idx="27">
                  <c:v>2.7</c:v>
                </c:pt>
                <c:pt idx="28">
                  <c:v>2.6</c:v>
                </c:pt>
                <c:pt idx="29">
                  <c:v>1.6</c:v>
                </c:pt>
                <c:pt idx="30">
                  <c:v>2.6</c:v>
                </c:pt>
                <c:pt idx="31">
                  <c:v>2.5</c:v>
                </c:pt>
                <c:pt idx="32">
                  <c:v>3.9</c:v>
                </c:pt>
                <c:pt idx="33">
                  <c:v>5.9</c:v>
                </c:pt>
                <c:pt idx="34">
                  <c:v>4.7</c:v>
                </c:pt>
                <c:pt idx="35">
                  <c:v>5</c:v>
                </c:pt>
                <c:pt idx="36">
                  <c:v>4.9</c:v>
                </c:pt>
                <c:pt idx="37">
                  <c:v>3.1</c:v>
                </c:pt>
                <c:pt idx="38">
                  <c:v>3</c:v>
                </c:pt>
                <c:pt idx="39">
                  <c:v>2.7</c:v>
                </c:pt>
                <c:pt idx="40">
                  <c:v>3.7</c:v>
                </c:pt>
                <c:pt idx="41">
                  <c:v>4.4</c:v>
                </c:pt>
                <c:pt idx="42">
                  <c:v>4.5</c:v>
                </c:pt>
                <c:pt idx="43">
                  <c:v>3.8</c:v>
                </c:pt>
                <c:pt idx="44">
                  <c:v>2.8</c:v>
                </c:pt>
                <c:pt idx="45">
                  <c:v>2.2</c:v>
                </c:pt>
                <c:pt idx="46">
                  <c:v>1.4</c:v>
                </c:pt>
                <c:pt idx="47">
                  <c:v>0.3</c:v>
                </c:pt>
                <c:pt idx="48">
                  <c:v>-0.8</c:v>
                </c:pt>
                <c:pt idx="49">
                  <c:v>-1.3</c:v>
                </c:pt>
                <c:pt idx="50">
                  <c:v>-2.3</c:v>
                </c:pt>
                <c:pt idx="51">
                  <c:v>-1.2</c:v>
                </c:pt>
                <c:pt idx="52">
                  <c:v>1.5</c:v>
                </c:pt>
                <c:pt idx="53">
                  <c:v>3.3</c:v>
                </c:pt>
                <c:pt idx="54">
                  <c:v>3.4</c:v>
                </c:pt>
                <c:pt idx="55">
                  <c:v>2.5</c:v>
                </c:pt>
                <c:pt idx="56">
                  <c:v>1.8</c:v>
                </c:pt>
                <c:pt idx="57">
                  <c:v>1.1</c:v>
                </c:pt>
                <c:pt idx="58">
                  <c:v>3.1</c:v>
                </c:pt>
                <c:pt idx="59">
                  <c:v>9.8</c:v>
                </c:pt>
                <c:pt idx="60">
                  <c:v>8.7</c:v>
                </c:pt>
                <c:pt idx="61">
                  <c:v>8.4</c:v>
                </c:pt>
                <c:pt idx="62">
                  <c:v>6.7</c:v>
                </c:pt>
                <c:pt idx="63">
                  <c:v>4.1</c:v>
                </c:pt>
                <c:pt idx="64">
                  <c:v>2.8</c:v>
                </c:pt>
                <c:pt idx="65">
                  <c:v>2.4</c:v>
                </c:pt>
                <c:pt idx="66">
                  <c:v>3.2</c:v>
                </c:pt>
                <c:pt idx="67">
                  <c:v>3.5</c:v>
                </c:pt>
                <c:pt idx="68">
                  <c:v>3.8</c:v>
                </c:pt>
                <c:pt idx="69">
                  <c:v>4.7</c:v>
                </c:pt>
                <c:pt idx="70">
                  <c:v>15</c:v>
                </c:pt>
                <c:pt idx="71">
                  <c:v>12.4</c:v>
                </c:pt>
                <c:pt idx="72">
                  <c:v>5.8</c:v>
                </c:pt>
                <c:pt idx="73">
                  <c:v>4.5</c:v>
                </c:pt>
                <c:pt idx="74">
                  <c:v>4.5</c:v>
                </c:pt>
                <c:pt idx="75">
                  <c:v>4.8</c:v>
                </c:pt>
                <c:pt idx="76">
                  <c:v>4.6</c:v>
                </c:pt>
                <c:pt idx="77">
                  <c:v>4.5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1570736623"/>
        <c:axId val="1570737039"/>
      </c:lineChart>
      <c:catAx>
        <c:axId val="157073662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</a:rPr>
                  <a:t>Fiscal Year</a:t>
                </a:r>
                <a:endParaRPr/>
              </a:p>
            </c:rich>
          </c:tx>
          <c:layout>
            <c:manualLayout>
              <c:xMode val="edge"/>
              <c:yMode val="edge"/>
              <c:x val="0.44405292976291372"/>
              <c:y val="0.91415229132047271"/>
            </c:manualLayout>
          </c:layout>
          <c:overlay val="0"/>
          <c:spPr bwMode="auto">
            <a:prstGeom prst="rect">
              <a:avLst/>
            </a:prstGeom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737039"/>
        <c:crosses val="autoZero"/>
        <c:auto val="1"/>
        <c:lblAlgn val="ctr"/>
        <c:lblOffset val="100"/>
        <c:tickLblSkip val="5"/>
        <c:noMultiLvlLbl val="0"/>
      </c:catAx>
      <c:valAx>
        <c:axId val="1570737039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</a:rPr>
                  <a:t>Percent</a:t>
                </a:r>
                <a:endParaRPr/>
              </a:p>
            </c:rich>
          </c:tx>
          <c:layout/>
          <c:overlay val="0"/>
          <c:spPr bwMode="auto">
            <a:prstGeom prst="rect">
              <a:avLst/>
            </a:prstGeom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736623"/>
        <c:crosses val="autoZero"/>
        <c:crossBetween val="between"/>
      </c:valAx>
      <c:spPr bwMode="auto">
        <a:prstGeom prst="rect">
          <a:avLst/>
        </a:prstGeom>
        <a:solidFill>
          <a:srgbClr val="B0E5F6"/>
        </a:solidFill>
        <a:ln w="254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 bwMode="auto">
    <a:xfrm>
      <a:off x="269965" y="353014"/>
      <a:ext cx="8647611" cy="6439671"/>
    </a:xfrm>
    <a:prstGeom prst="rect">
      <a:avLst/>
    </a:prstGeom>
    <a:solidFill>
      <a:schemeClr val="bg1"/>
    </a:solidFill>
    <a:ln w="2540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spc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Federal Debt Held by the Public</a:t>
            </a:r>
            <a:r>
              <a:rPr lang="en-US" sz="2000" b="1">
                <a:solidFill>
                  <a:sysClr val="windowText" lastClr="000000"/>
                </a:solidFill>
              </a:rPr>
              <a:t> as Percent of GDP,</a:t>
            </a:r>
            <a:endParaRPr/>
          </a:p>
          <a:p>
            <a:pPr>
              <a:defRPr sz="2000" b="1">
                <a:solidFill>
                  <a:sysClr val="windowText" lastClr="000000"/>
                </a:solidFill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Fiscal Years, 1950-2021, with Projections to 2027</a:t>
            </a:r>
            <a:endParaRPr lang="en-US" sz="2000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0741538091289494"/>
          <c:y val="0.012254905902586686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spc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350060088768688"/>
          <c:y val="0.14525247840193453"/>
          <c:w val="0.81530731056498351"/>
          <c:h val="0.63850343475098903"/>
        </c:manualLayout>
      </c:layout>
      <c:lineChart>
        <c:grouping val="standard"/>
        <c:varyColors val="0"/>
        <c:ser>
          <c:idx val="0"/>
          <c:order val="0"/>
          <c:spPr bwMode="auto">
            <a:prstGeom prst="rect">
              <a:avLst/>
            </a:prstGeom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 bwMode="auto"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Table!$A$15:$A$92</c:f>
              <c:strCache>
                <c:ptCount val="78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 xml:space="preserve">2022 estimate</c:v>
                </c:pt>
                <c:pt idx="73">
                  <c:v xml:space="preserve">2023 estimate</c:v>
                </c:pt>
                <c:pt idx="74">
                  <c:v xml:space="preserve">2024 estimate</c:v>
                </c:pt>
                <c:pt idx="75">
                  <c:v xml:space="preserve">2025 estimate</c:v>
                </c:pt>
                <c:pt idx="76">
                  <c:v xml:space="preserve">2026 estimate</c:v>
                </c:pt>
                <c:pt idx="77">
                  <c:v xml:space="preserve">2027 estimate</c:v>
                </c:pt>
              </c:strCache>
            </c:strRef>
          </c:cat>
          <c:val>
            <c:numRef>
              <c:f>Table!$I$15:$I$92</c:f>
              <c:numCache>
                <c:formatCode>##,##0.0</c:formatCode>
                <c:ptCount val="78"/>
                <c:pt idx="0">
                  <c:v>78.6</c:v>
                </c:pt>
                <c:pt idx="1">
                  <c:v>65.5</c:v>
                </c:pt>
                <c:pt idx="2">
                  <c:v>60.1</c:v>
                </c:pt>
                <c:pt idx="3">
                  <c:v>57.2</c:v>
                </c:pt>
                <c:pt idx="4">
                  <c:v>58</c:v>
                </c:pt>
                <c:pt idx="5">
                  <c:v>55.8</c:v>
                </c:pt>
                <c:pt idx="6">
                  <c:v>50.7</c:v>
                </c:pt>
                <c:pt idx="7">
                  <c:v>47.3</c:v>
                </c:pt>
                <c:pt idx="8">
                  <c:v>47.8</c:v>
                </c:pt>
                <c:pt idx="9">
                  <c:v>46.5</c:v>
                </c:pt>
                <c:pt idx="10">
                  <c:v>44.3</c:v>
                </c:pt>
                <c:pt idx="11">
                  <c:v>43.6</c:v>
                </c:pt>
                <c:pt idx="12">
                  <c:v>42.3</c:v>
                </c:pt>
                <c:pt idx="13">
                  <c:v>41.1</c:v>
                </c:pt>
                <c:pt idx="14">
                  <c:v>38.8</c:v>
                </c:pt>
                <c:pt idx="15">
                  <c:v>36.8</c:v>
                </c:pt>
                <c:pt idx="16">
                  <c:v>33.8</c:v>
                </c:pt>
                <c:pt idx="17">
                  <c:v>31.9</c:v>
                </c:pt>
                <c:pt idx="18">
                  <c:v>32.3</c:v>
                </c:pt>
                <c:pt idx="19">
                  <c:v>28.4</c:v>
                </c:pt>
                <c:pt idx="20">
                  <c:v>27.1</c:v>
                </c:pt>
                <c:pt idx="21">
                  <c:v>27.1</c:v>
                </c:pt>
                <c:pt idx="22">
                  <c:v>26.5</c:v>
                </c:pt>
                <c:pt idx="23">
                  <c:v>25.2</c:v>
                </c:pt>
                <c:pt idx="24">
                  <c:v>23.2</c:v>
                </c:pt>
                <c:pt idx="25">
                  <c:v>24.6</c:v>
                </c:pt>
                <c:pt idx="26">
                  <c:v>26.7</c:v>
                </c:pt>
                <c:pt idx="27">
                  <c:v>27.1</c:v>
                </c:pt>
                <c:pt idx="28">
                  <c:v>26.7</c:v>
                </c:pt>
                <c:pt idx="29">
                  <c:v>25</c:v>
                </c:pt>
                <c:pt idx="30">
                  <c:v>25.5</c:v>
                </c:pt>
                <c:pt idx="31">
                  <c:v>25.2</c:v>
                </c:pt>
                <c:pt idx="32">
                  <c:v>27.9</c:v>
                </c:pt>
                <c:pt idx="33">
                  <c:v>32.2</c:v>
                </c:pt>
                <c:pt idx="34">
                  <c:v>33.1</c:v>
                </c:pt>
                <c:pt idx="35">
                  <c:v>35.3</c:v>
                </c:pt>
                <c:pt idx="36">
                  <c:v>38.5</c:v>
                </c:pt>
                <c:pt idx="37">
                  <c:v>39.6</c:v>
                </c:pt>
                <c:pt idx="38">
                  <c:v>39.9</c:v>
                </c:pt>
                <c:pt idx="39">
                  <c:v>39.4</c:v>
                </c:pt>
                <c:pt idx="40">
                  <c:v>40.9</c:v>
                </c:pt>
                <c:pt idx="41">
                  <c:v>44.1</c:v>
                </c:pt>
                <c:pt idx="42">
                  <c:v>46.8</c:v>
                </c:pt>
                <c:pt idx="43">
                  <c:v>47.9</c:v>
                </c:pt>
                <c:pt idx="44">
                  <c:v>47.8</c:v>
                </c:pt>
                <c:pt idx="45">
                  <c:v>47.7</c:v>
                </c:pt>
                <c:pt idx="46">
                  <c:v>47</c:v>
                </c:pt>
                <c:pt idx="47">
                  <c:v>44.6</c:v>
                </c:pt>
                <c:pt idx="48">
                  <c:v>41.7</c:v>
                </c:pt>
                <c:pt idx="49">
                  <c:v>38.3</c:v>
                </c:pt>
                <c:pt idx="50">
                  <c:v>33.7</c:v>
                </c:pt>
                <c:pt idx="51">
                  <c:v>31.5</c:v>
                </c:pt>
                <c:pt idx="52">
                  <c:v>32.7</c:v>
                </c:pt>
                <c:pt idx="53">
                  <c:v>34.7</c:v>
                </c:pt>
                <c:pt idx="54">
                  <c:v>35.7</c:v>
                </c:pt>
                <c:pt idx="55">
                  <c:v>35.8</c:v>
                </c:pt>
                <c:pt idx="56">
                  <c:v>35.4</c:v>
                </c:pt>
                <c:pt idx="57">
                  <c:v>35.2</c:v>
                </c:pt>
                <c:pt idx="58">
                  <c:v>39.2</c:v>
                </c:pt>
                <c:pt idx="59">
                  <c:v>52.2</c:v>
                </c:pt>
                <c:pt idx="60">
                  <c:v>60.6</c:v>
                </c:pt>
                <c:pt idx="61">
                  <c:v>65.5</c:v>
                </c:pt>
                <c:pt idx="62">
                  <c:v>70</c:v>
                </c:pt>
                <c:pt idx="63">
                  <c:v>71.9</c:v>
                </c:pt>
                <c:pt idx="64">
                  <c:v>73.6</c:v>
                </c:pt>
                <c:pt idx="65">
                  <c:v>72.5</c:v>
                </c:pt>
                <c:pt idx="66">
                  <c:v>76.4</c:v>
                </c:pt>
                <c:pt idx="67">
                  <c:v>76.2</c:v>
                </c:pt>
                <c:pt idx="68">
                  <c:v>77.6</c:v>
                </c:pt>
                <c:pt idx="69">
                  <c:v>79.4</c:v>
                </c:pt>
                <c:pt idx="70">
                  <c:v>100.3</c:v>
                </c:pt>
                <c:pt idx="71">
                  <c:v>99.7</c:v>
                </c:pt>
                <c:pt idx="72">
                  <c:v>102.4</c:v>
                </c:pt>
                <c:pt idx="73">
                  <c:v>101.8</c:v>
                </c:pt>
                <c:pt idx="74">
                  <c:v>102.2</c:v>
                </c:pt>
                <c:pt idx="75">
                  <c:v>103.1</c:v>
                </c:pt>
                <c:pt idx="76">
                  <c:v>103.7</c:v>
                </c:pt>
                <c:pt idx="77">
                  <c:v>104.3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730756992"/>
        <c:axId val="479713384"/>
      </c:lineChart>
      <c:catAx>
        <c:axId val="730756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</a:rPr>
                  <a:t>Fiscal Year</a:t>
                </a:r>
                <a:endParaRPr/>
              </a:p>
            </c:rich>
          </c:tx>
          <c:layout>
            <c:manualLayout>
              <c:xMode val="edge"/>
              <c:yMode val="edge"/>
              <c:x val="0.4378229515064383"/>
              <c:y val="0.91786909861389898"/>
            </c:manualLayout>
          </c:layout>
          <c:overlay val="0"/>
          <c:spPr bwMode="auto">
            <a:prstGeom prst="rect">
              <a:avLst/>
            </a:prstGeom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800" b="1" i="0" u="none" strike="noStrike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713384"/>
        <c:crosses val="autoZero"/>
        <c:auto val="1"/>
        <c:lblAlgn val="ctr"/>
        <c:lblOffset val="100"/>
        <c:tickLblSkip val="10"/>
        <c:noMultiLvlLbl val="0"/>
      </c:catAx>
      <c:valAx>
        <c:axId val="479713384"/>
        <c:scaling>
          <c:orientation val="minMax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</a:rPr>
                  <a:t>Percent</a:t>
                </a:r>
                <a:endParaRPr/>
              </a:p>
            </c:rich>
          </c:tx>
          <c:layout>
            <c:manualLayout>
              <c:xMode val="edge"/>
              <c:yMode val="edge"/>
              <c:x val="0.040894601824066831"/>
              <c:y val="0.39932852121883883"/>
            </c:manualLayout>
          </c:layout>
          <c:overlay val="0"/>
          <c:spPr bwMode="auto">
            <a:prstGeom prst="rect">
              <a:avLst/>
            </a:prstGeom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756992"/>
        <c:crosses val="autoZero"/>
        <c:crossBetween val="between"/>
      </c:valAx>
      <c:spPr bwMode="auto">
        <a:prstGeom prst="rect">
          <a:avLst/>
        </a:prstGeom>
        <a:solidFill>
          <a:srgbClr val="CCFFFF"/>
        </a:solidFill>
        <a:ln w="254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 bwMode="auto">
    <a:xfrm>
      <a:off x="261258" y="383178"/>
      <a:ext cx="8543108" cy="6217918"/>
    </a:xfrm>
    <a:prstGeom prst="rect">
      <a:avLst/>
    </a:prstGeom>
    <a:solidFill>
      <a:schemeClr val="bg1"/>
    </a:solidFill>
    <a:ln w="2540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spc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Labor-Force</a:t>
            </a:r>
            <a:r>
              <a:rPr lang="en-US" sz="2000" b="1">
                <a:solidFill>
                  <a:sysClr val="windowText" lastClr="000000"/>
                </a:solidFill>
              </a:rPr>
              <a:t> Participation Rate in the United States, 1948-2022</a:t>
            </a:r>
            <a:endParaRPr lang="en-US" sz="2000" b="1">
              <a:solidFill>
                <a:sysClr val="windowText" lastClr="000000"/>
              </a:solidFill>
            </a:endParaRPr>
          </a:p>
        </c:rich>
      </c:tx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spc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401062669022199"/>
          <c:y val="0.084887210986513847"/>
          <c:w val="0.83873189056403619"/>
          <c:h val="0.69703893713992771"/>
        </c:manualLayout>
      </c:layout>
      <c:lineChart>
        <c:grouping val="standard"/>
        <c:varyColors val="0"/>
        <c:ser>
          <c:idx val="0"/>
          <c:order val="0"/>
          <c:spPr bwMode="auto">
            <a:prstGeom prst="rect">
              <a:avLst/>
            </a:prstGeom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LNS11300000!$A$19:$A$918</c:f>
              <c:strCache>
                <c:ptCount val="900"/>
                <c:pt idx="0">
                  <c:v>1948</c:v>
                </c:pt>
                <c:pt idx="1">
                  <c:v>1948</c:v>
                </c:pt>
                <c:pt idx="2">
                  <c:v>1948</c:v>
                </c:pt>
                <c:pt idx="3">
                  <c:v>1948</c:v>
                </c:pt>
                <c:pt idx="4">
                  <c:v>1948</c:v>
                </c:pt>
                <c:pt idx="5">
                  <c:v>1948</c:v>
                </c:pt>
                <c:pt idx="6">
                  <c:v>1948</c:v>
                </c:pt>
                <c:pt idx="7">
                  <c:v>1948</c:v>
                </c:pt>
                <c:pt idx="8">
                  <c:v>1948</c:v>
                </c:pt>
                <c:pt idx="9">
                  <c:v>1948</c:v>
                </c:pt>
                <c:pt idx="10">
                  <c:v>1948</c:v>
                </c:pt>
                <c:pt idx="11">
                  <c:v>1948</c:v>
                </c:pt>
                <c:pt idx="12">
                  <c:v>1949</c:v>
                </c:pt>
                <c:pt idx="13">
                  <c:v>1949</c:v>
                </c:pt>
                <c:pt idx="14">
                  <c:v>1949</c:v>
                </c:pt>
                <c:pt idx="15">
                  <c:v>1949</c:v>
                </c:pt>
                <c:pt idx="16">
                  <c:v>1949</c:v>
                </c:pt>
                <c:pt idx="17">
                  <c:v>1949</c:v>
                </c:pt>
                <c:pt idx="18">
                  <c:v>1949</c:v>
                </c:pt>
                <c:pt idx="19">
                  <c:v>1949</c:v>
                </c:pt>
                <c:pt idx="20">
                  <c:v>1949</c:v>
                </c:pt>
                <c:pt idx="21">
                  <c:v>1949</c:v>
                </c:pt>
                <c:pt idx="22">
                  <c:v>1949</c:v>
                </c:pt>
                <c:pt idx="23">
                  <c:v>1949</c:v>
                </c:pt>
                <c:pt idx="24">
                  <c:v>1950</c:v>
                </c:pt>
                <c:pt idx="25">
                  <c:v>1950</c:v>
                </c:pt>
                <c:pt idx="26">
                  <c:v>1950</c:v>
                </c:pt>
                <c:pt idx="27">
                  <c:v>1950</c:v>
                </c:pt>
                <c:pt idx="28">
                  <c:v>1950</c:v>
                </c:pt>
                <c:pt idx="29">
                  <c:v>1950</c:v>
                </c:pt>
                <c:pt idx="30">
                  <c:v>1950</c:v>
                </c:pt>
                <c:pt idx="31">
                  <c:v>1950</c:v>
                </c:pt>
                <c:pt idx="32">
                  <c:v>1950</c:v>
                </c:pt>
                <c:pt idx="33">
                  <c:v>1950</c:v>
                </c:pt>
                <c:pt idx="34">
                  <c:v>1950</c:v>
                </c:pt>
                <c:pt idx="35">
                  <c:v>1950</c:v>
                </c:pt>
                <c:pt idx="36">
                  <c:v>1951</c:v>
                </c:pt>
                <c:pt idx="37">
                  <c:v>1951</c:v>
                </c:pt>
                <c:pt idx="38">
                  <c:v>1951</c:v>
                </c:pt>
                <c:pt idx="39">
                  <c:v>1951</c:v>
                </c:pt>
                <c:pt idx="40">
                  <c:v>1951</c:v>
                </c:pt>
                <c:pt idx="41">
                  <c:v>1951</c:v>
                </c:pt>
                <c:pt idx="42">
                  <c:v>1951</c:v>
                </c:pt>
                <c:pt idx="43">
                  <c:v>1951</c:v>
                </c:pt>
                <c:pt idx="44">
                  <c:v>1951</c:v>
                </c:pt>
                <c:pt idx="45">
                  <c:v>1951</c:v>
                </c:pt>
                <c:pt idx="46">
                  <c:v>1951</c:v>
                </c:pt>
                <c:pt idx="47">
                  <c:v>1951</c:v>
                </c:pt>
                <c:pt idx="48">
                  <c:v>1952</c:v>
                </c:pt>
                <c:pt idx="49">
                  <c:v>1952</c:v>
                </c:pt>
                <c:pt idx="50">
                  <c:v>1952</c:v>
                </c:pt>
                <c:pt idx="51">
                  <c:v>1952</c:v>
                </c:pt>
                <c:pt idx="52">
                  <c:v>1952</c:v>
                </c:pt>
                <c:pt idx="53">
                  <c:v>1952</c:v>
                </c:pt>
                <c:pt idx="54">
                  <c:v>1952</c:v>
                </c:pt>
                <c:pt idx="55">
                  <c:v>1952</c:v>
                </c:pt>
                <c:pt idx="56">
                  <c:v>1952</c:v>
                </c:pt>
                <c:pt idx="57">
                  <c:v>1952</c:v>
                </c:pt>
                <c:pt idx="58">
                  <c:v>1952</c:v>
                </c:pt>
                <c:pt idx="59">
                  <c:v>1952</c:v>
                </c:pt>
                <c:pt idx="60">
                  <c:v>1953</c:v>
                </c:pt>
                <c:pt idx="61">
                  <c:v>1953</c:v>
                </c:pt>
                <c:pt idx="62">
                  <c:v>1953</c:v>
                </c:pt>
                <c:pt idx="63">
                  <c:v>1953</c:v>
                </c:pt>
                <c:pt idx="64">
                  <c:v>1953</c:v>
                </c:pt>
                <c:pt idx="65">
                  <c:v>1953</c:v>
                </c:pt>
                <c:pt idx="66">
                  <c:v>1953</c:v>
                </c:pt>
                <c:pt idx="67">
                  <c:v>1953</c:v>
                </c:pt>
                <c:pt idx="68">
                  <c:v>1953</c:v>
                </c:pt>
                <c:pt idx="69">
                  <c:v>1953</c:v>
                </c:pt>
                <c:pt idx="70">
                  <c:v>1953</c:v>
                </c:pt>
                <c:pt idx="71">
                  <c:v>1953</c:v>
                </c:pt>
                <c:pt idx="72">
                  <c:v>1954</c:v>
                </c:pt>
                <c:pt idx="73">
                  <c:v>1954</c:v>
                </c:pt>
                <c:pt idx="74">
                  <c:v>1954</c:v>
                </c:pt>
                <c:pt idx="75">
                  <c:v>1954</c:v>
                </c:pt>
                <c:pt idx="76">
                  <c:v>1954</c:v>
                </c:pt>
                <c:pt idx="77">
                  <c:v>1954</c:v>
                </c:pt>
                <c:pt idx="78">
                  <c:v>1954</c:v>
                </c:pt>
                <c:pt idx="79">
                  <c:v>1954</c:v>
                </c:pt>
                <c:pt idx="80">
                  <c:v>1954</c:v>
                </c:pt>
                <c:pt idx="81">
                  <c:v>1954</c:v>
                </c:pt>
                <c:pt idx="82">
                  <c:v>1954</c:v>
                </c:pt>
                <c:pt idx="83">
                  <c:v>1954</c:v>
                </c:pt>
                <c:pt idx="84">
                  <c:v>1955</c:v>
                </c:pt>
                <c:pt idx="85">
                  <c:v>1955</c:v>
                </c:pt>
                <c:pt idx="86">
                  <c:v>1955</c:v>
                </c:pt>
                <c:pt idx="87">
                  <c:v>1955</c:v>
                </c:pt>
                <c:pt idx="88">
                  <c:v>1955</c:v>
                </c:pt>
                <c:pt idx="89">
                  <c:v>1955</c:v>
                </c:pt>
                <c:pt idx="90">
                  <c:v>1955</c:v>
                </c:pt>
                <c:pt idx="91">
                  <c:v>1955</c:v>
                </c:pt>
                <c:pt idx="92">
                  <c:v>1955</c:v>
                </c:pt>
                <c:pt idx="93">
                  <c:v>1955</c:v>
                </c:pt>
                <c:pt idx="94">
                  <c:v>1955</c:v>
                </c:pt>
                <c:pt idx="95">
                  <c:v>1955</c:v>
                </c:pt>
                <c:pt idx="96">
                  <c:v>1956</c:v>
                </c:pt>
                <c:pt idx="97">
                  <c:v>1956</c:v>
                </c:pt>
                <c:pt idx="98">
                  <c:v>1956</c:v>
                </c:pt>
                <c:pt idx="99">
                  <c:v>1956</c:v>
                </c:pt>
                <c:pt idx="100">
                  <c:v>1956</c:v>
                </c:pt>
                <c:pt idx="101">
                  <c:v>1956</c:v>
                </c:pt>
                <c:pt idx="102">
                  <c:v>1956</c:v>
                </c:pt>
                <c:pt idx="103">
                  <c:v>1956</c:v>
                </c:pt>
                <c:pt idx="104">
                  <c:v>1956</c:v>
                </c:pt>
                <c:pt idx="105">
                  <c:v>1956</c:v>
                </c:pt>
                <c:pt idx="106">
                  <c:v>1956</c:v>
                </c:pt>
                <c:pt idx="107">
                  <c:v>1956</c:v>
                </c:pt>
                <c:pt idx="108">
                  <c:v>1957</c:v>
                </c:pt>
                <c:pt idx="109">
                  <c:v>1957</c:v>
                </c:pt>
                <c:pt idx="110">
                  <c:v>1957</c:v>
                </c:pt>
                <c:pt idx="111">
                  <c:v>1957</c:v>
                </c:pt>
                <c:pt idx="112">
                  <c:v>1957</c:v>
                </c:pt>
                <c:pt idx="113">
                  <c:v>1957</c:v>
                </c:pt>
                <c:pt idx="114">
                  <c:v>1957</c:v>
                </c:pt>
                <c:pt idx="115">
                  <c:v>1957</c:v>
                </c:pt>
                <c:pt idx="116">
                  <c:v>1957</c:v>
                </c:pt>
                <c:pt idx="117">
                  <c:v>1957</c:v>
                </c:pt>
                <c:pt idx="118">
                  <c:v>1957</c:v>
                </c:pt>
                <c:pt idx="119">
                  <c:v>1957</c:v>
                </c:pt>
                <c:pt idx="120">
                  <c:v>1958</c:v>
                </c:pt>
                <c:pt idx="121">
                  <c:v>1958</c:v>
                </c:pt>
                <c:pt idx="122">
                  <c:v>1958</c:v>
                </c:pt>
                <c:pt idx="123">
                  <c:v>1958</c:v>
                </c:pt>
                <c:pt idx="124">
                  <c:v>1958</c:v>
                </c:pt>
                <c:pt idx="125">
                  <c:v>1958</c:v>
                </c:pt>
                <c:pt idx="126">
                  <c:v>1958</c:v>
                </c:pt>
                <c:pt idx="127">
                  <c:v>1958</c:v>
                </c:pt>
                <c:pt idx="128">
                  <c:v>1958</c:v>
                </c:pt>
                <c:pt idx="129">
                  <c:v>1958</c:v>
                </c:pt>
                <c:pt idx="130">
                  <c:v>1958</c:v>
                </c:pt>
                <c:pt idx="131">
                  <c:v>1958</c:v>
                </c:pt>
                <c:pt idx="132">
                  <c:v>1959</c:v>
                </c:pt>
                <c:pt idx="133">
                  <c:v>1959</c:v>
                </c:pt>
                <c:pt idx="134">
                  <c:v>1959</c:v>
                </c:pt>
                <c:pt idx="135">
                  <c:v>1959</c:v>
                </c:pt>
                <c:pt idx="136">
                  <c:v>1959</c:v>
                </c:pt>
                <c:pt idx="137">
                  <c:v>1959</c:v>
                </c:pt>
                <c:pt idx="138">
                  <c:v>1959</c:v>
                </c:pt>
                <c:pt idx="139">
                  <c:v>1959</c:v>
                </c:pt>
                <c:pt idx="140">
                  <c:v>1959</c:v>
                </c:pt>
                <c:pt idx="141">
                  <c:v>1959</c:v>
                </c:pt>
                <c:pt idx="142">
                  <c:v>1959</c:v>
                </c:pt>
                <c:pt idx="143">
                  <c:v>1959</c:v>
                </c:pt>
                <c:pt idx="144">
                  <c:v>1960</c:v>
                </c:pt>
                <c:pt idx="145">
                  <c:v>1960</c:v>
                </c:pt>
                <c:pt idx="146">
                  <c:v>1960</c:v>
                </c:pt>
                <c:pt idx="147">
                  <c:v>1960</c:v>
                </c:pt>
                <c:pt idx="148">
                  <c:v>1960</c:v>
                </c:pt>
                <c:pt idx="149">
                  <c:v>1960</c:v>
                </c:pt>
                <c:pt idx="150">
                  <c:v>1960</c:v>
                </c:pt>
                <c:pt idx="151">
                  <c:v>1960</c:v>
                </c:pt>
                <c:pt idx="152">
                  <c:v>1960</c:v>
                </c:pt>
                <c:pt idx="153">
                  <c:v>1960</c:v>
                </c:pt>
                <c:pt idx="154">
                  <c:v>1960</c:v>
                </c:pt>
                <c:pt idx="155">
                  <c:v>1960</c:v>
                </c:pt>
                <c:pt idx="156">
                  <c:v>1961</c:v>
                </c:pt>
                <c:pt idx="157">
                  <c:v>1961</c:v>
                </c:pt>
                <c:pt idx="158">
                  <c:v>1961</c:v>
                </c:pt>
                <c:pt idx="159">
                  <c:v>1961</c:v>
                </c:pt>
                <c:pt idx="160">
                  <c:v>1961</c:v>
                </c:pt>
                <c:pt idx="161">
                  <c:v>1961</c:v>
                </c:pt>
                <c:pt idx="162">
                  <c:v>1961</c:v>
                </c:pt>
                <c:pt idx="163">
                  <c:v>1961</c:v>
                </c:pt>
                <c:pt idx="164">
                  <c:v>1961</c:v>
                </c:pt>
                <c:pt idx="165">
                  <c:v>1961</c:v>
                </c:pt>
                <c:pt idx="166">
                  <c:v>1961</c:v>
                </c:pt>
                <c:pt idx="167">
                  <c:v>1961</c:v>
                </c:pt>
                <c:pt idx="168">
                  <c:v>1962</c:v>
                </c:pt>
                <c:pt idx="169">
                  <c:v>1962</c:v>
                </c:pt>
                <c:pt idx="170">
                  <c:v>1962</c:v>
                </c:pt>
                <c:pt idx="171">
                  <c:v>1962</c:v>
                </c:pt>
                <c:pt idx="172">
                  <c:v>1962</c:v>
                </c:pt>
                <c:pt idx="173">
                  <c:v>1962</c:v>
                </c:pt>
                <c:pt idx="174">
                  <c:v>1962</c:v>
                </c:pt>
                <c:pt idx="175">
                  <c:v>1962</c:v>
                </c:pt>
                <c:pt idx="176">
                  <c:v>1962</c:v>
                </c:pt>
                <c:pt idx="177">
                  <c:v>1962</c:v>
                </c:pt>
                <c:pt idx="178">
                  <c:v>1962</c:v>
                </c:pt>
                <c:pt idx="179">
                  <c:v>1962</c:v>
                </c:pt>
                <c:pt idx="180">
                  <c:v>1963</c:v>
                </c:pt>
                <c:pt idx="181">
                  <c:v>1963</c:v>
                </c:pt>
                <c:pt idx="182">
                  <c:v>1963</c:v>
                </c:pt>
                <c:pt idx="183">
                  <c:v>1963</c:v>
                </c:pt>
                <c:pt idx="184">
                  <c:v>1963</c:v>
                </c:pt>
                <c:pt idx="185">
                  <c:v>1963</c:v>
                </c:pt>
                <c:pt idx="186">
                  <c:v>1963</c:v>
                </c:pt>
                <c:pt idx="187">
                  <c:v>1963</c:v>
                </c:pt>
                <c:pt idx="188">
                  <c:v>1963</c:v>
                </c:pt>
                <c:pt idx="189">
                  <c:v>1963</c:v>
                </c:pt>
                <c:pt idx="190">
                  <c:v>1963</c:v>
                </c:pt>
                <c:pt idx="191">
                  <c:v>1963</c:v>
                </c:pt>
                <c:pt idx="192">
                  <c:v>1964</c:v>
                </c:pt>
                <c:pt idx="193">
                  <c:v>1964</c:v>
                </c:pt>
                <c:pt idx="194">
                  <c:v>1964</c:v>
                </c:pt>
                <c:pt idx="195">
                  <c:v>1964</c:v>
                </c:pt>
                <c:pt idx="196">
                  <c:v>1964</c:v>
                </c:pt>
                <c:pt idx="197">
                  <c:v>1964</c:v>
                </c:pt>
                <c:pt idx="198">
                  <c:v>1964</c:v>
                </c:pt>
                <c:pt idx="199">
                  <c:v>1964</c:v>
                </c:pt>
                <c:pt idx="200">
                  <c:v>1964</c:v>
                </c:pt>
                <c:pt idx="201">
                  <c:v>1964</c:v>
                </c:pt>
                <c:pt idx="202">
                  <c:v>1964</c:v>
                </c:pt>
                <c:pt idx="203">
                  <c:v>1964</c:v>
                </c:pt>
                <c:pt idx="204">
                  <c:v>1965</c:v>
                </c:pt>
                <c:pt idx="205">
                  <c:v>1965</c:v>
                </c:pt>
                <c:pt idx="206">
                  <c:v>1965</c:v>
                </c:pt>
                <c:pt idx="207">
                  <c:v>1965</c:v>
                </c:pt>
                <c:pt idx="208">
                  <c:v>1965</c:v>
                </c:pt>
                <c:pt idx="209">
                  <c:v>1965</c:v>
                </c:pt>
                <c:pt idx="210">
                  <c:v>1965</c:v>
                </c:pt>
                <c:pt idx="211">
                  <c:v>1965</c:v>
                </c:pt>
                <c:pt idx="212">
                  <c:v>1965</c:v>
                </c:pt>
                <c:pt idx="213">
                  <c:v>1965</c:v>
                </c:pt>
                <c:pt idx="214">
                  <c:v>1965</c:v>
                </c:pt>
                <c:pt idx="215">
                  <c:v>1965</c:v>
                </c:pt>
                <c:pt idx="216">
                  <c:v>1966</c:v>
                </c:pt>
                <c:pt idx="217">
                  <c:v>1966</c:v>
                </c:pt>
                <c:pt idx="218">
                  <c:v>1966</c:v>
                </c:pt>
                <c:pt idx="219">
                  <c:v>1966</c:v>
                </c:pt>
                <c:pt idx="220">
                  <c:v>1966</c:v>
                </c:pt>
                <c:pt idx="221">
                  <c:v>1966</c:v>
                </c:pt>
                <c:pt idx="222">
                  <c:v>1966</c:v>
                </c:pt>
                <c:pt idx="223">
                  <c:v>1966</c:v>
                </c:pt>
                <c:pt idx="224">
                  <c:v>1966</c:v>
                </c:pt>
                <c:pt idx="225">
                  <c:v>1966</c:v>
                </c:pt>
                <c:pt idx="226">
                  <c:v>1966</c:v>
                </c:pt>
                <c:pt idx="227">
                  <c:v>1966</c:v>
                </c:pt>
                <c:pt idx="228">
                  <c:v>1967</c:v>
                </c:pt>
                <c:pt idx="229">
                  <c:v>1967</c:v>
                </c:pt>
                <c:pt idx="230">
                  <c:v>1967</c:v>
                </c:pt>
                <c:pt idx="231">
                  <c:v>1967</c:v>
                </c:pt>
                <c:pt idx="232">
                  <c:v>1967</c:v>
                </c:pt>
                <c:pt idx="233">
                  <c:v>1967</c:v>
                </c:pt>
                <c:pt idx="234">
                  <c:v>1967</c:v>
                </c:pt>
                <c:pt idx="235">
                  <c:v>1967</c:v>
                </c:pt>
                <c:pt idx="236">
                  <c:v>1967</c:v>
                </c:pt>
                <c:pt idx="237">
                  <c:v>1967</c:v>
                </c:pt>
                <c:pt idx="238">
                  <c:v>1967</c:v>
                </c:pt>
                <c:pt idx="239">
                  <c:v>1967</c:v>
                </c:pt>
                <c:pt idx="240">
                  <c:v>1968</c:v>
                </c:pt>
                <c:pt idx="241">
                  <c:v>1968</c:v>
                </c:pt>
                <c:pt idx="242">
                  <c:v>1968</c:v>
                </c:pt>
                <c:pt idx="243">
                  <c:v>1968</c:v>
                </c:pt>
                <c:pt idx="244">
                  <c:v>1968</c:v>
                </c:pt>
                <c:pt idx="245">
                  <c:v>1968</c:v>
                </c:pt>
                <c:pt idx="246">
                  <c:v>1968</c:v>
                </c:pt>
                <c:pt idx="247">
                  <c:v>1968</c:v>
                </c:pt>
                <c:pt idx="248">
                  <c:v>1968</c:v>
                </c:pt>
                <c:pt idx="249">
                  <c:v>1968</c:v>
                </c:pt>
                <c:pt idx="250">
                  <c:v>1968</c:v>
                </c:pt>
                <c:pt idx="251">
                  <c:v>1968</c:v>
                </c:pt>
                <c:pt idx="252">
                  <c:v>1969</c:v>
                </c:pt>
                <c:pt idx="253">
                  <c:v>1969</c:v>
                </c:pt>
                <c:pt idx="254">
                  <c:v>1969</c:v>
                </c:pt>
                <c:pt idx="255">
                  <c:v>1969</c:v>
                </c:pt>
                <c:pt idx="256">
                  <c:v>1969</c:v>
                </c:pt>
                <c:pt idx="257">
                  <c:v>1969</c:v>
                </c:pt>
                <c:pt idx="258">
                  <c:v>1969</c:v>
                </c:pt>
                <c:pt idx="259">
                  <c:v>1969</c:v>
                </c:pt>
                <c:pt idx="260">
                  <c:v>1969</c:v>
                </c:pt>
                <c:pt idx="261">
                  <c:v>1969</c:v>
                </c:pt>
                <c:pt idx="262">
                  <c:v>1969</c:v>
                </c:pt>
                <c:pt idx="263">
                  <c:v>1969</c:v>
                </c:pt>
                <c:pt idx="264">
                  <c:v>1970</c:v>
                </c:pt>
                <c:pt idx="265">
                  <c:v>1970</c:v>
                </c:pt>
                <c:pt idx="266">
                  <c:v>1970</c:v>
                </c:pt>
                <c:pt idx="267">
                  <c:v>1970</c:v>
                </c:pt>
                <c:pt idx="268">
                  <c:v>1970</c:v>
                </c:pt>
                <c:pt idx="269">
                  <c:v>1970</c:v>
                </c:pt>
                <c:pt idx="270">
                  <c:v>1970</c:v>
                </c:pt>
                <c:pt idx="271">
                  <c:v>1970</c:v>
                </c:pt>
                <c:pt idx="272">
                  <c:v>1970</c:v>
                </c:pt>
                <c:pt idx="273">
                  <c:v>1970</c:v>
                </c:pt>
                <c:pt idx="274">
                  <c:v>1970</c:v>
                </c:pt>
                <c:pt idx="275">
                  <c:v>1970</c:v>
                </c:pt>
                <c:pt idx="276">
                  <c:v>1971</c:v>
                </c:pt>
                <c:pt idx="277">
                  <c:v>1971</c:v>
                </c:pt>
                <c:pt idx="278">
                  <c:v>1971</c:v>
                </c:pt>
                <c:pt idx="279">
                  <c:v>1971</c:v>
                </c:pt>
                <c:pt idx="280">
                  <c:v>1971</c:v>
                </c:pt>
                <c:pt idx="281">
                  <c:v>1971</c:v>
                </c:pt>
                <c:pt idx="282">
                  <c:v>1971</c:v>
                </c:pt>
                <c:pt idx="283">
                  <c:v>1971</c:v>
                </c:pt>
                <c:pt idx="284">
                  <c:v>1971</c:v>
                </c:pt>
                <c:pt idx="285">
                  <c:v>1971</c:v>
                </c:pt>
                <c:pt idx="286">
                  <c:v>1971</c:v>
                </c:pt>
                <c:pt idx="287">
                  <c:v>1971</c:v>
                </c:pt>
                <c:pt idx="288">
                  <c:v>1972</c:v>
                </c:pt>
                <c:pt idx="289">
                  <c:v>1972</c:v>
                </c:pt>
                <c:pt idx="290">
                  <c:v>1972</c:v>
                </c:pt>
                <c:pt idx="291">
                  <c:v>1972</c:v>
                </c:pt>
                <c:pt idx="292">
                  <c:v>1972</c:v>
                </c:pt>
                <c:pt idx="293">
                  <c:v>1972</c:v>
                </c:pt>
                <c:pt idx="294">
                  <c:v>1972</c:v>
                </c:pt>
                <c:pt idx="295">
                  <c:v>1972</c:v>
                </c:pt>
                <c:pt idx="296">
                  <c:v>1972</c:v>
                </c:pt>
                <c:pt idx="297">
                  <c:v>1972</c:v>
                </c:pt>
                <c:pt idx="298">
                  <c:v>1972</c:v>
                </c:pt>
                <c:pt idx="299">
                  <c:v>1972</c:v>
                </c:pt>
                <c:pt idx="300">
                  <c:v>1973</c:v>
                </c:pt>
                <c:pt idx="301">
                  <c:v>1973</c:v>
                </c:pt>
                <c:pt idx="302">
                  <c:v>1973</c:v>
                </c:pt>
                <c:pt idx="303">
                  <c:v>1973</c:v>
                </c:pt>
                <c:pt idx="304">
                  <c:v>1973</c:v>
                </c:pt>
                <c:pt idx="305">
                  <c:v>1973</c:v>
                </c:pt>
                <c:pt idx="306">
                  <c:v>1973</c:v>
                </c:pt>
                <c:pt idx="307">
                  <c:v>1973</c:v>
                </c:pt>
                <c:pt idx="308">
                  <c:v>1973</c:v>
                </c:pt>
                <c:pt idx="309">
                  <c:v>1973</c:v>
                </c:pt>
                <c:pt idx="310">
                  <c:v>1973</c:v>
                </c:pt>
                <c:pt idx="311">
                  <c:v>1973</c:v>
                </c:pt>
                <c:pt idx="312">
                  <c:v>1974</c:v>
                </c:pt>
                <c:pt idx="313">
                  <c:v>1974</c:v>
                </c:pt>
                <c:pt idx="314">
                  <c:v>1974</c:v>
                </c:pt>
                <c:pt idx="315">
                  <c:v>1974</c:v>
                </c:pt>
                <c:pt idx="316">
                  <c:v>1974</c:v>
                </c:pt>
                <c:pt idx="317">
                  <c:v>1974</c:v>
                </c:pt>
                <c:pt idx="318">
                  <c:v>1974</c:v>
                </c:pt>
                <c:pt idx="319">
                  <c:v>1974</c:v>
                </c:pt>
                <c:pt idx="320">
                  <c:v>1974</c:v>
                </c:pt>
                <c:pt idx="321">
                  <c:v>1974</c:v>
                </c:pt>
                <c:pt idx="322">
                  <c:v>1974</c:v>
                </c:pt>
                <c:pt idx="323">
                  <c:v>1974</c:v>
                </c:pt>
                <c:pt idx="324">
                  <c:v>1975</c:v>
                </c:pt>
                <c:pt idx="325">
                  <c:v>1975</c:v>
                </c:pt>
                <c:pt idx="326">
                  <c:v>1975</c:v>
                </c:pt>
                <c:pt idx="327">
                  <c:v>1975</c:v>
                </c:pt>
                <c:pt idx="328">
                  <c:v>1975</c:v>
                </c:pt>
                <c:pt idx="329">
                  <c:v>1975</c:v>
                </c:pt>
                <c:pt idx="330">
                  <c:v>1975</c:v>
                </c:pt>
                <c:pt idx="331">
                  <c:v>1975</c:v>
                </c:pt>
                <c:pt idx="332">
                  <c:v>1975</c:v>
                </c:pt>
                <c:pt idx="333">
                  <c:v>1975</c:v>
                </c:pt>
                <c:pt idx="334">
                  <c:v>1975</c:v>
                </c:pt>
                <c:pt idx="335">
                  <c:v>1975</c:v>
                </c:pt>
                <c:pt idx="336">
                  <c:v>1976</c:v>
                </c:pt>
                <c:pt idx="337">
                  <c:v>1976</c:v>
                </c:pt>
                <c:pt idx="338">
                  <c:v>1976</c:v>
                </c:pt>
                <c:pt idx="339">
                  <c:v>1976</c:v>
                </c:pt>
                <c:pt idx="340">
                  <c:v>1976</c:v>
                </c:pt>
                <c:pt idx="341">
                  <c:v>1976</c:v>
                </c:pt>
                <c:pt idx="342">
                  <c:v>1976</c:v>
                </c:pt>
                <c:pt idx="343">
                  <c:v>1976</c:v>
                </c:pt>
                <c:pt idx="344">
                  <c:v>1976</c:v>
                </c:pt>
                <c:pt idx="345">
                  <c:v>1976</c:v>
                </c:pt>
                <c:pt idx="346">
                  <c:v>1976</c:v>
                </c:pt>
                <c:pt idx="347">
                  <c:v>1976</c:v>
                </c:pt>
                <c:pt idx="348">
                  <c:v>1977</c:v>
                </c:pt>
                <c:pt idx="349">
                  <c:v>1977</c:v>
                </c:pt>
                <c:pt idx="350">
                  <c:v>1977</c:v>
                </c:pt>
                <c:pt idx="351">
                  <c:v>1977</c:v>
                </c:pt>
                <c:pt idx="352">
                  <c:v>1977</c:v>
                </c:pt>
                <c:pt idx="353">
                  <c:v>1977</c:v>
                </c:pt>
                <c:pt idx="354">
                  <c:v>1977</c:v>
                </c:pt>
                <c:pt idx="355">
                  <c:v>1977</c:v>
                </c:pt>
                <c:pt idx="356">
                  <c:v>1977</c:v>
                </c:pt>
                <c:pt idx="357">
                  <c:v>1977</c:v>
                </c:pt>
                <c:pt idx="358">
                  <c:v>1977</c:v>
                </c:pt>
                <c:pt idx="359">
                  <c:v>1977</c:v>
                </c:pt>
                <c:pt idx="360">
                  <c:v>1978</c:v>
                </c:pt>
                <c:pt idx="361">
                  <c:v>1978</c:v>
                </c:pt>
                <c:pt idx="362">
                  <c:v>1978</c:v>
                </c:pt>
                <c:pt idx="363">
                  <c:v>1978</c:v>
                </c:pt>
                <c:pt idx="364">
                  <c:v>1978</c:v>
                </c:pt>
                <c:pt idx="365">
                  <c:v>1978</c:v>
                </c:pt>
                <c:pt idx="366">
                  <c:v>1978</c:v>
                </c:pt>
                <c:pt idx="367">
                  <c:v>1978</c:v>
                </c:pt>
                <c:pt idx="368">
                  <c:v>1978</c:v>
                </c:pt>
                <c:pt idx="369">
                  <c:v>1978</c:v>
                </c:pt>
                <c:pt idx="370">
                  <c:v>1978</c:v>
                </c:pt>
                <c:pt idx="371">
                  <c:v>1978</c:v>
                </c:pt>
                <c:pt idx="372">
                  <c:v>1979</c:v>
                </c:pt>
                <c:pt idx="373">
                  <c:v>1979</c:v>
                </c:pt>
                <c:pt idx="374">
                  <c:v>1979</c:v>
                </c:pt>
                <c:pt idx="375">
                  <c:v>1979</c:v>
                </c:pt>
                <c:pt idx="376">
                  <c:v>1979</c:v>
                </c:pt>
                <c:pt idx="377">
                  <c:v>1979</c:v>
                </c:pt>
                <c:pt idx="378">
                  <c:v>1979</c:v>
                </c:pt>
                <c:pt idx="379">
                  <c:v>1979</c:v>
                </c:pt>
                <c:pt idx="380">
                  <c:v>1979</c:v>
                </c:pt>
                <c:pt idx="381">
                  <c:v>1979</c:v>
                </c:pt>
                <c:pt idx="382">
                  <c:v>1979</c:v>
                </c:pt>
                <c:pt idx="383">
                  <c:v>1979</c:v>
                </c:pt>
                <c:pt idx="384">
                  <c:v>1980</c:v>
                </c:pt>
                <c:pt idx="385">
                  <c:v>1980</c:v>
                </c:pt>
                <c:pt idx="386">
                  <c:v>1980</c:v>
                </c:pt>
                <c:pt idx="387">
                  <c:v>1980</c:v>
                </c:pt>
                <c:pt idx="388">
                  <c:v>1980</c:v>
                </c:pt>
                <c:pt idx="389">
                  <c:v>1980</c:v>
                </c:pt>
                <c:pt idx="390">
                  <c:v>1980</c:v>
                </c:pt>
                <c:pt idx="391">
                  <c:v>1980</c:v>
                </c:pt>
                <c:pt idx="392">
                  <c:v>1980</c:v>
                </c:pt>
                <c:pt idx="393">
                  <c:v>1980</c:v>
                </c:pt>
                <c:pt idx="394">
                  <c:v>1980</c:v>
                </c:pt>
                <c:pt idx="395">
                  <c:v>1980</c:v>
                </c:pt>
                <c:pt idx="396">
                  <c:v>1981</c:v>
                </c:pt>
                <c:pt idx="397">
                  <c:v>1981</c:v>
                </c:pt>
                <c:pt idx="398">
                  <c:v>1981</c:v>
                </c:pt>
                <c:pt idx="399">
                  <c:v>1981</c:v>
                </c:pt>
                <c:pt idx="400">
                  <c:v>1981</c:v>
                </c:pt>
                <c:pt idx="401">
                  <c:v>1981</c:v>
                </c:pt>
                <c:pt idx="402">
                  <c:v>1981</c:v>
                </c:pt>
                <c:pt idx="403">
                  <c:v>1981</c:v>
                </c:pt>
                <c:pt idx="404">
                  <c:v>1981</c:v>
                </c:pt>
                <c:pt idx="405">
                  <c:v>1981</c:v>
                </c:pt>
                <c:pt idx="406">
                  <c:v>1981</c:v>
                </c:pt>
                <c:pt idx="407">
                  <c:v>1981</c:v>
                </c:pt>
                <c:pt idx="408">
                  <c:v>1982</c:v>
                </c:pt>
                <c:pt idx="409">
                  <c:v>1982</c:v>
                </c:pt>
                <c:pt idx="410">
                  <c:v>1982</c:v>
                </c:pt>
                <c:pt idx="411">
                  <c:v>1982</c:v>
                </c:pt>
                <c:pt idx="412">
                  <c:v>1982</c:v>
                </c:pt>
                <c:pt idx="413">
                  <c:v>1982</c:v>
                </c:pt>
                <c:pt idx="414">
                  <c:v>1982</c:v>
                </c:pt>
                <c:pt idx="415">
                  <c:v>1982</c:v>
                </c:pt>
                <c:pt idx="416">
                  <c:v>1982</c:v>
                </c:pt>
                <c:pt idx="417">
                  <c:v>1982</c:v>
                </c:pt>
                <c:pt idx="418">
                  <c:v>1982</c:v>
                </c:pt>
                <c:pt idx="419">
                  <c:v>1982</c:v>
                </c:pt>
                <c:pt idx="420">
                  <c:v>1983</c:v>
                </c:pt>
                <c:pt idx="421">
                  <c:v>1983</c:v>
                </c:pt>
                <c:pt idx="422">
                  <c:v>1983</c:v>
                </c:pt>
                <c:pt idx="423">
                  <c:v>1983</c:v>
                </c:pt>
                <c:pt idx="424">
                  <c:v>1983</c:v>
                </c:pt>
                <c:pt idx="425">
                  <c:v>1983</c:v>
                </c:pt>
                <c:pt idx="426">
                  <c:v>1983</c:v>
                </c:pt>
                <c:pt idx="427">
                  <c:v>1983</c:v>
                </c:pt>
                <c:pt idx="428">
                  <c:v>1983</c:v>
                </c:pt>
                <c:pt idx="429">
                  <c:v>1983</c:v>
                </c:pt>
                <c:pt idx="430">
                  <c:v>1983</c:v>
                </c:pt>
                <c:pt idx="431">
                  <c:v>1983</c:v>
                </c:pt>
                <c:pt idx="432">
                  <c:v>1984</c:v>
                </c:pt>
                <c:pt idx="433">
                  <c:v>1984</c:v>
                </c:pt>
                <c:pt idx="434">
                  <c:v>1984</c:v>
                </c:pt>
                <c:pt idx="435">
                  <c:v>1984</c:v>
                </c:pt>
                <c:pt idx="436">
                  <c:v>1984</c:v>
                </c:pt>
                <c:pt idx="437">
                  <c:v>1984</c:v>
                </c:pt>
                <c:pt idx="438">
                  <c:v>1984</c:v>
                </c:pt>
                <c:pt idx="439">
                  <c:v>1984</c:v>
                </c:pt>
                <c:pt idx="440">
                  <c:v>1984</c:v>
                </c:pt>
                <c:pt idx="441">
                  <c:v>1984</c:v>
                </c:pt>
                <c:pt idx="442">
                  <c:v>1984</c:v>
                </c:pt>
                <c:pt idx="443">
                  <c:v>1984</c:v>
                </c:pt>
                <c:pt idx="444">
                  <c:v>1985</c:v>
                </c:pt>
                <c:pt idx="445">
                  <c:v>1985</c:v>
                </c:pt>
                <c:pt idx="446">
                  <c:v>1985</c:v>
                </c:pt>
                <c:pt idx="447">
                  <c:v>1985</c:v>
                </c:pt>
                <c:pt idx="448">
                  <c:v>1985</c:v>
                </c:pt>
                <c:pt idx="449">
                  <c:v>1985</c:v>
                </c:pt>
                <c:pt idx="450">
                  <c:v>1985</c:v>
                </c:pt>
                <c:pt idx="451">
                  <c:v>1985</c:v>
                </c:pt>
                <c:pt idx="452">
                  <c:v>1985</c:v>
                </c:pt>
                <c:pt idx="453">
                  <c:v>1985</c:v>
                </c:pt>
                <c:pt idx="454">
                  <c:v>1985</c:v>
                </c:pt>
                <c:pt idx="455">
                  <c:v>1985</c:v>
                </c:pt>
                <c:pt idx="456">
                  <c:v>1986</c:v>
                </c:pt>
                <c:pt idx="457">
                  <c:v>1986</c:v>
                </c:pt>
                <c:pt idx="458">
                  <c:v>1986</c:v>
                </c:pt>
                <c:pt idx="459">
                  <c:v>1986</c:v>
                </c:pt>
                <c:pt idx="460">
                  <c:v>1986</c:v>
                </c:pt>
                <c:pt idx="461">
                  <c:v>1986</c:v>
                </c:pt>
                <c:pt idx="462">
                  <c:v>1986</c:v>
                </c:pt>
                <c:pt idx="463">
                  <c:v>1986</c:v>
                </c:pt>
                <c:pt idx="464">
                  <c:v>1986</c:v>
                </c:pt>
                <c:pt idx="465">
                  <c:v>1986</c:v>
                </c:pt>
                <c:pt idx="466">
                  <c:v>1986</c:v>
                </c:pt>
                <c:pt idx="467">
                  <c:v>1986</c:v>
                </c:pt>
                <c:pt idx="468">
                  <c:v>1987</c:v>
                </c:pt>
                <c:pt idx="469">
                  <c:v>1987</c:v>
                </c:pt>
                <c:pt idx="470">
                  <c:v>1987</c:v>
                </c:pt>
                <c:pt idx="471">
                  <c:v>1987</c:v>
                </c:pt>
                <c:pt idx="472">
                  <c:v>1987</c:v>
                </c:pt>
                <c:pt idx="473">
                  <c:v>1987</c:v>
                </c:pt>
                <c:pt idx="474">
                  <c:v>1987</c:v>
                </c:pt>
                <c:pt idx="475">
                  <c:v>1987</c:v>
                </c:pt>
                <c:pt idx="476">
                  <c:v>1987</c:v>
                </c:pt>
                <c:pt idx="477">
                  <c:v>1987</c:v>
                </c:pt>
                <c:pt idx="478">
                  <c:v>1987</c:v>
                </c:pt>
                <c:pt idx="479">
                  <c:v>1987</c:v>
                </c:pt>
                <c:pt idx="480">
                  <c:v>1988</c:v>
                </c:pt>
                <c:pt idx="481">
                  <c:v>1988</c:v>
                </c:pt>
                <c:pt idx="482">
                  <c:v>1988</c:v>
                </c:pt>
                <c:pt idx="483">
                  <c:v>1988</c:v>
                </c:pt>
                <c:pt idx="484">
                  <c:v>1988</c:v>
                </c:pt>
                <c:pt idx="485">
                  <c:v>1988</c:v>
                </c:pt>
                <c:pt idx="486">
                  <c:v>1988</c:v>
                </c:pt>
                <c:pt idx="487">
                  <c:v>1988</c:v>
                </c:pt>
                <c:pt idx="488">
                  <c:v>1988</c:v>
                </c:pt>
                <c:pt idx="489">
                  <c:v>1988</c:v>
                </c:pt>
                <c:pt idx="490">
                  <c:v>1988</c:v>
                </c:pt>
                <c:pt idx="491">
                  <c:v>1988</c:v>
                </c:pt>
                <c:pt idx="492">
                  <c:v>1989</c:v>
                </c:pt>
                <c:pt idx="493">
                  <c:v>1989</c:v>
                </c:pt>
                <c:pt idx="494">
                  <c:v>1989</c:v>
                </c:pt>
                <c:pt idx="495">
                  <c:v>1989</c:v>
                </c:pt>
                <c:pt idx="496">
                  <c:v>1989</c:v>
                </c:pt>
                <c:pt idx="497">
                  <c:v>1989</c:v>
                </c:pt>
                <c:pt idx="498">
                  <c:v>1989</c:v>
                </c:pt>
                <c:pt idx="499">
                  <c:v>1989</c:v>
                </c:pt>
                <c:pt idx="500">
                  <c:v>1989</c:v>
                </c:pt>
                <c:pt idx="501">
                  <c:v>1989</c:v>
                </c:pt>
                <c:pt idx="502">
                  <c:v>1989</c:v>
                </c:pt>
                <c:pt idx="503">
                  <c:v>1989</c:v>
                </c:pt>
                <c:pt idx="504">
                  <c:v>1990</c:v>
                </c:pt>
                <c:pt idx="505">
                  <c:v>1990</c:v>
                </c:pt>
                <c:pt idx="506">
                  <c:v>1990</c:v>
                </c:pt>
                <c:pt idx="507">
                  <c:v>1990</c:v>
                </c:pt>
                <c:pt idx="508">
                  <c:v>1990</c:v>
                </c:pt>
                <c:pt idx="509">
                  <c:v>1990</c:v>
                </c:pt>
                <c:pt idx="510">
                  <c:v>1990</c:v>
                </c:pt>
                <c:pt idx="511">
                  <c:v>1990</c:v>
                </c:pt>
                <c:pt idx="512">
                  <c:v>1990</c:v>
                </c:pt>
                <c:pt idx="513">
                  <c:v>1990</c:v>
                </c:pt>
                <c:pt idx="514">
                  <c:v>1990</c:v>
                </c:pt>
                <c:pt idx="515">
                  <c:v>1990</c:v>
                </c:pt>
                <c:pt idx="516">
                  <c:v>1991</c:v>
                </c:pt>
                <c:pt idx="517">
                  <c:v>1991</c:v>
                </c:pt>
                <c:pt idx="518">
                  <c:v>1991</c:v>
                </c:pt>
                <c:pt idx="519">
                  <c:v>1991</c:v>
                </c:pt>
                <c:pt idx="520">
                  <c:v>1991</c:v>
                </c:pt>
                <c:pt idx="521">
                  <c:v>1991</c:v>
                </c:pt>
                <c:pt idx="522">
                  <c:v>1991</c:v>
                </c:pt>
                <c:pt idx="523">
                  <c:v>1991</c:v>
                </c:pt>
                <c:pt idx="524">
                  <c:v>1991</c:v>
                </c:pt>
                <c:pt idx="525">
                  <c:v>1991</c:v>
                </c:pt>
                <c:pt idx="526">
                  <c:v>1991</c:v>
                </c:pt>
                <c:pt idx="527">
                  <c:v>1991</c:v>
                </c:pt>
                <c:pt idx="528">
                  <c:v>1992</c:v>
                </c:pt>
                <c:pt idx="529">
                  <c:v>1992</c:v>
                </c:pt>
                <c:pt idx="530">
                  <c:v>1992</c:v>
                </c:pt>
                <c:pt idx="531">
                  <c:v>1992</c:v>
                </c:pt>
                <c:pt idx="532">
                  <c:v>1992</c:v>
                </c:pt>
                <c:pt idx="533">
                  <c:v>1992</c:v>
                </c:pt>
                <c:pt idx="534">
                  <c:v>1992</c:v>
                </c:pt>
                <c:pt idx="535">
                  <c:v>1992</c:v>
                </c:pt>
                <c:pt idx="536">
                  <c:v>1992</c:v>
                </c:pt>
                <c:pt idx="537">
                  <c:v>1992</c:v>
                </c:pt>
                <c:pt idx="538">
                  <c:v>1992</c:v>
                </c:pt>
                <c:pt idx="539">
                  <c:v>1992</c:v>
                </c:pt>
                <c:pt idx="540">
                  <c:v>1993</c:v>
                </c:pt>
                <c:pt idx="541">
                  <c:v>1993</c:v>
                </c:pt>
                <c:pt idx="542">
                  <c:v>1993</c:v>
                </c:pt>
                <c:pt idx="543">
                  <c:v>1993</c:v>
                </c:pt>
                <c:pt idx="544">
                  <c:v>1993</c:v>
                </c:pt>
                <c:pt idx="545">
                  <c:v>1993</c:v>
                </c:pt>
                <c:pt idx="546">
                  <c:v>1993</c:v>
                </c:pt>
                <c:pt idx="547">
                  <c:v>1993</c:v>
                </c:pt>
                <c:pt idx="548">
                  <c:v>1993</c:v>
                </c:pt>
                <c:pt idx="549">
                  <c:v>1993</c:v>
                </c:pt>
                <c:pt idx="550">
                  <c:v>1993</c:v>
                </c:pt>
                <c:pt idx="551">
                  <c:v>1993</c:v>
                </c:pt>
                <c:pt idx="552">
                  <c:v>1994</c:v>
                </c:pt>
                <c:pt idx="553">
                  <c:v>1994</c:v>
                </c:pt>
                <c:pt idx="554">
                  <c:v>1994</c:v>
                </c:pt>
                <c:pt idx="555">
                  <c:v>1994</c:v>
                </c:pt>
                <c:pt idx="556">
                  <c:v>1994</c:v>
                </c:pt>
                <c:pt idx="557">
                  <c:v>1994</c:v>
                </c:pt>
                <c:pt idx="558">
                  <c:v>1994</c:v>
                </c:pt>
                <c:pt idx="559">
                  <c:v>1994</c:v>
                </c:pt>
                <c:pt idx="560">
                  <c:v>1994</c:v>
                </c:pt>
                <c:pt idx="561">
                  <c:v>1994</c:v>
                </c:pt>
                <c:pt idx="562">
                  <c:v>1994</c:v>
                </c:pt>
                <c:pt idx="563">
                  <c:v>1994</c:v>
                </c:pt>
                <c:pt idx="564">
                  <c:v>1995</c:v>
                </c:pt>
                <c:pt idx="565">
                  <c:v>1995</c:v>
                </c:pt>
                <c:pt idx="566">
                  <c:v>1995</c:v>
                </c:pt>
                <c:pt idx="567">
                  <c:v>1995</c:v>
                </c:pt>
                <c:pt idx="568">
                  <c:v>1995</c:v>
                </c:pt>
                <c:pt idx="569">
                  <c:v>1995</c:v>
                </c:pt>
                <c:pt idx="570">
                  <c:v>1995</c:v>
                </c:pt>
                <c:pt idx="571">
                  <c:v>1995</c:v>
                </c:pt>
                <c:pt idx="572">
                  <c:v>1995</c:v>
                </c:pt>
                <c:pt idx="573">
                  <c:v>1995</c:v>
                </c:pt>
                <c:pt idx="574">
                  <c:v>1995</c:v>
                </c:pt>
                <c:pt idx="575">
                  <c:v>1995</c:v>
                </c:pt>
                <c:pt idx="576">
                  <c:v>1996</c:v>
                </c:pt>
                <c:pt idx="577">
                  <c:v>1996</c:v>
                </c:pt>
                <c:pt idx="578">
                  <c:v>1996</c:v>
                </c:pt>
                <c:pt idx="579">
                  <c:v>1996</c:v>
                </c:pt>
                <c:pt idx="580">
                  <c:v>1996</c:v>
                </c:pt>
                <c:pt idx="581">
                  <c:v>1996</c:v>
                </c:pt>
                <c:pt idx="582">
                  <c:v>1996</c:v>
                </c:pt>
                <c:pt idx="583">
                  <c:v>1996</c:v>
                </c:pt>
                <c:pt idx="584">
                  <c:v>1996</c:v>
                </c:pt>
                <c:pt idx="585">
                  <c:v>1996</c:v>
                </c:pt>
                <c:pt idx="586">
                  <c:v>1996</c:v>
                </c:pt>
                <c:pt idx="587">
                  <c:v>1996</c:v>
                </c:pt>
                <c:pt idx="588">
                  <c:v>1997</c:v>
                </c:pt>
                <c:pt idx="589">
                  <c:v>1997</c:v>
                </c:pt>
                <c:pt idx="590">
                  <c:v>1997</c:v>
                </c:pt>
                <c:pt idx="591">
                  <c:v>1997</c:v>
                </c:pt>
                <c:pt idx="592">
                  <c:v>1997</c:v>
                </c:pt>
                <c:pt idx="593">
                  <c:v>1997</c:v>
                </c:pt>
                <c:pt idx="594">
                  <c:v>1997</c:v>
                </c:pt>
                <c:pt idx="595">
                  <c:v>1997</c:v>
                </c:pt>
                <c:pt idx="596">
                  <c:v>1997</c:v>
                </c:pt>
                <c:pt idx="597">
                  <c:v>1997</c:v>
                </c:pt>
                <c:pt idx="598">
                  <c:v>1997</c:v>
                </c:pt>
                <c:pt idx="599">
                  <c:v>1997</c:v>
                </c:pt>
                <c:pt idx="600">
                  <c:v>1998</c:v>
                </c:pt>
                <c:pt idx="601">
                  <c:v>1998</c:v>
                </c:pt>
                <c:pt idx="602">
                  <c:v>1998</c:v>
                </c:pt>
                <c:pt idx="603">
                  <c:v>1998</c:v>
                </c:pt>
                <c:pt idx="604">
                  <c:v>1998</c:v>
                </c:pt>
                <c:pt idx="605">
                  <c:v>1998</c:v>
                </c:pt>
                <c:pt idx="606">
                  <c:v>1998</c:v>
                </c:pt>
                <c:pt idx="607">
                  <c:v>1998</c:v>
                </c:pt>
                <c:pt idx="608">
                  <c:v>1998</c:v>
                </c:pt>
                <c:pt idx="609">
                  <c:v>1998</c:v>
                </c:pt>
                <c:pt idx="610">
                  <c:v>1998</c:v>
                </c:pt>
                <c:pt idx="611">
                  <c:v>1998</c:v>
                </c:pt>
                <c:pt idx="612">
                  <c:v>1999</c:v>
                </c:pt>
                <c:pt idx="613">
                  <c:v>1999</c:v>
                </c:pt>
                <c:pt idx="614">
                  <c:v>1999</c:v>
                </c:pt>
                <c:pt idx="615">
                  <c:v>1999</c:v>
                </c:pt>
                <c:pt idx="616">
                  <c:v>1999</c:v>
                </c:pt>
                <c:pt idx="617">
                  <c:v>1999</c:v>
                </c:pt>
                <c:pt idx="618">
                  <c:v>1999</c:v>
                </c:pt>
                <c:pt idx="619">
                  <c:v>1999</c:v>
                </c:pt>
                <c:pt idx="620">
                  <c:v>1999</c:v>
                </c:pt>
                <c:pt idx="621">
                  <c:v>1999</c:v>
                </c:pt>
                <c:pt idx="622">
                  <c:v>1999</c:v>
                </c:pt>
                <c:pt idx="623">
                  <c:v>1999</c:v>
                </c:pt>
                <c:pt idx="624">
                  <c:v>2000</c:v>
                </c:pt>
                <c:pt idx="625">
                  <c:v>2000</c:v>
                </c:pt>
                <c:pt idx="626">
                  <c:v>2000</c:v>
                </c:pt>
                <c:pt idx="627">
                  <c:v>2000</c:v>
                </c:pt>
                <c:pt idx="628">
                  <c:v>2000</c:v>
                </c:pt>
                <c:pt idx="629">
                  <c:v>2000</c:v>
                </c:pt>
                <c:pt idx="630">
                  <c:v>2000</c:v>
                </c:pt>
                <c:pt idx="631">
                  <c:v>2000</c:v>
                </c:pt>
                <c:pt idx="632">
                  <c:v>2000</c:v>
                </c:pt>
                <c:pt idx="633">
                  <c:v>2000</c:v>
                </c:pt>
                <c:pt idx="634">
                  <c:v>2000</c:v>
                </c:pt>
                <c:pt idx="635">
                  <c:v>2000</c:v>
                </c:pt>
                <c:pt idx="636">
                  <c:v>2001</c:v>
                </c:pt>
                <c:pt idx="637">
                  <c:v>2001</c:v>
                </c:pt>
                <c:pt idx="638">
                  <c:v>2001</c:v>
                </c:pt>
                <c:pt idx="639">
                  <c:v>2001</c:v>
                </c:pt>
                <c:pt idx="640">
                  <c:v>2001</c:v>
                </c:pt>
                <c:pt idx="641">
                  <c:v>2001</c:v>
                </c:pt>
                <c:pt idx="642">
                  <c:v>2001</c:v>
                </c:pt>
                <c:pt idx="643">
                  <c:v>2001</c:v>
                </c:pt>
                <c:pt idx="644">
                  <c:v>2001</c:v>
                </c:pt>
                <c:pt idx="645">
                  <c:v>2001</c:v>
                </c:pt>
                <c:pt idx="646">
                  <c:v>2001</c:v>
                </c:pt>
                <c:pt idx="647">
                  <c:v>2001</c:v>
                </c:pt>
                <c:pt idx="648">
                  <c:v>2002</c:v>
                </c:pt>
                <c:pt idx="649">
                  <c:v>2002</c:v>
                </c:pt>
                <c:pt idx="650">
                  <c:v>2002</c:v>
                </c:pt>
                <c:pt idx="651">
                  <c:v>2002</c:v>
                </c:pt>
                <c:pt idx="652">
                  <c:v>2002</c:v>
                </c:pt>
                <c:pt idx="653">
                  <c:v>2002</c:v>
                </c:pt>
                <c:pt idx="654">
                  <c:v>2002</c:v>
                </c:pt>
                <c:pt idx="655">
                  <c:v>2002</c:v>
                </c:pt>
                <c:pt idx="656">
                  <c:v>2002</c:v>
                </c:pt>
                <c:pt idx="657">
                  <c:v>2002</c:v>
                </c:pt>
                <c:pt idx="658">
                  <c:v>2002</c:v>
                </c:pt>
                <c:pt idx="659">
                  <c:v>2002</c:v>
                </c:pt>
                <c:pt idx="660">
                  <c:v>2003</c:v>
                </c:pt>
                <c:pt idx="661">
                  <c:v>2003</c:v>
                </c:pt>
                <c:pt idx="662">
                  <c:v>2003</c:v>
                </c:pt>
                <c:pt idx="663">
                  <c:v>2003</c:v>
                </c:pt>
                <c:pt idx="664">
                  <c:v>2003</c:v>
                </c:pt>
                <c:pt idx="665">
                  <c:v>2003</c:v>
                </c:pt>
                <c:pt idx="666">
                  <c:v>2003</c:v>
                </c:pt>
                <c:pt idx="667">
                  <c:v>2003</c:v>
                </c:pt>
                <c:pt idx="668">
                  <c:v>2003</c:v>
                </c:pt>
                <c:pt idx="669">
                  <c:v>2003</c:v>
                </c:pt>
                <c:pt idx="670">
                  <c:v>2003</c:v>
                </c:pt>
                <c:pt idx="671">
                  <c:v>2003</c:v>
                </c:pt>
                <c:pt idx="672">
                  <c:v>2004</c:v>
                </c:pt>
                <c:pt idx="673">
                  <c:v>2004</c:v>
                </c:pt>
                <c:pt idx="674">
                  <c:v>2004</c:v>
                </c:pt>
                <c:pt idx="675">
                  <c:v>2004</c:v>
                </c:pt>
                <c:pt idx="676">
                  <c:v>2004</c:v>
                </c:pt>
                <c:pt idx="677">
                  <c:v>2004</c:v>
                </c:pt>
                <c:pt idx="678">
                  <c:v>2004</c:v>
                </c:pt>
                <c:pt idx="679">
                  <c:v>2004</c:v>
                </c:pt>
                <c:pt idx="680">
                  <c:v>2004</c:v>
                </c:pt>
                <c:pt idx="681">
                  <c:v>2004</c:v>
                </c:pt>
                <c:pt idx="682">
                  <c:v>2004</c:v>
                </c:pt>
                <c:pt idx="683">
                  <c:v>2004</c:v>
                </c:pt>
                <c:pt idx="684">
                  <c:v>2005</c:v>
                </c:pt>
                <c:pt idx="685">
                  <c:v>2005</c:v>
                </c:pt>
                <c:pt idx="686">
                  <c:v>2005</c:v>
                </c:pt>
                <c:pt idx="687">
                  <c:v>2005</c:v>
                </c:pt>
                <c:pt idx="688">
                  <c:v>2005</c:v>
                </c:pt>
                <c:pt idx="689">
                  <c:v>2005</c:v>
                </c:pt>
                <c:pt idx="690">
                  <c:v>2005</c:v>
                </c:pt>
                <c:pt idx="691">
                  <c:v>2005</c:v>
                </c:pt>
                <c:pt idx="692">
                  <c:v>2005</c:v>
                </c:pt>
                <c:pt idx="693">
                  <c:v>2005</c:v>
                </c:pt>
                <c:pt idx="694">
                  <c:v>2005</c:v>
                </c:pt>
                <c:pt idx="695">
                  <c:v>2005</c:v>
                </c:pt>
                <c:pt idx="696">
                  <c:v>2006</c:v>
                </c:pt>
                <c:pt idx="697">
                  <c:v>2006</c:v>
                </c:pt>
                <c:pt idx="698">
                  <c:v>2006</c:v>
                </c:pt>
                <c:pt idx="699">
                  <c:v>2006</c:v>
                </c:pt>
                <c:pt idx="700">
                  <c:v>2006</c:v>
                </c:pt>
                <c:pt idx="701">
                  <c:v>2006</c:v>
                </c:pt>
                <c:pt idx="702">
                  <c:v>2006</c:v>
                </c:pt>
                <c:pt idx="703">
                  <c:v>2006</c:v>
                </c:pt>
                <c:pt idx="704">
                  <c:v>2006</c:v>
                </c:pt>
                <c:pt idx="705">
                  <c:v>2006</c:v>
                </c:pt>
                <c:pt idx="706">
                  <c:v>2006</c:v>
                </c:pt>
                <c:pt idx="707">
                  <c:v>2006</c:v>
                </c:pt>
                <c:pt idx="708">
                  <c:v>2007</c:v>
                </c:pt>
                <c:pt idx="709">
                  <c:v>2007</c:v>
                </c:pt>
                <c:pt idx="710">
                  <c:v>2007</c:v>
                </c:pt>
                <c:pt idx="711">
                  <c:v>2007</c:v>
                </c:pt>
                <c:pt idx="712">
                  <c:v>2007</c:v>
                </c:pt>
                <c:pt idx="713">
                  <c:v>2007</c:v>
                </c:pt>
                <c:pt idx="714">
                  <c:v>2007</c:v>
                </c:pt>
                <c:pt idx="715">
                  <c:v>2007</c:v>
                </c:pt>
                <c:pt idx="716">
                  <c:v>2007</c:v>
                </c:pt>
                <c:pt idx="717">
                  <c:v>2007</c:v>
                </c:pt>
                <c:pt idx="718">
                  <c:v>2007</c:v>
                </c:pt>
                <c:pt idx="719">
                  <c:v>2007</c:v>
                </c:pt>
                <c:pt idx="720">
                  <c:v>2008</c:v>
                </c:pt>
                <c:pt idx="721">
                  <c:v>2008</c:v>
                </c:pt>
                <c:pt idx="722">
                  <c:v>2008</c:v>
                </c:pt>
                <c:pt idx="723">
                  <c:v>2008</c:v>
                </c:pt>
                <c:pt idx="724">
                  <c:v>2008</c:v>
                </c:pt>
                <c:pt idx="725">
                  <c:v>2008</c:v>
                </c:pt>
                <c:pt idx="726">
                  <c:v>2008</c:v>
                </c:pt>
                <c:pt idx="727">
                  <c:v>2008</c:v>
                </c:pt>
                <c:pt idx="728">
                  <c:v>2008</c:v>
                </c:pt>
                <c:pt idx="729">
                  <c:v>2008</c:v>
                </c:pt>
                <c:pt idx="730">
                  <c:v>2008</c:v>
                </c:pt>
                <c:pt idx="731">
                  <c:v>2008</c:v>
                </c:pt>
                <c:pt idx="732">
                  <c:v>2009</c:v>
                </c:pt>
                <c:pt idx="733">
                  <c:v>2009</c:v>
                </c:pt>
                <c:pt idx="734">
                  <c:v>2009</c:v>
                </c:pt>
                <c:pt idx="735">
                  <c:v>2009</c:v>
                </c:pt>
                <c:pt idx="736">
                  <c:v>2009</c:v>
                </c:pt>
                <c:pt idx="737">
                  <c:v>2009</c:v>
                </c:pt>
                <c:pt idx="738">
                  <c:v>2009</c:v>
                </c:pt>
                <c:pt idx="739">
                  <c:v>2009</c:v>
                </c:pt>
                <c:pt idx="740">
                  <c:v>2009</c:v>
                </c:pt>
                <c:pt idx="741">
                  <c:v>2009</c:v>
                </c:pt>
                <c:pt idx="742">
                  <c:v>2009</c:v>
                </c:pt>
                <c:pt idx="743">
                  <c:v>2009</c:v>
                </c:pt>
                <c:pt idx="744">
                  <c:v>2010</c:v>
                </c:pt>
                <c:pt idx="745">
                  <c:v>2010</c:v>
                </c:pt>
                <c:pt idx="746">
                  <c:v>2010</c:v>
                </c:pt>
                <c:pt idx="747">
                  <c:v>2010</c:v>
                </c:pt>
                <c:pt idx="748">
                  <c:v>2010</c:v>
                </c:pt>
                <c:pt idx="749">
                  <c:v>2010</c:v>
                </c:pt>
                <c:pt idx="750">
                  <c:v>2010</c:v>
                </c:pt>
                <c:pt idx="751">
                  <c:v>2010</c:v>
                </c:pt>
                <c:pt idx="752">
                  <c:v>2010</c:v>
                </c:pt>
                <c:pt idx="753">
                  <c:v>2010</c:v>
                </c:pt>
                <c:pt idx="754">
                  <c:v>2010</c:v>
                </c:pt>
                <c:pt idx="755">
                  <c:v>2010</c:v>
                </c:pt>
                <c:pt idx="756">
                  <c:v>2011</c:v>
                </c:pt>
                <c:pt idx="757">
                  <c:v>2011</c:v>
                </c:pt>
                <c:pt idx="758">
                  <c:v>2011</c:v>
                </c:pt>
                <c:pt idx="759">
                  <c:v>2011</c:v>
                </c:pt>
                <c:pt idx="760">
                  <c:v>2011</c:v>
                </c:pt>
                <c:pt idx="761">
                  <c:v>2011</c:v>
                </c:pt>
                <c:pt idx="762">
                  <c:v>2011</c:v>
                </c:pt>
                <c:pt idx="763">
                  <c:v>2011</c:v>
                </c:pt>
                <c:pt idx="764">
                  <c:v>2011</c:v>
                </c:pt>
                <c:pt idx="765">
                  <c:v>2011</c:v>
                </c:pt>
                <c:pt idx="766">
                  <c:v>2011</c:v>
                </c:pt>
                <c:pt idx="767">
                  <c:v>2011</c:v>
                </c:pt>
                <c:pt idx="768">
                  <c:v>2012</c:v>
                </c:pt>
                <c:pt idx="769">
                  <c:v>2012</c:v>
                </c:pt>
                <c:pt idx="770">
                  <c:v>2012</c:v>
                </c:pt>
                <c:pt idx="771">
                  <c:v>2012</c:v>
                </c:pt>
                <c:pt idx="772">
                  <c:v>2012</c:v>
                </c:pt>
                <c:pt idx="773">
                  <c:v>2012</c:v>
                </c:pt>
                <c:pt idx="774">
                  <c:v>2012</c:v>
                </c:pt>
                <c:pt idx="775">
                  <c:v>2012</c:v>
                </c:pt>
                <c:pt idx="776">
                  <c:v>2012</c:v>
                </c:pt>
                <c:pt idx="777">
                  <c:v>2012</c:v>
                </c:pt>
                <c:pt idx="778">
                  <c:v>2012</c:v>
                </c:pt>
                <c:pt idx="779">
                  <c:v>2012</c:v>
                </c:pt>
                <c:pt idx="780">
                  <c:v>2013</c:v>
                </c:pt>
                <c:pt idx="781">
                  <c:v>2013</c:v>
                </c:pt>
                <c:pt idx="782">
                  <c:v>2013</c:v>
                </c:pt>
                <c:pt idx="783">
                  <c:v>2013</c:v>
                </c:pt>
                <c:pt idx="784">
                  <c:v>2013</c:v>
                </c:pt>
                <c:pt idx="785">
                  <c:v>2013</c:v>
                </c:pt>
                <c:pt idx="786">
                  <c:v>2013</c:v>
                </c:pt>
                <c:pt idx="787">
                  <c:v>2013</c:v>
                </c:pt>
                <c:pt idx="788">
                  <c:v>2013</c:v>
                </c:pt>
                <c:pt idx="789">
                  <c:v>2013</c:v>
                </c:pt>
                <c:pt idx="790">
                  <c:v>2013</c:v>
                </c:pt>
                <c:pt idx="791">
                  <c:v>2013</c:v>
                </c:pt>
                <c:pt idx="792">
                  <c:v>2014</c:v>
                </c:pt>
                <c:pt idx="793">
                  <c:v>2014</c:v>
                </c:pt>
                <c:pt idx="794">
                  <c:v>2014</c:v>
                </c:pt>
                <c:pt idx="795">
                  <c:v>2014</c:v>
                </c:pt>
                <c:pt idx="796">
                  <c:v>2014</c:v>
                </c:pt>
                <c:pt idx="797">
                  <c:v>2014</c:v>
                </c:pt>
                <c:pt idx="798">
                  <c:v>2014</c:v>
                </c:pt>
                <c:pt idx="799">
                  <c:v>2014</c:v>
                </c:pt>
                <c:pt idx="800">
                  <c:v>2014</c:v>
                </c:pt>
                <c:pt idx="801">
                  <c:v>2014</c:v>
                </c:pt>
                <c:pt idx="802">
                  <c:v>2014</c:v>
                </c:pt>
                <c:pt idx="803">
                  <c:v>2014</c:v>
                </c:pt>
                <c:pt idx="804">
                  <c:v>2015</c:v>
                </c:pt>
                <c:pt idx="805">
                  <c:v>2015</c:v>
                </c:pt>
                <c:pt idx="806">
                  <c:v>2015</c:v>
                </c:pt>
                <c:pt idx="807">
                  <c:v>2015</c:v>
                </c:pt>
                <c:pt idx="808">
                  <c:v>2015</c:v>
                </c:pt>
                <c:pt idx="809">
                  <c:v>2015</c:v>
                </c:pt>
                <c:pt idx="810">
                  <c:v>2015</c:v>
                </c:pt>
                <c:pt idx="811">
                  <c:v>2015</c:v>
                </c:pt>
                <c:pt idx="812">
                  <c:v>2015</c:v>
                </c:pt>
                <c:pt idx="813">
                  <c:v>2015</c:v>
                </c:pt>
                <c:pt idx="814">
                  <c:v>2015</c:v>
                </c:pt>
                <c:pt idx="815">
                  <c:v>2015</c:v>
                </c:pt>
                <c:pt idx="816">
                  <c:v>2016</c:v>
                </c:pt>
                <c:pt idx="817">
                  <c:v>2016</c:v>
                </c:pt>
                <c:pt idx="818">
                  <c:v>2016</c:v>
                </c:pt>
                <c:pt idx="819">
                  <c:v>2016</c:v>
                </c:pt>
                <c:pt idx="820">
                  <c:v>2016</c:v>
                </c:pt>
                <c:pt idx="821">
                  <c:v>2016</c:v>
                </c:pt>
                <c:pt idx="822">
                  <c:v>2016</c:v>
                </c:pt>
                <c:pt idx="823">
                  <c:v>2016</c:v>
                </c:pt>
                <c:pt idx="824">
                  <c:v>2016</c:v>
                </c:pt>
                <c:pt idx="825">
                  <c:v>2016</c:v>
                </c:pt>
                <c:pt idx="826">
                  <c:v>2016</c:v>
                </c:pt>
                <c:pt idx="827">
                  <c:v>2016</c:v>
                </c:pt>
                <c:pt idx="828">
                  <c:v>2017</c:v>
                </c:pt>
                <c:pt idx="829">
                  <c:v>2017</c:v>
                </c:pt>
                <c:pt idx="830">
                  <c:v>2017</c:v>
                </c:pt>
                <c:pt idx="831">
                  <c:v>2017</c:v>
                </c:pt>
                <c:pt idx="832">
                  <c:v>2017</c:v>
                </c:pt>
                <c:pt idx="833">
                  <c:v>2017</c:v>
                </c:pt>
                <c:pt idx="834">
                  <c:v>2017</c:v>
                </c:pt>
                <c:pt idx="835">
                  <c:v>2017</c:v>
                </c:pt>
                <c:pt idx="836">
                  <c:v>2017</c:v>
                </c:pt>
                <c:pt idx="837">
                  <c:v>2017</c:v>
                </c:pt>
                <c:pt idx="838">
                  <c:v>2017</c:v>
                </c:pt>
                <c:pt idx="839">
                  <c:v>2017</c:v>
                </c:pt>
                <c:pt idx="840">
                  <c:v>2018</c:v>
                </c:pt>
                <c:pt idx="841">
                  <c:v>2018</c:v>
                </c:pt>
                <c:pt idx="842">
                  <c:v>2018</c:v>
                </c:pt>
                <c:pt idx="843">
                  <c:v>2018</c:v>
                </c:pt>
                <c:pt idx="844">
                  <c:v>2018</c:v>
                </c:pt>
                <c:pt idx="845">
                  <c:v>2018</c:v>
                </c:pt>
                <c:pt idx="846">
                  <c:v>2018</c:v>
                </c:pt>
                <c:pt idx="847">
                  <c:v>2018</c:v>
                </c:pt>
                <c:pt idx="848">
                  <c:v>2018</c:v>
                </c:pt>
                <c:pt idx="849">
                  <c:v>2018</c:v>
                </c:pt>
                <c:pt idx="850">
                  <c:v>2018</c:v>
                </c:pt>
                <c:pt idx="851">
                  <c:v>2018</c:v>
                </c:pt>
                <c:pt idx="852">
                  <c:v>2019</c:v>
                </c:pt>
                <c:pt idx="853">
                  <c:v>2019</c:v>
                </c:pt>
                <c:pt idx="854">
                  <c:v>2019</c:v>
                </c:pt>
                <c:pt idx="855">
                  <c:v>2019</c:v>
                </c:pt>
                <c:pt idx="856">
                  <c:v>2019</c:v>
                </c:pt>
                <c:pt idx="857">
                  <c:v>2019</c:v>
                </c:pt>
                <c:pt idx="858">
                  <c:v>2019</c:v>
                </c:pt>
                <c:pt idx="859">
                  <c:v>2019</c:v>
                </c:pt>
                <c:pt idx="860">
                  <c:v>2019</c:v>
                </c:pt>
                <c:pt idx="861">
                  <c:v>2019</c:v>
                </c:pt>
                <c:pt idx="862">
                  <c:v>2019</c:v>
                </c:pt>
                <c:pt idx="863">
                  <c:v>2019</c:v>
                </c:pt>
                <c:pt idx="864">
                  <c:v>2020</c:v>
                </c:pt>
                <c:pt idx="865">
                  <c:v>2020</c:v>
                </c:pt>
                <c:pt idx="866">
                  <c:v>2020</c:v>
                </c:pt>
                <c:pt idx="867">
                  <c:v>2020</c:v>
                </c:pt>
                <c:pt idx="868">
                  <c:v>2020</c:v>
                </c:pt>
                <c:pt idx="869">
                  <c:v>2020</c:v>
                </c:pt>
                <c:pt idx="870">
                  <c:v>2020</c:v>
                </c:pt>
                <c:pt idx="871">
                  <c:v>2020</c:v>
                </c:pt>
                <c:pt idx="872">
                  <c:v>2020</c:v>
                </c:pt>
                <c:pt idx="873">
                  <c:v>2020</c:v>
                </c:pt>
                <c:pt idx="874">
                  <c:v>2020</c:v>
                </c:pt>
                <c:pt idx="875">
                  <c:v>2020</c:v>
                </c:pt>
                <c:pt idx="876">
                  <c:v>2021</c:v>
                </c:pt>
                <c:pt idx="877">
                  <c:v>2021</c:v>
                </c:pt>
                <c:pt idx="878">
                  <c:v>2021</c:v>
                </c:pt>
                <c:pt idx="879">
                  <c:v>2021</c:v>
                </c:pt>
                <c:pt idx="880">
                  <c:v>2021</c:v>
                </c:pt>
                <c:pt idx="881">
                  <c:v>2021</c:v>
                </c:pt>
                <c:pt idx="882">
                  <c:v>2021</c:v>
                </c:pt>
                <c:pt idx="883">
                  <c:v>2021</c:v>
                </c:pt>
                <c:pt idx="884">
                  <c:v>2021</c:v>
                </c:pt>
                <c:pt idx="885">
                  <c:v>2021</c:v>
                </c:pt>
                <c:pt idx="886">
                  <c:v>2021</c:v>
                </c:pt>
                <c:pt idx="887">
                  <c:v>2021</c:v>
                </c:pt>
                <c:pt idx="888">
                  <c:v>2022</c:v>
                </c:pt>
                <c:pt idx="889">
                  <c:v>2022</c:v>
                </c:pt>
                <c:pt idx="890">
                  <c:v>2022</c:v>
                </c:pt>
                <c:pt idx="891">
                  <c:v>2022</c:v>
                </c:pt>
                <c:pt idx="892">
                  <c:v>2022</c:v>
                </c:pt>
                <c:pt idx="893">
                  <c:v>2022</c:v>
                </c:pt>
                <c:pt idx="894">
                  <c:v>2022</c:v>
                </c:pt>
                <c:pt idx="895">
                  <c:v>2022</c:v>
                </c:pt>
                <c:pt idx="896">
                  <c:v>2022</c:v>
                </c:pt>
                <c:pt idx="897">
                  <c:v>2022</c:v>
                </c:pt>
                <c:pt idx="898">
                  <c:v>2022</c:v>
                </c:pt>
                <c:pt idx="899">
                  <c:v>2022</c:v>
                </c:pt>
              </c:strCache>
            </c:strRef>
          </c:cat>
          <c:val>
            <c:numRef>
              <c:f>LNS11300000!$D$19:$D$918</c:f>
              <c:numCache>
                <c:formatCode>#0.0</c:formatCode>
                <c:ptCount val="900"/>
                <c:pt idx="0">
                  <c:v>58.6</c:v>
                </c:pt>
                <c:pt idx="1">
                  <c:v>58.9</c:v>
                </c:pt>
                <c:pt idx="2">
                  <c:v>58.5</c:v>
                </c:pt>
                <c:pt idx="3">
                  <c:v>59</c:v>
                </c:pt>
                <c:pt idx="4">
                  <c:v>58.3</c:v>
                </c:pt>
                <c:pt idx="5">
                  <c:v>59.2</c:v>
                </c:pt>
                <c:pt idx="6">
                  <c:v>59.3</c:v>
                </c:pt>
                <c:pt idx="7">
                  <c:v>58.9</c:v>
                </c:pt>
                <c:pt idx="8">
                  <c:v>58.9</c:v>
                </c:pt>
                <c:pt idx="9">
                  <c:v>58.7</c:v>
                </c:pt>
                <c:pt idx="10">
                  <c:v>58.7</c:v>
                </c:pt>
                <c:pt idx="11">
                  <c:v>59.1</c:v>
                </c:pt>
                <c:pt idx="12">
                  <c:v>58.7</c:v>
                </c:pt>
                <c:pt idx="13">
                  <c:v>59</c:v>
                </c:pt>
                <c:pt idx="14">
                  <c:v>58.9</c:v>
                </c:pt>
                <c:pt idx="15">
                  <c:v>58.8</c:v>
                </c:pt>
                <c:pt idx="16">
                  <c:v>59</c:v>
                </c:pt>
                <c:pt idx="17">
                  <c:v>58.6</c:v>
                </c:pt>
                <c:pt idx="18">
                  <c:v>58.9</c:v>
                </c:pt>
                <c:pt idx="19">
                  <c:v>59.2</c:v>
                </c:pt>
                <c:pt idx="20">
                  <c:v>59.1</c:v>
                </c:pt>
                <c:pt idx="21">
                  <c:v>59.6</c:v>
                </c:pt>
                <c:pt idx="22">
                  <c:v>59.4</c:v>
                </c:pt>
                <c:pt idx="23">
                  <c:v>59.2</c:v>
                </c:pt>
                <c:pt idx="24">
                  <c:v>58.9</c:v>
                </c:pt>
                <c:pt idx="25">
                  <c:v>58.9</c:v>
                </c:pt>
                <c:pt idx="26">
                  <c:v>58.8</c:v>
                </c:pt>
                <c:pt idx="27">
                  <c:v>59.2</c:v>
                </c:pt>
                <c:pt idx="28">
                  <c:v>59.1</c:v>
                </c:pt>
                <c:pt idx="29">
                  <c:v>59.4</c:v>
                </c:pt>
                <c:pt idx="30">
                  <c:v>59.1</c:v>
                </c:pt>
                <c:pt idx="31">
                  <c:v>59.5</c:v>
                </c:pt>
                <c:pt idx="32">
                  <c:v>59.2</c:v>
                </c:pt>
                <c:pt idx="33">
                  <c:v>59.4</c:v>
                </c:pt>
                <c:pt idx="34">
                  <c:v>59.3</c:v>
                </c:pt>
                <c:pt idx="35">
                  <c:v>59.2</c:v>
                </c:pt>
                <c:pt idx="36">
                  <c:v>59.1</c:v>
                </c:pt>
                <c:pt idx="37">
                  <c:v>59.1</c:v>
                </c:pt>
                <c:pt idx="38">
                  <c:v>59.8</c:v>
                </c:pt>
                <c:pt idx="39">
                  <c:v>59.1</c:v>
                </c:pt>
                <c:pt idx="40">
                  <c:v>59.4</c:v>
                </c:pt>
                <c:pt idx="41">
                  <c:v>59</c:v>
                </c:pt>
                <c:pt idx="42">
                  <c:v>59.4</c:v>
                </c:pt>
                <c:pt idx="43">
                  <c:v>59.2</c:v>
                </c:pt>
                <c:pt idx="44">
                  <c:v>59.1</c:v>
                </c:pt>
                <c:pt idx="45">
                  <c:v>59.4</c:v>
                </c:pt>
                <c:pt idx="46">
                  <c:v>59.2</c:v>
                </c:pt>
                <c:pt idx="47">
                  <c:v>59.6</c:v>
                </c:pt>
                <c:pt idx="48">
                  <c:v>59.5</c:v>
                </c:pt>
                <c:pt idx="49">
                  <c:v>59.5</c:v>
                </c:pt>
                <c:pt idx="50">
                  <c:v>58.9</c:v>
                </c:pt>
                <c:pt idx="51">
                  <c:v>58.8</c:v>
                </c:pt>
                <c:pt idx="52">
                  <c:v>59.1</c:v>
                </c:pt>
                <c:pt idx="53">
                  <c:v>59.1</c:v>
                </c:pt>
                <c:pt idx="54">
                  <c:v>58.9</c:v>
                </c:pt>
                <c:pt idx="55">
                  <c:v>58.7</c:v>
                </c:pt>
                <c:pt idx="56">
                  <c:v>59.2</c:v>
                </c:pt>
                <c:pt idx="57">
                  <c:v>58.7</c:v>
                </c:pt>
                <c:pt idx="58">
                  <c:v>59.1</c:v>
                </c:pt>
                <c:pt idx="59">
                  <c:v>59.2</c:v>
                </c:pt>
                <c:pt idx="60">
                  <c:v>59.5</c:v>
                </c:pt>
                <c:pt idx="61">
                  <c:v>59.5</c:v>
                </c:pt>
                <c:pt idx="62">
                  <c:v>59.6</c:v>
                </c:pt>
                <c:pt idx="63">
                  <c:v>59.1</c:v>
                </c:pt>
                <c:pt idx="64">
                  <c:v>58.6</c:v>
                </c:pt>
                <c:pt idx="65">
                  <c:v>58.9</c:v>
                </c:pt>
                <c:pt idx="66">
                  <c:v>58.9</c:v>
                </c:pt>
                <c:pt idx="67">
                  <c:v>58.6</c:v>
                </c:pt>
                <c:pt idx="68">
                  <c:v>58.5</c:v>
                </c:pt>
                <c:pt idx="69">
                  <c:v>58.5</c:v>
                </c:pt>
                <c:pt idx="70">
                  <c:v>58.6</c:v>
                </c:pt>
                <c:pt idx="71">
                  <c:v>58.3</c:v>
                </c:pt>
                <c:pt idx="72">
                  <c:v>58.6</c:v>
                </c:pt>
                <c:pt idx="73">
                  <c:v>59.3</c:v>
                </c:pt>
                <c:pt idx="74">
                  <c:v>59.1</c:v>
                </c:pt>
                <c:pt idx="75">
                  <c:v>59.2</c:v>
                </c:pt>
                <c:pt idx="76">
                  <c:v>58.9</c:v>
                </c:pt>
                <c:pt idx="77">
                  <c:v>58.5</c:v>
                </c:pt>
                <c:pt idx="78">
                  <c:v>58.4</c:v>
                </c:pt>
                <c:pt idx="79">
                  <c:v>58.7</c:v>
                </c:pt>
                <c:pt idx="80">
                  <c:v>59.2</c:v>
                </c:pt>
                <c:pt idx="81">
                  <c:v>58.8</c:v>
                </c:pt>
                <c:pt idx="82">
                  <c:v>58.6</c:v>
                </c:pt>
                <c:pt idx="83">
                  <c:v>58.1</c:v>
                </c:pt>
                <c:pt idx="84">
                  <c:v>58.6</c:v>
                </c:pt>
                <c:pt idx="85">
                  <c:v>58.4</c:v>
                </c:pt>
                <c:pt idx="86">
                  <c:v>58.5</c:v>
                </c:pt>
                <c:pt idx="87">
                  <c:v>59</c:v>
                </c:pt>
                <c:pt idx="88">
                  <c:v>58.8</c:v>
                </c:pt>
                <c:pt idx="89">
                  <c:v>58.8</c:v>
                </c:pt>
                <c:pt idx="90">
                  <c:v>59.3</c:v>
                </c:pt>
                <c:pt idx="91">
                  <c:v>59.7</c:v>
                </c:pt>
                <c:pt idx="92">
                  <c:v>59.7</c:v>
                </c:pt>
                <c:pt idx="93">
                  <c:v>59.8</c:v>
                </c:pt>
                <c:pt idx="94">
                  <c:v>59.9</c:v>
                </c:pt>
                <c:pt idx="95">
                  <c:v>60.2</c:v>
                </c:pt>
                <c:pt idx="96">
                  <c:v>60.2</c:v>
                </c:pt>
                <c:pt idx="97">
                  <c:v>59.9</c:v>
                </c:pt>
                <c:pt idx="98">
                  <c:v>59.8</c:v>
                </c:pt>
                <c:pt idx="99">
                  <c:v>59.9</c:v>
                </c:pt>
                <c:pt idx="100">
                  <c:v>60.2</c:v>
                </c:pt>
                <c:pt idx="101">
                  <c:v>60.1</c:v>
                </c:pt>
                <c:pt idx="102">
                  <c:v>60.1</c:v>
                </c:pt>
                <c:pt idx="103">
                  <c:v>60</c:v>
                </c:pt>
                <c:pt idx="104">
                  <c:v>60</c:v>
                </c:pt>
                <c:pt idx="105">
                  <c:v>59.8</c:v>
                </c:pt>
                <c:pt idx="106">
                  <c:v>59.8</c:v>
                </c:pt>
                <c:pt idx="107">
                  <c:v>59.8</c:v>
                </c:pt>
                <c:pt idx="108">
                  <c:v>59.5</c:v>
                </c:pt>
                <c:pt idx="109">
                  <c:v>59.9</c:v>
                </c:pt>
                <c:pt idx="110">
                  <c:v>59.8</c:v>
                </c:pt>
                <c:pt idx="111">
                  <c:v>59.5</c:v>
                </c:pt>
                <c:pt idx="112">
                  <c:v>59.5</c:v>
                </c:pt>
                <c:pt idx="113">
                  <c:v>59.8</c:v>
                </c:pt>
                <c:pt idx="114">
                  <c:v>60</c:v>
                </c:pt>
                <c:pt idx="115">
                  <c:v>59.3</c:v>
                </c:pt>
                <c:pt idx="116">
                  <c:v>59.6</c:v>
                </c:pt>
                <c:pt idx="117">
                  <c:v>59.5</c:v>
                </c:pt>
                <c:pt idx="118">
                  <c:v>59.5</c:v>
                </c:pt>
                <c:pt idx="119">
                  <c:v>59.6</c:v>
                </c:pt>
                <c:pt idx="120">
                  <c:v>59.3</c:v>
                </c:pt>
                <c:pt idx="121">
                  <c:v>59.3</c:v>
                </c:pt>
                <c:pt idx="122">
                  <c:v>59.3</c:v>
                </c:pt>
                <c:pt idx="123">
                  <c:v>59.6</c:v>
                </c:pt>
                <c:pt idx="124">
                  <c:v>59.8</c:v>
                </c:pt>
                <c:pt idx="125">
                  <c:v>59.5</c:v>
                </c:pt>
                <c:pt idx="126">
                  <c:v>59.6</c:v>
                </c:pt>
                <c:pt idx="127">
                  <c:v>59.8</c:v>
                </c:pt>
                <c:pt idx="128">
                  <c:v>59.7</c:v>
                </c:pt>
                <c:pt idx="129">
                  <c:v>59.6</c:v>
                </c:pt>
                <c:pt idx="130">
                  <c:v>59.2</c:v>
                </c:pt>
                <c:pt idx="131">
                  <c:v>59.2</c:v>
                </c:pt>
                <c:pt idx="132">
                  <c:v>59.3</c:v>
                </c:pt>
                <c:pt idx="133">
                  <c:v>59</c:v>
                </c:pt>
                <c:pt idx="134">
                  <c:v>59.3</c:v>
                </c:pt>
                <c:pt idx="135">
                  <c:v>59.4</c:v>
                </c:pt>
                <c:pt idx="136">
                  <c:v>59.2</c:v>
                </c:pt>
                <c:pt idx="137">
                  <c:v>59.2</c:v>
                </c:pt>
                <c:pt idx="138">
                  <c:v>59.4</c:v>
                </c:pt>
                <c:pt idx="139">
                  <c:v>59.2</c:v>
                </c:pt>
                <c:pt idx="140">
                  <c:v>59.3</c:v>
                </c:pt>
                <c:pt idx="141">
                  <c:v>59.4</c:v>
                </c:pt>
                <c:pt idx="142">
                  <c:v>59.1</c:v>
                </c:pt>
                <c:pt idx="143">
                  <c:v>59.5</c:v>
                </c:pt>
                <c:pt idx="144">
                  <c:v>59.1</c:v>
                </c:pt>
                <c:pt idx="145">
                  <c:v>59.1</c:v>
                </c:pt>
                <c:pt idx="146">
                  <c:v>58.5</c:v>
                </c:pt>
                <c:pt idx="147">
                  <c:v>59.5</c:v>
                </c:pt>
                <c:pt idx="148">
                  <c:v>59.5</c:v>
                </c:pt>
                <c:pt idx="149">
                  <c:v>59.7</c:v>
                </c:pt>
                <c:pt idx="150">
                  <c:v>59.5</c:v>
                </c:pt>
                <c:pt idx="151">
                  <c:v>59.5</c:v>
                </c:pt>
                <c:pt idx="152">
                  <c:v>59.7</c:v>
                </c:pt>
                <c:pt idx="153">
                  <c:v>59.4</c:v>
                </c:pt>
                <c:pt idx="154">
                  <c:v>59.8</c:v>
                </c:pt>
                <c:pt idx="155">
                  <c:v>59.7</c:v>
                </c:pt>
                <c:pt idx="156">
                  <c:v>59.6</c:v>
                </c:pt>
                <c:pt idx="157">
                  <c:v>59.6</c:v>
                </c:pt>
                <c:pt idx="158">
                  <c:v>59.7</c:v>
                </c:pt>
                <c:pt idx="159">
                  <c:v>59.3</c:v>
                </c:pt>
                <c:pt idx="160">
                  <c:v>59.4</c:v>
                </c:pt>
                <c:pt idx="161">
                  <c:v>59.7</c:v>
                </c:pt>
                <c:pt idx="162">
                  <c:v>59.3</c:v>
                </c:pt>
                <c:pt idx="163">
                  <c:v>59.3</c:v>
                </c:pt>
                <c:pt idx="164">
                  <c:v>59</c:v>
                </c:pt>
                <c:pt idx="165">
                  <c:v>59.1</c:v>
                </c:pt>
                <c:pt idx="166">
                  <c:v>59.1</c:v>
                </c:pt>
                <c:pt idx="167">
                  <c:v>58.8</c:v>
                </c:pt>
                <c:pt idx="168">
                  <c:v>58.8</c:v>
                </c:pt>
                <c:pt idx="169">
                  <c:v>59</c:v>
                </c:pt>
                <c:pt idx="170">
                  <c:v>58.9</c:v>
                </c:pt>
                <c:pt idx="171">
                  <c:v>58.7</c:v>
                </c:pt>
                <c:pt idx="172">
                  <c:v>58.9</c:v>
                </c:pt>
                <c:pt idx="173">
                  <c:v>58.8</c:v>
                </c:pt>
                <c:pt idx="174">
                  <c:v>58.5</c:v>
                </c:pt>
                <c:pt idx="175">
                  <c:v>59</c:v>
                </c:pt>
                <c:pt idx="176">
                  <c:v>59</c:v>
                </c:pt>
                <c:pt idx="177">
                  <c:v>58.7</c:v>
                </c:pt>
                <c:pt idx="178">
                  <c:v>58.5</c:v>
                </c:pt>
                <c:pt idx="179">
                  <c:v>58.4</c:v>
                </c:pt>
                <c:pt idx="180">
                  <c:v>58.6</c:v>
                </c:pt>
                <c:pt idx="181">
                  <c:v>58.6</c:v>
                </c:pt>
                <c:pt idx="182">
                  <c:v>58.6</c:v>
                </c:pt>
                <c:pt idx="183">
                  <c:v>58.8</c:v>
                </c:pt>
                <c:pt idx="184">
                  <c:v>58.8</c:v>
                </c:pt>
                <c:pt idx="185">
                  <c:v>58.5</c:v>
                </c:pt>
                <c:pt idx="186">
                  <c:v>58.7</c:v>
                </c:pt>
                <c:pt idx="187">
                  <c:v>58.5</c:v>
                </c:pt>
                <c:pt idx="188">
                  <c:v>58.7</c:v>
                </c:pt>
                <c:pt idx="189">
                  <c:v>58.8</c:v>
                </c:pt>
                <c:pt idx="190">
                  <c:v>58.8</c:v>
                </c:pt>
                <c:pt idx="191">
                  <c:v>58.5</c:v>
                </c:pt>
                <c:pt idx="192">
                  <c:v>58.6</c:v>
                </c:pt>
                <c:pt idx="193">
                  <c:v>58.8</c:v>
                </c:pt>
                <c:pt idx="194">
                  <c:v>58.7</c:v>
                </c:pt>
                <c:pt idx="195">
                  <c:v>59.1</c:v>
                </c:pt>
                <c:pt idx="196">
                  <c:v>59.1</c:v>
                </c:pt>
                <c:pt idx="197">
                  <c:v>58.7</c:v>
                </c:pt>
                <c:pt idx="198">
                  <c:v>58.6</c:v>
                </c:pt>
                <c:pt idx="199">
                  <c:v>58.6</c:v>
                </c:pt>
                <c:pt idx="200">
                  <c:v>58.7</c:v>
                </c:pt>
                <c:pt idx="201">
                  <c:v>58.6</c:v>
                </c:pt>
                <c:pt idx="202">
                  <c:v>58.5</c:v>
                </c:pt>
                <c:pt idx="203">
                  <c:v>58.6</c:v>
                </c:pt>
                <c:pt idx="204">
                  <c:v>58.6</c:v>
                </c:pt>
                <c:pt idx="205">
                  <c:v>58.7</c:v>
                </c:pt>
                <c:pt idx="206">
                  <c:v>58.7</c:v>
                </c:pt>
                <c:pt idx="207">
                  <c:v>58.8</c:v>
                </c:pt>
                <c:pt idx="208">
                  <c:v>59</c:v>
                </c:pt>
                <c:pt idx="209">
                  <c:v>58.8</c:v>
                </c:pt>
                <c:pt idx="210">
                  <c:v>59.1</c:v>
                </c:pt>
                <c:pt idx="211">
                  <c:v>58.9</c:v>
                </c:pt>
                <c:pt idx="212">
                  <c:v>58.7</c:v>
                </c:pt>
                <c:pt idx="213">
                  <c:v>58.9</c:v>
                </c:pt>
                <c:pt idx="214">
                  <c:v>58.8</c:v>
                </c:pt>
                <c:pt idx="215">
                  <c:v>59</c:v>
                </c:pt>
                <c:pt idx="216">
                  <c:v>59</c:v>
                </c:pt>
                <c:pt idx="217">
                  <c:v>58.8</c:v>
                </c:pt>
                <c:pt idx="218">
                  <c:v>58.8</c:v>
                </c:pt>
                <c:pt idx="219">
                  <c:v>59</c:v>
                </c:pt>
                <c:pt idx="220">
                  <c:v>59</c:v>
                </c:pt>
                <c:pt idx="221">
                  <c:v>59.1</c:v>
                </c:pt>
                <c:pt idx="222">
                  <c:v>59.1</c:v>
                </c:pt>
                <c:pt idx="223">
                  <c:v>59.3</c:v>
                </c:pt>
                <c:pt idx="224">
                  <c:v>59.3</c:v>
                </c:pt>
                <c:pt idx="225">
                  <c:v>59.3</c:v>
                </c:pt>
                <c:pt idx="226">
                  <c:v>59.6</c:v>
                </c:pt>
                <c:pt idx="227">
                  <c:v>59.5</c:v>
                </c:pt>
                <c:pt idx="228">
                  <c:v>59.5</c:v>
                </c:pt>
                <c:pt idx="229">
                  <c:v>59.3</c:v>
                </c:pt>
                <c:pt idx="230">
                  <c:v>59.1</c:v>
                </c:pt>
                <c:pt idx="231">
                  <c:v>59.4</c:v>
                </c:pt>
                <c:pt idx="232">
                  <c:v>59.3</c:v>
                </c:pt>
                <c:pt idx="233">
                  <c:v>59.6</c:v>
                </c:pt>
                <c:pt idx="234">
                  <c:v>59.6</c:v>
                </c:pt>
                <c:pt idx="235">
                  <c:v>59.7</c:v>
                </c:pt>
                <c:pt idx="236">
                  <c:v>59.7</c:v>
                </c:pt>
                <c:pt idx="237">
                  <c:v>59.9</c:v>
                </c:pt>
                <c:pt idx="238">
                  <c:v>59.8</c:v>
                </c:pt>
                <c:pt idx="239">
                  <c:v>59.9</c:v>
                </c:pt>
                <c:pt idx="240">
                  <c:v>59.2</c:v>
                </c:pt>
                <c:pt idx="241">
                  <c:v>59.6</c:v>
                </c:pt>
                <c:pt idx="242">
                  <c:v>59.6</c:v>
                </c:pt>
                <c:pt idx="243">
                  <c:v>59.5</c:v>
                </c:pt>
                <c:pt idx="244">
                  <c:v>59.9</c:v>
                </c:pt>
                <c:pt idx="245">
                  <c:v>60</c:v>
                </c:pt>
                <c:pt idx="246">
                  <c:v>59.8</c:v>
                </c:pt>
                <c:pt idx="247">
                  <c:v>59.6</c:v>
                </c:pt>
                <c:pt idx="248">
                  <c:v>59.5</c:v>
                </c:pt>
                <c:pt idx="249">
                  <c:v>59.5</c:v>
                </c:pt>
                <c:pt idx="250">
                  <c:v>59.6</c:v>
                </c:pt>
                <c:pt idx="251">
                  <c:v>59.7</c:v>
                </c:pt>
                <c:pt idx="252">
                  <c:v>59.6</c:v>
                </c:pt>
                <c:pt idx="253">
                  <c:v>60</c:v>
                </c:pt>
                <c:pt idx="254">
                  <c:v>59.9</c:v>
                </c:pt>
                <c:pt idx="255">
                  <c:v>60</c:v>
                </c:pt>
                <c:pt idx="256">
                  <c:v>59.8</c:v>
                </c:pt>
                <c:pt idx="257">
                  <c:v>60.1</c:v>
                </c:pt>
                <c:pt idx="258">
                  <c:v>60.1</c:v>
                </c:pt>
                <c:pt idx="259">
                  <c:v>60.3</c:v>
                </c:pt>
                <c:pt idx="260">
                  <c:v>60.3</c:v>
                </c:pt>
                <c:pt idx="261">
                  <c:v>60.4</c:v>
                </c:pt>
                <c:pt idx="262">
                  <c:v>60.2</c:v>
                </c:pt>
                <c:pt idx="263">
                  <c:v>60.2</c:v>
                </c:pt>
                <c:pt idx="264">
                  <c:v>60.4</c:v>
                </c:pt>
                <c:pt idx="265">
                  <c:v>60.4</c:v>
                </c:pt>
                <c:pt idx="266">
                  <c:v>60.6</c:v>
                </c:pt>
                <c:pt idx="267">
                  <c:v>60.6</c:v>
                </c:pt>
                <c:pt idx="268">
                  <c:v>60.3</c:v>
                </c:pt>
                <c:pt idx="269">
                  <c:v>60.2</c:v>
                </c:pt>
                <c:pt idx="270">
                  <c:v>60.4</c:v>
                </c:pt>
                <c:pt idx="271">
                  <c:v>60.3</c:v>
                </c:pt>
                <c:pt idx="272">
                  <c:v>60.2</c:v>
                </c:pt>
                <c:pt idx="273">
                  <c:v>60.4</c:v>
                </c:pt>
                <c:pt idx="274">
                  <c:v>60.4</c:v>
                </c:pt>
                <c:pt idx="275">
                  <c:v>60.4</c:v>
                </c:pt>
                <c:pt idx="276">
                  <c:v>60.4</c:v>
                </c:pt>
                <c:pt idx="277">
                  <c:v>60.1</c:v>
                </c:pt>
                <c:pt idx="278">
                  <c:v>60</c:v>
                </c:pt>
                <c:pt idx="279">
                  <c:v>60.1</c:v>
                </c:pt>
                <c:pt idx="280">
                  <c:v>60.2</c:v>
                </c:pt>
                <c:pt idx="281">
                  <c:v>59.8</c:v>
                </c:pt>
                <c:pt idx="282">
                  <c:v>60.1</c:v>
                </c:pt>
                <c:pt idx="283">
                  <c:v>60.2</c:v>
                </c:pt>
                <c:pt idx="284">
                  <c:v>60.1</c:v>
                </c:pt>
                <c:pt idx="285">
                  <c:v>60.1</c:v>
                </c:pt>
                <c:pt idx="286">
                  <c:v>60.4</c:v>
                </c:pt>
                <c:pt idx="287">
                  <c:v>60.4</c:v>
                </c:pt>
                <c:pt idx="288">
                  <c:v>60.2</c:v>
                </c:pt>
                <c:pt idx="289">
                  <c:v>60.2</c:v>
                </c:pt>
                <c:pt idx="290">
                  <c:v>60.5</c:v>
                </c:pt>
                <c:pt idx="291">
                  <c:v>60.4</c:v>
                </c:pt>
                <c:pt idx="292">
                  <c:v>60.4</c:v>
                </c:pt>
                <c:pt idx="293">
                  <c:v>60.4</c:v>
                </c:pt>
                <c:pt idx="294">
                  <c:v>60.4</c:v>
                </c:pt>
                <c:pt idx="295">
                  <c:v>60.6</c:v>
                </c:pt>
                <c:pt idx="296">
                  <c:v>60.4</c:v>
                </c:pt>
                <c:pt idx="297">
                  <c:v>60.3</c:v>
                </c:pt>
                <c:pt idx="298">
                  <c:v>60.3</c:v>
                </c:pt>
                <c:pt idx="299">
                  <c:v>60.5</c:v>
                </c:pt>
                <c:pt idx="300">
                  <c:v>60</c:v>
                </c:pt>
                <c:pt idx="301">
                  <c:v>60.5</c:v>
                </c:pt>
                <c:pt idx="302">
                  <c:v>60.8</c:v>
                </c:pt>
                <c:pt idx="303">
                  <c:v>60.8</c:v>
                </c:pt>
                <c:pt idx="304">
                  <c:v>60.6</c:v>
                </c:pt>
                <c:pt idx="305">
                  <c:v>60.9</c:v>
                </c:pt>
                <c:pt idx="306">
                  <c:v>60.9</c:v>
                </c:pt>
                <c:pt idx="307">
                  <c:v>60.7</c:v>
                </c:pt>
                <c:pt idx="308">
                  <c:v>60.8</c:v>
                </c:pt>
                <c:pt idx="309">
                  <c:v>60.9</c:v>
                </c:pt>
                <c:pt idx="310">
                  <c:v>61.2</c:v>
                </c:pt>
                <c:pt idx="311">
                  <c:v>61.2</c:v>
                </c:pt>
                <c:pt idx="312">
                  <c:v>61.3</c:v>
                </c:pt>
                <c:pt idx="313">
                  <c:v>61.4</c:v>
                </c:pt>
                <c:pt idx="314">
                  <c:v>61.3</c:v>
                </c:pt>
                <c:pt idx="315">
                  <c:v>61.1</c:v>
                </c:pt>
                <c:pt idx="316">
                  <c:v>61.2</c:v>
                </c:pt>
                <c:pt idx="317">
                  <c:v>61.2</c:v>
                </c:pt>
                <c:pt idx="318">
                  <c:v>61.4</c:v>
                </c:pt>
                <c:pt idx="319">
                  <c:v>61.2</c:v>
                </c:pt>
                <c:pt idx="320">
                  <c:v>61.4</c:v>
                </c:pt>
                <c:pt idx="321">
                  <c:v>61.3</c:v>
                </c:pt>
                <c:pt idx="322">
                  <c:v>61.3</c:v>
                </c:pt>
                <c:pt idx="323">
                  <c:v>61.2</c:v>
                </c:pt>
                <c:pt idx="324">
                  <c:v>61.4</c:v>
                </c:pt>
                <c:pt idx="325">
                  <c:v>61</c:v>
                </c:pt>
                <c:pt idx="326">
                  <c:v>61.2</c:v>
                </c:pt>
                <c:pt idx="327">
                  <c:v>61.3</c:v>
                </c:pt>
                <c:pt idx="328">
                  <c:v>61.5</c:v>
                </c:pt>
                <c:pt idx="329">
                  <c:v>61.2</c:v>
                </c:pt>
                <c:pt idx="330">
                  <c:v>61.3</c:v>
                </c:pt>
                <c:pt idx="331">
                  <c:v>61.3</c:v>
                </c:pt>
                <c:pt idx="332">
                  <c:v>61.2</c:v>
                </c:pt>
                <c:pt idx="333">
                  <c:v>61.2</c:v>
                </c:pt>
                <c:pt idx="334">
                  <c:v>61.1</c:v>
                </c:pt>
                <c:pt idx="335">
                  <c:v>61.1</c:v>
                </c:pt>
                <c:pt idx="336">
                  <c:v>61.3</c:v>
                </c:pt>
                <c:pt idx="337">
                  <c:v>61.3</c:v>
                </c:pt>
                <c:pt idx="338">
                  <c:v>61.3</c:v>
                </c:pt>
                <c:pt idx="339">
                  <c:v>61.6</c:v>
                </c:pt>
                <c:pt idx="340">
                  <c:v>61.5</c:v>
                </c:pt>
                <c:pt idx="341">
                  <c:v>61.5</c:v>
                </c:pt>
                <c:pt idx="342">
                  <c:v>61.8</c:v>
                </c:pt>
                <c:pt idx="343">
                  <c:v>61.8</c:v>
                </c:pt>
                <c:pt idx="344">
                  <c:v>61.6</c:v>
                </c:pt>
                <c:pt idx="345">
                  <c:v>61.6</c:v>
                </c:pt>
                <c:pt idx="346">
                  <c:v>61.9</c:v>
                </c:pt>
                <c:pt idx="347">
                  <c:v>61.8</c:v>
                </c:pt>
                <c:pt idx="348">
                  <c:v>61.6</c:v>
                </c:pt>
                <c:pt idx="349">
                  <c:v>61.9</c:v>
                </c:pt>
                <c:pt idx="350">
                  <c:v>62</c:v>
                </c:pt>
                <c:pt idx="351">
                  <c:v>62.1</c:v>
                </c:pt>
                <c:pt idx="352">
                  <c:v>62.2</c:v>
                </c:pt>
                <c:pt idx="353">
                  <c:v>62.4</c:v>
                </c:pt>
                <c:pt idx="354">
                  <c:v>62.1</c:v>
                </c:pt>
                <c:pt idx="355">
                  <c:v>62.3</c:v>
                </c:pt>
                <c:pt idx="356">
                  <c:v>62.3</c:v>
                </c:pt>
                <c:pt idx="357">
                  <c:v>62.4</c:v>
                </c:pt>
                <c:pt idx="358">
                  <c:v>62.8</c:v>
                </c:pt>
                <c:pt idx="359">
                  <c:v>62.7</c:v>
                </c:pt>
                <c:pt idx="360">
                  <c:v>62.8</c:v>
                </c:pt>
                <c:pt idx="361">
                  <c:v>62.7</c:v>
                </c:pt>
                <c:pt idx="362">
                  <c:v>62.8</c:v>
                </c:pt>
                <c:pt idx="363">
                  <c:v>63</c:v>
                </c:pt>
                <c:pt idx="364">
                  <c:v>63.1</c:v>
                </c:pt>
                <c:pt idx="365">
                  <c:v>63.3</c:v>
                </c:pt>
                <c:pt idx="366">
                  <c:v>63.2</c:v>
                </c:pt>
                <c:pt idx="367">
                  <c:v>63.2</c:v>
                </c:pt>
                <c:pt idx="368">
                  <c:v>63.3</c:v>
                </c:pt>
                <c:pt idx="369">
                  <c:v>63.3</c:v>
                </c:pt>
                <c:pt idx="370">
                  <c:v>63.5</c:v>
                </c:pt>
                <c:pt idx="371">
                  <c:v>63.6</c:v>
                </c:pt>
                <c:pt idx="372">
                  <c:v>63.6</c:v>
                </c:pt>
                <c:pt idx="373">
                  <c:v>63.8</c:v>
                </c:pt>
                <c:pt idx="374">
                  <c:v>63.8</c:v>
                </c:pt>
                <c:pt idx="375">
                  <c:v>63.5</c:v>
                </c:pt>
                <c:pt idx="376">
                  <c:v>63.3</c:v>
                </c:pt>
                <c:pt idx="377">
                  <c:v>63.5</c:v>
                </c:pt>
                <c:pt idx="378">
                  <c:v>63.6</c:v>
                </c:pt>
                <c:pt idx="379">
                  <c:v>63.6</c:v>
                </c:pt>
                <c:pt idx="380">
                  <c:v>63.8</c:v>
                </c:pt>
                <c:pt idx="381">
                  <c:v>63.7</c:v>
                </c:pt>
                <c:pt idx="382">
                  <c:v>63.7</c:v>
                </c:pt>
                <c:pt idx="383">
                  <c:v>63.9</c:v>
                </c:pt>
                <c:pt idx="384">
                  <c:v>64</c:v>
                </c:pt>
                <c:pt idx="385">
                  <c:v>64</c:v>
                </c:pt>
                <c:pt idx="386">
                  <c:v>63.7</c:v>
                </c:pt>
                <c:pt idx="387">
                  <c:v>63.8</c:v>
                </c:pt>
                <c:pt idx="388">
                  <c:v>63.9</c:v>
                </c:pt>
                <c:pt idx="389">
                  <c:v>63.7</c:v>
                </c:pt>
                <c:pt idx="390">
                  <c:v>63.8</c:v>
                </c:pt>
                <c:pt idx="391">
                  <c:v>63.7</c:v>
                </c:pt>
                <c:pt idx="392">
                  <c:v>63.6</c:v>
                </c:pt>
                <c:pt idx="393">
                  <c:v>63.7</c:v>
                </c:pt>
                <c:pt idx="394">
                  <c:v>63.8</c:v>
                </c:pt>
                <c:pt idx="395">
                  <c:v>63.6</c:v>
                </c:pt>
                <c:pt idx="396">
                  <c:v>63.9</c:v>
                </c:pt>
                <c:pt idx="397">
                  <c:v>63.9</c:v>
                </c:pt>
                <c:pt idx="398">
                  <c:v>64.1</c:v>
                </c:pt>
                <c:pt idx="399">
                  <c:v>64.2</c:v>
                </c:pt>
                <c:pt idx="400">
                  <c:v>64.3</c:v>
                </c:pt>
                <c:pt idx="401">
                  <c:v>63.7</c:v>
                </c:pt>
                <c:pt idx="402">
                  <c:v>63.8</c:v>
                </c:pt>
                <c:pt idx="403">
                  <c:v>63.8</c:v>
                </c:pt>
                <c:pt idx="404">
                  <c:v>63.5</c:v>
                </c:pt>
                <c:pt idx="405">
                  <c:v>63.8</c:v>
                </c:pt>
                <c:pt idx="406">
                  <c:v>63.9</c:v>
                </c:pt>
                <c:pt idx="407">
                  <c:v>63.6</c:v>
                </c:pt>
                <c:pt idx="408">
                  <c:v>63.7</c:v>
                </c:pt>
                <c:pt idx="409">
                  <c:v>63.8</c:v>
                </c:pt>
                <c:pt idx="410">
                  <c:v>63.8</c:v>
                </c:pt>
                <c:pt idx="411">
                  <c:v>63.9</c:v>
                </c:pt>
                <c:pt idx="412">
                  <c:v>64.2</c:v>
                </c:pt>
                <c:pt idx="413">
                  <c:v>63.9</c:v>
                </c:pt>
                <c:pt idx="414">
                  <c:v>64</c:v>
                </c:pt>
                <c:pt idx="415">
                  <c:v>64.1</c:v>
                </c:pt>
                <c:pt idx="416">
                  <c:v>64.1</c:v>
                </c:pt>
                <c:pt idx="417">
                  <c:v>64.1</c:v>
                </c:pt>
                <c:pt idx="418">
                  <c:v>64.2</c:v>
                </c:pt>
                <c:pt idx="419">
                  <c:v>64.1</c:v>
                </c:pt>
                <c:pt idx="420">
                  <c:v>63.9</c:v>
                </c:pt>
                <c:pt idx="421">
                  <c:v>63.8</c:v>
                </c:pt>
                <c:pt idx="422">
                  <c:v>63.7</c:v>
                </c:pt>
                <c:pt idx="423">
                  <c:v>63.8</c:v>
                </c:pt>
                <c:pt idx="424">
                  <c:v>63.7</c:v>
                </c:pt>
                <c:pt idx="425">
                  <c:v>64.3</c:v>
                </c:pt>
                <c:pt idx="426">
                  <c:v>64.1</c:v>
                </c:pt>
                <c:pt idx="427">
                  <c:v>64.3</c:v>
                </c:pt>
                <c:pt idx="428">
                  <c:v>64.3</c:v>
                </c:pt>
                <c:pt idx="429">
                  <c:v>64</c:v>
                </c:pt>
                <c:pt idx="430">
                  <c:v>64.1</c:v>
                </c:pt>
                <c:pt idx="431">
                  <c:v>64.1</c:v>
                </c:pt>
                <c:pt idx="432">
                  <c:v>63.9</c:v>
                </c:pt>
                <c:pt idx="433">
                  <c:v>64.1</c:v>
                </c:pt>
                <c:pt idx="434">
                  <c:v>64.1</c:v>
                </c:pt>
                <c:pt idx="435">
                  <c:v>64.3</c:v>
                </c:pt>
                <c:pt idx="436">
                  <c:v>64.5</c:v>
                </c:pt>
                <c:pt idx="437">
                  <c:v>64.6</c:v>
                </c:pt>
                <c:pt idx="438">
                  <c:v>64.6</c:v>
                </c:pt>
                <c:pt idx="439">
                  <c:v>64.4</c:v>
                </c:pt>
                <c:pt idx="440">
                  <c:v>64.4</c:v>
                </c:pt>
                <c:pt idx="441">
                  <c:v>64.4</c:v>
                </c:pt>
                <c:pt idx="442">
                  <c:v>64.5</c:v>
                </c:pt>
                <c:pt idx="443">
                  <c:v>64.6</c:v>
                </c:pt>
                <c:pt idx="444">
                  <c:v>64.7</c:v>
                </c:pt>
                <c:pt idx="445">
                  <c:v>64.7</c:v>
                </c:pt>
                <c:pt idx="446">
                  <c:v>64.9</c:v>
                </c:pt>
                <c:pt idx="447">
                  <c:v>64.9</c:v>
                </c:pt>
                <c:pt idx="448">
                  <c:v>64.8</c:v>
                </c:pt>
                <c:pt idx="449">
                  <c:v>64.6</c:v>
                </c:pt>
                <c:pt idx="450">
                  <c:v>64.7</c:v>
                </c:pt>
                <c:pt idx="451">
                  <c:v>64.6</c:v>
                </c:pt>
                <c:pt idx="452">
                  <c:v>64.9</c:v>
                </c:pt>
                <c:pt idx="453">
                  <c:v>65</c:v>
                </c:pt>
                <c:pt idx="454">
                  <c:v>64.9</c:v>
                </c:pt>
                <c:pt idx="455">
                  <c:v>65</c:v>
                </c:pt>
                <c:pt idx="456">
                  <c:v>64.9</c:v>
                </c:pt>
                <c:pt idx="457">
                  <c:v>65</c:v>
                </c:pt>
                <c:pt idx="458">
                  <c:v>65.1</c:v>
                </c:pt>
                <c:pt idx="459">
                  <c:v>65.1</c:v>
                </c:pt>
                <c:pt idx="460">
                  <c:v>65.2</c:v>
                </c:pt>
                <c:pt idx="461">
                  <c:v>65.4</c:v>
                </c:pt>
                <c:pt idx="462">
                  <c:v>65.4</c:v>
                </c:pt>
                <c:pt idx="463">
                  <c:v>65.3</c:v>
                </c:pt>
                <c:pt idx="464">
                  <c:v>65.4</c:v>
                </c:pt>
                <c:pt idx="465">
                  <c:v>65.4</c:v>
                </c:pt>
                <c:pt idx="466">
                  <c:v>65.4</c:v>
                </c:pt>
                <c:pt idx="467">
                  <c:v>65.3</c:v>
                </c:pt>
                <c:pt idx="468">
                  <c:v>65.4</c:v>
                </c:pt>
                <c:pt idx="469">
                  <c:v>65.5</c:v>
                </c:pt>
                <c:pt idx="470">
                  <c:v>65.5</c:v>
                </c:pt>
                <c:pt idx="471">
                  <c:v>65.4</c:v>
                </c:pt>
                <c:pt idx="472">
                  <c:v>65.7</c:v>
                </c:pt>
                <c:pt idx="473">
                  <c:v>65.5</c:v>
                </c:pt>
                <c:pt idx="474">
                  <c:v>65.6</c:v>
                </c:pt>
                <c:pt idx="475">
                  <c:v>65.7</c:v>
                </c:pt>
                <c:pt idx="476">
                  <c:v>65.5</c:v>
                </c:pt>
                <c:pt idx="477">
                  <c:v>65.7</c:v>
                </c:pt>
                <c:pt idx="478">
                  <c:v>65.7</c:v>
                </c:pt>
                <c:pt idx="479">
                  <c:v>65.7</c:v>
                </c:pt>
                <c:pt idx="480">
                  <c:v>65.8</c:v>
                </c:pt>
                <c:pt idx="481">
                  <c:v>65.9</c:v>
                </c:pt>
                <c:pt idx="482">
                  <c:v>65.7</c:v>
                </c:pt>
                <c:pt idx="483">
                  <c:v>65.8</c:v>
                </c:pt>
                <c:pt idx="484">
                  <c:v>65.7</c:v>
                </c:pt>
                <c:pt idx="485">
                  <c:v>65.8</c:v>
                </c:pt>
                <c:pt idx="486">
                  <c:v>65.9</c:v>
                </c:pt>
                <c:pt idx="487">
                  <c:v>66.1</c:v>
                </c:pt>
                <c:pt idx="488">
                  <c:v>65.9</c:v>
                </c:pt>
                <c:pt idx="489">
                  <c:v>66</c:v>
                </c:pt>
                <c:pt idx="490">
                  <c:v>66.2</c:v>
                </c:pt>
                <c:pt idx="491">
                  <c:v>66.1</c:v>
                </c:pt>
                <c:pt idx="492">
                  <c:v>66.5</c:v>
                </c:pt>
                <c:pt idx="493">
                  <c:v>66.3</c:v>
                </c:pt>
                <c:pt idx="494">
                  <c:v>66.3</c:v>
                </c:pt>
                <c:pt idx="495">
                  <c:v>66.4</c:v>
                </c:pt>
                <c:pt idx="496">
                  <c:v>66.3</c:v>
                </c:pt>
                <c:pt idx="497">
                  <c:v>66.5</c:v>
                </c:pt>
                <c:pt idx="498">
                  <c:v>66.5</c:v>
                </c:pt>
                <c:pt idx="499">
                  <c:v>66.5</c:v>
                </c:pt>
                <c:pt idx="500">
                  <c:v>66.4</c:v>
                </c:pt>
                <c:pt idx="501">
                  <c:v>66.5</c:v>
                </c:pt>
                <c:pt idx="502">
                  <c:v>66.6</c:v>
                </c:pt>
                <c:pt idx="503">
                  <c:v>66.5</c:v>
                </c:pt>
                <c:pt idx="504">
                  <c:v>66.8</c:v>
                </c:pt>
                <c:pt idx="505">
                  <c:v>66.7</c:v>
                </c:pt>
                <c:pt idx="506">
                  <c:v>66.7</c:v>
                </c:pt>
                <c:pt idx="507">
                  <c:v>66.6</c:v>
                </c:pt>
                <c:pt idx="508">
                  <c:v>66.6</c:v>
                </c:pt>
                <c:pt idx="509">
                  <c:v>66.4</c:v>
                </c:pt>
                <c:pt idx="510">
                  <c:v>66.5</c:v>
                </c:pt>
                <c:pt idx="511">
                  <c:v>66.5</c:v>
                </c:pt>
                <c:pt idx="512">
                  <c:v>66.4</c:v>
                </c:pt>
                <c:pt idx="513">
                  <c:v>66.4</c:v>
                </c:pt>
                <c:pt idx="514">
                  <c:v>66.4</c:v>
                </c:pt>
                <c:pt idx="515">
                  <c:v>66.4</c:v>
                </c:pt>
                <c:pt idx="516">
                  <c:v>66.2</c:v>
                </c:pt>
                <c:pt idx="517">
                  <c:v>66.2</c:v>
                </c:pt>
                <c:pt idx="518">
                  <c:v>66.3</c:v>
                </c:pt>
                <c:pt idx="519">
                  <c:v>66.4</c:v>
                </c:pt>
                <c:pt idx="520">
                  <c:v>66.2</c:v>
                </c:pt>
                <c:pt idx="521">
                  <c:v>66.2</c:v>
                </c:pt>
                <c:pt idx="522">
                  <c:v>66.1</c:v>
                </c:pt>
                <c:pt idx="523">
                  <c:v>66</c:v>
                </c:pt>
                <c:pt idx="524">
                  <c:v>66.2</c:v>
                </c:pt>
                <c:pt idx="525">
                  <c:v>66.1</c:v>
                </c:pt>
                <c:pt idx="526">
                  <c:v>66.1</c:v>
                </c:pt>
                <c:pt idx="527">
                  <c:v>66</c:v>
                </c:pt>
                <c:pt idx="528">
                  <c:v>66.3</c:v>
                </c:pt>
                <c:pt idx="529">
                  <c:v>66.2</c:v>
                </c:pt>
                <c:pt idx="530">
                  <c:v>66.4</c:v>
                </c:pt>
                <c:pt idx="531">
                  <c:v>66.5</c:v>
                </c:pt>
                <c:pt idx="532">
                  <c:v>66.6</c:v>
                </c:pt>
                <c:pt idx="533">
                  <c:v>66.7</c:v>
                </c:pt>
                <c:pt idx="534">
                  <c:v>66.7</c:v>
                </c:pt>
                <c:pt idx="535">
                  <c:v>66.6</c:v>
                </c:pt>
                <c:pt idx="536">
                  <c:v>66.5</c:v>
                </c:pt>
                <c:pt idx="537">
                  <c:v>66.2</c:v>
                </c:pt>
                <c:pt idx="538">
                  <c:v>66.3</c:v>
                </c:pt>
                <c:pt idx="539">
                  <c:v>66.3</c:v>
                </c:pt>
                <c:pt idx="540">
                  <c:v>66.2</c:v>
                </c:pt>
                <c:pt idx="541">
                  <c:v>66.2</c:v>
                </c:pt>
                <c:pt idx="542">
                  <c:v>66.2</c:v>
                </c:pt>
                <c:pt idx="543">
                  <c:v>66.1</c:v>
                </c:pt>
                <c:pt idx="544">
                  <c:v>66.4</c:v>
                </c:pt>
                <c:pt idx="545">
                  <c:v>66.5</c:v>
                </c:pt>
                <c:pt idx="546">
                  <c:v>66.4</c:v>
                </c:pt>
                <c:pt idx="547">
                  <c:v>66.4</c:v>
                </c:pt>
                <c:pt idx="548">
                  <c:v>66.2</c:v>
                </c:pt>
                <c:pt idx="549">
                  <c:v>66.3</c:v>
                </c:pt>
                <c:pt idx="550">
                  <c:v>66.3</c:v>
                </c:pt>
                <c:pt idx="551">
                  <c:v>66.4</c:v>
                </c:pt>
                <c:pt idx="552">
                  <c:v>66.6</c:v>
                </c:pt>
                <c:pt idx="553">
                  <c:v>66.6</c:v>
                </c:pt>
                <c:pt idx="554">
                  <c:v>66.5</c:v>
                </c:pt>
                <c:pt idx="555">
                  <c:v>66.5</c:v>
                </c:pt>
                <c:pt idx="556">
                  <c:v>66.6</c:v>
                </c:pt>
                <c:pt idx="557">
                  <c:v>66.4</c:v>
                </c:pt>
                <c:pt idx="558">
                  <c:v>66.4</c:v>
                </c:pt>
                <c:pt idx="559">
                  <c:v>66.6</c:v>
                </c:pt>
                <c:pt idx="560">
                  <c:v>66.6</c:v>
                </c:pt>
                <c:pt idx="561">
                  <c:v>66.7</c:v>
                </c:pt>
                <c:pt idx="562">
                  <c:v>66.7</c:v>
                </c:pt>
                <c:pt idx="563">
                  <c:v>66.7</c:v>
                </c:pt>
                <c:pt idx="564">
                  <c:v>66.8</c:v>
                </c:pt>
                <c:pt idx="565">
                  <c:v>66.8</c:v>
                </c:pt>
                <c:pt idx="566">
                  <c:v>66.7</c:v>
                </c:pt>
                <c:pt idx="567">
                  <c:v>66.9</c:v>
                </c:pt>
                <c:pt idx="568">
                  <c:v>66.5</c:v>
                </c:pt>
                <c:pt idx="569">
                  <c:v>66.5</c:v>
                </c:pt>
                <c:pt idx="570">
                  <c:v>66.6</c:v>
                </c:pt>
                <c:pt idx="571">
                  <c:v>66.6</c:v>
                </c:pt>
                <c:pt idx="572">
                  <c:v>66.6</c:v>
                </c:pt>
                <c:pt idx="573">
                  <c:v>66.6</c:v>
                </c:pt>
                <c:pt idx="574">
                  <c:v>66.5</c:v>
                </c:pt>
                <c:pt idx="575">
                  <c:v>66.4</c:v>
                </c:pt>
                <c:pt idx="576">
                  <c:v>66.4</c:v>
                </c:pt>
                <c:pt idx="577">
                  <c:v>66.6</c:v>
                </c:pt>
                <c:pt idx="578">
                  <c:v>66.6</c:v>
                </c:pt>
                <c:pt idx="579">
                  <c:v>66.7</c:v>
                </c:pt>
                <c:pt idx="580">
                  <c:v>66.7</c:v>
                </c:pt>
                <c:pt idx="581">
                  <c:v>66.7</c:v>
                </c:pt>
                <c:pt idx="582">
                  <c:v>66.9</c:v>
                </c:pt>
                <c:pt idx="583">
                  <c:v>66.7</c:v>
                </c:pt>
                <c:pt idx="584">
                  <c:v>66.9</c:v>
                </c:pt>
                <c:pt idx="585">
                  <c:v>67</c:v>
                </c:pt>
                <c:pt idx="586">
                  <c:v>67</c:v>
                </c:pt>
                <c:pt idx="587">
                  <c:v>67</c:v>
                </c:pt>
                <c:pt idx="588">
                  <c:v>67</c:v>
                </c:pt>
                <c:pt idx="589">
                  <c:v>66.9</c:v>
                </c:pt>
                <c:pt idx="590">
                  <c:v>67.1</c:v>
                </c:pt>
                <c:pt idx="591">
                  <c:v>67.1</c:v>
                </c:pt>
                <c:pt idx="592">
                  <c:v>67.1</c:v>
                </c:pt>
                <c:pt idx="593">
                  <c:v>67.1</c:v>
                </c:pt>
                <c:pt idx="594">
                  <c:v>67.2</c:v>
                </c:pt>
                <c:pt idx="595">
                  <c:v>67.2</c:v>
                </c:pt>
                <c:pt idx="596">
                  <c:v>67.1</c:v>
                </c:pt>
                <c:pt idx="597">
                  <c:v>67.1</c:v>
                </c:pt>
                <c:pt idx="598">
                  <c:v>67.2</c:v>
                </c:pt>
                <c:pt idx="599">
                  <c:v>67.2</c:v>
                </c:pt>
                <c:pt idx="600">
                  <c:v>67.1</c:v>
                </c:pt>
                <c:pt idx="601">
                  <c:v>67.1</c:v>
                </c:pt>
                <c:pt idx="602">
                  <c:v>67.1</c:v>
                </c:pt>
                <c:pt idx="603">
                  <c:v>67</c:v>
                </c:pt>
                <c:pt idx="604">
                  <c:v>67</c:v>
                </c:pt>
                <c:pt idx="605">
                  <c:v>67</c:v>
                </c:pt>
                <c:pt idx="606">
                  <c:v>67</c:v>
                </c:pt>
                <c:pt idx="607">
                  <c:v>67</c:v>
                </c:pt>
                <c:pt idx="608">
                  <c:v>67.2</c:v>
                </c:pt>
                <c:pt idx="609">
                  <c:v>67.2</c:v>
                </c:pt>
                <c:pt idx="610">
                  <c:v>67.1</c:v>
                </c:pt>
                <c:pt idx="611">
                  <c:v>67.2</c:v>
                </c:pt>
                <c:pt idx="612">
                  <c:v>67.2</c:v>
                </c:pt>
                <c:pt idx="613">
                  <c:v>67.2</c:v>
                </c:pt>
                <c:pt idx="614">
                  <c:v>67</c:v>
                </c:pt>
                <c:pt idx="615">
                  <c:v>67.1</c:v>
                </c:pt>
                <c:pt idx="616">
                  <c:v>67.1</c:v>
                </c:pt>
                <c:pt idx="617">
                  <c:v>67.1</c:v>
                </c:pt>
                <c:pt idx="618">
                  <c:v>67.1</c:v>
                </c:pt>
                <c:pt idx="619">
                  <c:v>67</c:v>
                </c:pt>
                <c:pt idx="620">
                  <c:v>67</c:v>
                </c:pt>
                <c:pt idx="621">
                  <c:v>67</c:v>
                </c:pt>
                <c:pt idx="622">
                  <c:v>67.1</c:v>
                </c:pt>
                <c:pt idx="623">
                  <c:v>67.1</c:v>
                </c:pt>
                <c:pt idx="624">
                  <c:v>67.3</c:v>
                </c:pt>
                <c:pt idx="625">
                  <c:v>67.3</c:v>
                </c:pt>
                <c:pt idx="626">
                  <c:v>67.3</c:v>
                </c:pt>
                <c:pt idx="627">
                  <c:v>67.3</c:v>
                </c:pt>
                <c:pt idx="628">
                  <c:v>67.1</c:v>
                </c:pt>
                <c:pt idx="629">
                  <c:v>67.1</c:v>
                </c:pt>
                <c:pt idx="630">
                  <c:v>66.9</c:v>
                </c:pt>
                <c:pt idx="631">
                  <c:v>66.9</c:v>
                </c:pt>
                <c:pt idx="632">
                  <c:v>66.9</c:v>
                </c:pt>
                <c:pt idx="633">
                  <c:v>66.8</c:v>
                </c:pt>
                <c:pt idx="634">
                  <c:v>66.9</c:v>
                </c:pt>
                <c:pt idx="635">
                  <c:v>67</c:v>
                </c:pt>
                <c:pt idx="636">
                  <c:v>67.2</c:v>
                </c:pt>
                <c:pt idx="637">
                  <c:v>67.1</c:v>
                </c:pt>
                <c:pt idx="638">
                  <c:v>67.2</c:v>
                </c:pt>
                <c:pt idx="639">
                  <c:v>66.9</c:v>
                </c:pt>
                <c:pt idx="640">
                  <c:v>66.7</c:v>
                </c:pt>
                <c:pt idx="641">
                  <c:v>66.7</c:v>
                </c:pt>
                <c:pt idx="642">
                  <c:v>66.8</c:v>
                </c:pt>
                <c:pt idx="643">
                  <c:v>66.5</c:v>
                </c:pt>
                <c:pt idx="644">
                  <c:v>66.8</c:v>
                </c:pt>
                <c:pt idx="645">
                  <c:v>66.7</c:v>
                </c:pt>
                <c:pt idx="646">
                  <c:v>66.7</c:v>
                </c:pt>
                <c:pt idx="647">
                  <c:v>66.7</c:v>
                </c:pt>
                <c:pt idx="648">
                  <c:v>66.5</c:v>
                </c:pt>
                <c:pt idx="649">
                  <c:v>66.8</c:v>
                </c:pt>
                <c:pt idx="650">
                  <c:v>66.6</c:v>
                </c:pt>
                <c:pt idx="651">
                  <c:v>66.7</c:v>
                </c:pt>
                <c:pt idx="652">
                  <c:v>66.7</c:v>
                </c:pt>
                <c:pt idx="653">
                  <c:v>66.6</c:v>
                </c:pt>
                <c:pt idx="654">
                  <c:v>66.5</c:v>
                </c:pt>
                <c:pt idx="655">
                  <c:v>66.6</c:v>
                </c:pt>
                <c:pt idx="656">
                  <c:v>66.7</c:v>
                </c:pt>
                <c:pt idx="657">
                  <c:v>66.6</c:v>
                </c:pt>
                <c:pt idx="658">
                  <c:v>66.4</c:v>
                </c:pt>
                <c:pt idx="659">
                  <c:v>66.3</c:v>
                </c:pt>
                <c:pt idx="660">
                  <c:v>66.4</c:v>
                </c:pt>
                <c:pt idx="661">
                  <c:v>66.4</c:v>
                </c:pt>
                <c:pt idx="662">
                  <c:v>66.3</c:v>
                </c:pt>
                <c:pt idx="663">
                  <c:v>66.4</c:v>
                </c:pt>
                <c:pt idx="664">
                  <c:v>66.4</c:v>
                </c:pt>
                <c:pt idx="665">
                  <c:v>66.5</c:v>
                </c:pt>
                <c:pt idx="666">
                  <c:v>66.2</c:v>
                </c:pt>
                <c:pt idx="667">
                  <c:v>66.1</c:v>
                </c:pt>
                <c:pt idx="668">
                  <c:v>66.1</c:v>
                </c:pt>
                <c:pt idx="669">
                  <c:v>66.1</c:v>
                </c:pt>
                <c:pt idx="670">
                  <c:v>66.1</c:v>
                </c:pt>
                <c:pt idx="671">
                  <c:v>65.9</c:v>
                </c:pt>
                <c:pt idx="672">
                  <c:v>66.1</c:v>
                </c:pt>
                <c:pt idx="673">
                  <c:v>66</c:v>
                </c:pt>
                <c:pt idx="674">
                  <c:v>66</c:v>
                </c:pt>
                <c:pt idx="675">
                  <c:v>65.9</c:v>
                </c:pt>
                <c:pt idx="676">
                  <c:v>66</c:v>
                </c:pt>
                <c:pt idx="677">
                  <c:v>66.1</c:v>
                </c:pt>
                <c:pt idx="678">
                  <c:v>66.1</c:v>
                </c:pt>
                <c:pt idx="679">
                  <c:v>66</c:v>
                </c:pt>
                <c:pt idx="680">
                  <c:v>65.8</c:v>
                </c:pt>
                <c:pt idx="681">
                  <c:v>65.9</c:v>
                </c:pt>
                <c:pt idx="682">
                  <c:v>66</c:v>
                </c:pt>
                <c:pt idx="683">
                  <c:v>65.9</c:v>
                </c:pt>
                <c:pt idx="684">
                  <c:v>65.8</c:v>
                </c:pt>
                <c:pt idx="685">
                  <c:v>65.9</c:v>
                </c:pt>
                <c:pt idx="686">
                  <c:v>65.9</c:v>
                </c:pt>
                <c:pt idx="687">
                  <c:v>66.1</c:v>
                </c:pt>
                <c:pt idx="688">
                  <c:v>66.1</c:v>
                </c:pt>
                <c:pt idx="689">
                  <c:v>66.1</c:v>
                </c:pt>
                <c:pt idx="690">
                  <c:v>66.1</c:v>
                </c:pt>
                <c:pt idx="691">
                  <c:v>66.2</c:v>
                </c:pt>
                <c:pt idx="692">
                  <c:v>66.1</c:v>
                </c:pt>
                <c:pt idx="693">
                  <c:v>66.1</c:v>
                </c:pt>
                <c:pt idx="694">
                  <c:v>66</c:v>
                </c:pt>
                <c:pt idx="695">
                  <c:v>66</c:v>
                </c:pt>
                <c:pt idx="696">
                  <c:v>66</c:v>
                </c:pt>
                <c:pt idx="697">
                  <c:v>66.1</c:v>
                </c:pt>
                <c:pt idx="698">
                  <c:v>66.2</c:v>
                </c:pt>
                <c:pt idx="699">
                  <c:v>66.1</c:v>
                </c:pt>
                <c:pt idx="700">
                  <c:v>66.1</c:v>
                </c:pt>
                <c:pt idx="701">
                  <c:v>66.2</c:v>
                </c:pt>
                <c:pt idx="702">
                  <c:v>66.1</c:v>
                </c:pt>
                <c:pt idx="703">
                  <c:v>66.2</c:v>
                </c:pt>
                <c:pt idx="704">
                  <c:v>66.1</c:v>
                </c:pt>
                <c:pt idx="705">
                  <c:v>66.2</c:v>
                </c:pt>
                <c:pt idx="706">
                  <c:v>66.3</c:v>
                </c:pt>
                <c:pt idx="707">
                  <c:v>66.4</c:v>
                </c:pt>
                <c:pt idx="708">
                  <c:v>66.4</c:v>
                </c:pt>
                <c:pt idx="709">
                  <c:v>66.3</c:v>
                </c:pt>
                <c:pt idx="710">
                  <c:v>66.2</c:v>
                </c:pt>
                <c:pt idx="711">
                  <c:v>65.9</c:v>
                </c:pt>
                <c:pt idx="712">
                  <c:v>66</c:v>
                </c:pt>
                <c:pt idx="713">
                  <c:v>66</c:v>
                </c:pt>
                <c:pt idx="714">
                  <c:v>66</c:v>
                </c:pt>
                <c:pt idx="715">
                  <c:v>65.8</c:v>
                </c:pt>
                <c:pt idx="716">
                  <c:v>66</c:v>
                </c:pt>
                <c:pt idx="717">
                  <c:v>65.8</c:v>
                </c:pt>
                <c:pt idx="718">
                  <c:v>66</c:v>
                </c:pt>
                <c:pt idx="719">
                  <c:v>66</c:v>
                </c:pt>
                <c:pt idx="720">
                  <c:v>66.2</c:v>
                </c:pt>
                <c:pt idx="721">
                  <c:v>66</c:v>
                </c:pt>
                <c:pt idx="722">
                  <c:v>66.1</c:v>
                </c:pt>
                <c:pt idx="723">
                  <c:v>65.9</c:v>
                </c:pt>
                <c:pt idx="724">
                  <c:v>66.1</c:v>
                </c:pt>
                <c:pt idx="725">
                  <c:v>66.1</c:v>
                </c:pt>
                <c:pt idx="726">
                  <c:v>66.1</c:v>
                </c:pt>
                <c:pt idx="727">
                  <c:v>66.1</c:v>
                </c:pt>
                <c:pt idx="728">
                  <c:v>66</c:v>
                </c:pt>
                <c:pt idx="729">
                  <c:v>66</c:v>
                </c:pt>
                <c:pt idx="730">
                  <c:v>65.9</c:v>
                </c:pt>
                <c:pt idx="731">
                  <c:v>65.8</c:v>
                </c:pt>
                <c:pt idx="732">
                  <c:v>65.7</c:v>
                </c:pt>
                <c:pt idx="733">
                  <c:v>65.8</c:v>
                </c:pt>
                <c:pt idx="734">
                  <c:v>65.6</c:v>
                </c:pt>
                <c:pt idx="735">
                  <c:v>65.7</c:v>
                </c:pt>
                <c:pt idx="736">
                  <c:v>65.7</c:v>
                </c:pt>
                <c:pt idx="737">
                  <c:v>65.7</c:v>
                </c:pt>
                <c:pt idx="738">
                  <c:v>65.5</c:v>
                </c:pt>
                <c:pt idx="739">
                  <c:v>65.4</c:v>
                </c:pt>
                <c:pt idx="740">
                  <c:v>65.1</c:v>
                </c:pt>
                <c:pt idx="741">
                  <c:v>65</c:v>
                </c:pt>
                <c:pt idx="742">
                  <c:v>65</c:v>
                </c:pt>
                <c:pt idx="743">
                  <c:v>64.6</c:v>
                </c:pt>
                <c:pt idx="744">
                  <c:v>64.8</c:v>
                </c:pt>
                <c:pt idx="745">
                  <c:v>64.9</c:v>
                </c:pt>
                <c:pt idx="746">
                  <c:v>64.9</c:v>
                </c:pt>
                <c:pt idx="747">
                  <c:v>65.2</c:v>
                </c:pt>
                <c:pt idx="748">
                  <c:v>64.9</c:v>
                </c:pt>
                <c:pt idx="749">
                  <c:v>64.6</c:v>
                </c:pt>
                <c:pt idx="750">
                  <c:v>64.6</c:v>
                </c:pt>
                <c:pt idx="751">
                  <c:v>64.7</c:v>
                </c:pt>
                <c:pt idx="752">
                  <c:v>64.6</c:v>
                </c:pt>
                <c:pt idx="753">
                  <c:v>64.4</c:v>
                </c:pt>
                <c:pt idx="754">
                  <c:v>64.6</c:v>
                </c:pt>
                <c:pt idx="755">
                  <c:v>64.3</c:v>
                </c:pt>
                <c:pt idx="756">
                  <c:v>64.2</c:v>
                </c:pt>
                <c:pt idx="757">
                  <c:v>64.1</c:v>
                </c:pt>
                <c:pt idx="758">
                  <c:v>64.2</c:v>
                </c:pt>
                <c:pt idx="759">
                  <c:v>64.2</c:v>
                </c:pt>
                <c:pt idx="760">
                  <c:v>64.1</c:v>
                </c:pt>
                <c:pt idx="761">
                  <c:v>64</c:v>
                </c:pt>
                <c:pt idx="762">
                  <c:v>64</c:v>
                </c:pt>
                <c:pt idx="763">
                  <c:v>64.1</c:v>
                </c:pt>
                <c:pt idx="764">
                  <c:v>64.2</c:v>
                </c:pt>
                <c:pt idx="765">
                  <c:v>64.1</c:v>
                </c:pt>
                <c:pt idx="766">
                  <c:v>64.1</c:v>
                </c:pt>
                <c:pt idx="767">
                  <c:v>64</c:v>
                </c:pt>
                <c:pt idx="768">
                  <c:v>63.7</c:v>
                </c:pt>
                <c:pt idx="769">
                  <c:v>63.8</c:v>
                </c:pt>
                <c:pt idx="770">
                  <c:v>63.8</c:v>
                </c:pt>
                <c:pt idx="771">
                  <c:v>63.7</c:v>
                </c:pt>
                <c:pt idx="772">
                  <c:v>63.7</c:v>
                </c:pt>
                <c:pt idx="773">
                  <c:v>63.8</c:v>
                </c:pt>
                <c:pt idx="774">
                  <c:v>63.7</c:v>
                </c:pt>
                <c:pt idx="775">
                  <c:v>63.5</c:v>
                </c:pt>
                <c:pt idx="776">
                  <c:v>63.6</c:v>
                </c:pt>
                <c:pt idx="777">
                  <c:v>63.8</c:v>
                </c:pt>
                <c:pt idx="778">
                  <c:v>63.6</c:v>
                </c:pt>
                <c:pt idx="779">
                  <c:v>63.7</c:v>
                </c:pt>
                <c:pt idx="780">
                  <c:v>63.7</c:v>
                </c:pt>
                <c:pt idx="781">
                  <c:v>63.4</c:v>
                </c:pt>
                <c:pt idx="782">
                  <c:v>63.3</c:v>
                </c:pt>
                <c:pt idx="783">
                  <c:v>63.4</c:v>
                </c:pt>
                <c:pt idx="784">
                  <c:v>63.4</c:v>
                </c:pt>
                <c:pt idx="785">
                  <c:v>63.4</c:v>
                </c:pt>
                <c:pt idx="786">
                  <c:v>63.3</c:v>
                </c:pt>
                <c:pt idx="787">
                  <c:v>63.3</c:v>
                </c:pt>
                <c:pt idx="788">
                  <c:v>63.2</c:v>
                </c:pt>
                <c:pt idx="789">
                  <c:v>62.8</c:v>
                </c:pt>
                <c:pt idx="790">
                  <c:v>63</c:v>
                </c:pt>
                <c:pt idx="791">
                  <c:v>62.9</c:v>
                </c:pt>
                <c:pt idx="792">
                  <c:v>62.9</c:v>
                </c:pt>
                <c:pt idx="793">
                  <c:v>62.9</c:v>
                </c:pt>
                <c:pt idx="794">
                  <c:v>63.1</c:v>
                </c:pt>
                <c:pt idx="795">
                  <c:v>62.8</c:v>
                </c:pt>
                <c:pt idx="796">
                  <c:v>62.9</c:v>
                </c:pt>
                <c:pt idx="797">
                  <c:v>62.8</c:v>
                </c:pt>
                <c:pt idx="798">
                  <c:v>62.9</c:v>
                </c:pt>
                <c:pt idx="799">
                  <c:v>62.9</c:v>
                </c:pt>
                <c:pt idx="800">
                  <c:v>62.8</c:v>
                </c:pt>
                <c:pt idx="801">
                  <c:v>62.9</c:v>
                </c:pt>
                <c:pt idx="802">
                  <c:v>62.9</c:v>
                </c:pt>
                <c:pt idx="803">
                  <c:v>62.8</c:v>
                </c:pt>
                <c:pt idx="804">
                  <c:v>62.9</c:v>
                </c:pt>
                <c:pt idx="805">
                  <c:v>62.7</c:v>
                </c:pt>
                <c:pt idx="806">
                  <c:v>62.6</c:v>
                </c:pt>
                <c:pt idx="807">
                  <c:v>62.8</c:v>
                </c:pt>
                <c:pt idx="808">
                  <c:v>62.9</c:v>
                </c:pt>
                <c:pt idx="809">
                  <c:v>62.7</c:v>
                </c:pt>
                <c:pt idx="810">
                  <c:v>62.6</c:v>
                </c:pt>
                <c:pt idx="811">
                  <c:v>62.6</c:v>
                </c:pt>
                <c:pt idx="812">
                  <c:v>62.4</c:v>
                </c:pt>
                <c:pt idx="813">
                  <c:v>62.5</c:v>
                </c:pt>
                <c:pt idx="814">
                  <c:v>62.5</c:v>
                </c:pt>
                <c:pt idx="815">
                  <c:v>62.7</c:v>
                </c:pt>
                <c:pt idx="816">
                  <c:v>62.7</c:v>
                </c:pt>
                <c:pt idx="817">
                  <c:v>62.8</c:v>
                </c:pt>
                <c:pt idx="818">
                  <c:v>63</c:v>
                </c:pt>
                <c:pt idx="819">
                  <c:v>62.9</c:v>
                </c:pt>
                <c:pt idx="820">
                  <c:v>62.7</c:v>
                </c:pt>
                <c:pt idx="821">
                  <c:v>62.7</c:v>
                </c:pt>
                <c:pt idx="822">
                  <c:v>62.8</c:v>
                </c:pt>
                <c:pt idx="823">
                  <c:v>62.9</c:v>
                </c:pt>
                <c:pt idx="824">
                  <c:v>62.9</c:v>
                </c:pt>
                <c:pt idx="825">
                  <c:v>62.8</c:v>
                </c:pt>
                <c:pt idx="826">
                  <c:v>62.7</c:v>
                </c:pt>
                <c:pt idx="827">
                  <c:v>62.7</c:v>
                </c:pt>
                <c:pt idx="828">
                  <c:v>62.8</c:v>
                </c:pt>
                <c:pt idx="829">
                  <c:v>62.9</c:v>
                </c:pt>
                <c:pt idx="830">
                  <c:v>62.9</c:v>
                </c:pt>
                <c:pt idx="831">
                  <c:v>63</c:v>
                </c:pt>
                <c:pt idx="832">
                  <c:v>62.8</c:v>
                </c:pt>
                <c:pt idx="833">
                  <c:v>62.8</c:v>
                </c:pt>
                <c:pt idx="834">
                  <c:v>62.9</c:v>
                </c:pt>
                <c:pt idx="835">
                  <c:v>62.9</c:v>
                </c:pt>
                <c:pt idx="836">
                  <c:v>63.1</c:v>
                </c:pt>
                <c:pt idx="837">
                  <c:v>62.7</c:v>
                </c:pt>
                <c:pt idx="838">
                  <c:v>62.7</c:v>
                </c:pt>
                <c:pt idx="839">
                  <c:v>62.7</c:v>
                </c:pt>
                <c:pt idx="840">
                  <c:v>62.7</c:v>
                </c:pt>
                <c:pt idx="841">
                  <c:v>63</c:v>
                </c:pt>
                <c:pt idx="842">
                  <c:v>62.9</c:v>
                </c:pt>
                <c:pt idx="843">
                  <c:v>62.9</c:v>
                </c:pt>
                <c:pt idx="844">
                  <c:v>62.9</c:v>
                </c:pt>
                <c:pt idx="845">
                  <c:v>62.9</c:v>
                </c:pt>
                <c:pt idx="846">
                  <c:v>62.9</c:v>
                </c:pt>
                <c:pt idx="847">
                  <c:v>62.7</c:v>
                </c:pt>
                <c:pt idx="848">
                  <c:v>62.7</c:v>
                </c:pt>
                <c:pt idx="849">
                  <c:v>62.9</c:v>
                </c:pt>
                <c:pt idx="850">
                  <c:v>62.9</c:v>
                </c:pt>
                <c:pt idx="851">
                  <c:v>63</c:v>
                </c:pt>
                <c:pt idx="852">
                  <c:v>63.1</c:v>
                </c:pt>
                <c:pt idx="853">
                  <c:v>63.1</c:v>
                </c:pt>
                <c:pt idx="854">
                  <c:v>63.1</c:v>
                </c:pt>
                <c:pt idx="855">
                  <c:v>62.9</c:v>
                </c:pt>
                <c:pt idx="856">
                  <c:v>62.9</c:v>
                </c:pt>
                <c:pt idx="857">
                  <c:v>62.9</c:v>
                </c:pt>
                <c:pt idx="858">
                  <c:v>63.1</c:v>
                </c:pt>
                <c:pt idx="859">
                  <c:v>63.1</c:v>
                </c:pt>
                <c:pt idx="860">
                  <c:v>63.2</c:v>
                </c:pt>
                <c:pt idx="861">
                  <c:v>63.2</c:v>
                </c:pt>
                <c:pt idx="862">
                  <c:v>63.2</c:v>
                </c:pt>
                <c:pt idx="863">
                  <c:v>63.3</c:v>
                </c:pt>
                <c:pt idx="864">
                  <c:v>63.4</c:v>
                </c:pt>
                <c:pt idx="865">
                  <c:v>63.4</c:v>
                </c:pt>
                <c:pt idx="866">
                  <c:v>62.7</c:v>
                </c:pt>
                <c:pt idx="867">
                  <c:v>60.2</c:v>
                </c:pt>
                <c:pt idx="868">
                  <c:v>60.8</c:v>
                </c:pt>
                <c:pt idx="869">
                  <c:v>61.4</c:v>
                </c:pt>
                <c:pt idx="870">
                  <c:v>61.5</c:v>
                </c:pt>
                <c:pt idx="871">
                  <c:v>61.7</c:v>
                </c:pt>
                <c:pt idx="872">
                  <c:v>61.4</c:v>
                </c:pt>
                <c:pt idx="873">
                  <c:v>61.6</c:v>
                </c:pt>
                <c:pt idx="874">
                  <c:v>61.5</c:v>
                </c:pt>
                <c:pt idx="875">
                  <c:v>61.5</c:v>
                </c:pt>
                <c:pt idx="876">
                  <c:v>61.4</c:v>
                </c:pt>
                <c:pt idx="877">
                  <c:v>61.5</c:v>
                </c:pt>
                <c:pt idx="878">
                  <c:v>61.5</c:v>
                </c:pt>
                <c:pt idx="879">
                  <c:v>61.7</c:v>
                </c:pt>
                <c:pt idx="880">
                  <c:v>61.6</c:v>
                </c:pt>
                <c:pt idx="881">
                  <c:v>61.6</c:v>
                </c:pt>
                <c:pt idx="882">
                  <c:v>61.7</c:v>
                </c:pt>
                <c:pt idx="883">
                  <c:v>61.7</c:v>
                </c:pt>
                <c:pt idx="884">
                  <c:v>61.7</c:v>
                </c:pt>
                <c:pt idx="885">
                  <c:v>61.7</c:v>
                </c:pt>
                <c:pt idx="886">
                  <c:v>61.9</c:v>
                </c:pt>
                <c:pt idx="887">
                  <c:v>61.9</c:v>
                </c:pt>
                <c:pt idx="888">
                  <c:v>62.2</c:v>
                </c:pt>
                <c:pt idx="889">
                  <c:v>62.3</c:v>
                </c:pt>
                <c:pt idx="890">
                  <c:v>62.4</c:v>
                </c:pt>
                <c:pt idx="891">
                  <c:v>62.2</c:v>
                </c:pt>
                <c:pt idx="892">
                  <c:v>62.3</c:v>
                </c:pt>
                <c:pt idx="893">
                  <c:v>62.2</c:v>
                </c:pt>
                <c:pt idx="894">
                  <c:v>62.1</c:v>
                </c:pt>
                <c:pt idx="895">
                  <c:v>62.4</c:v>
                </c:pt>
                <c:pt idx="896">
                  <c:v>62.3</c:v>
                </c:pt>
                <c:pt idx="897">
                  <c:v>62.2</c:v>
                </c:pt>
                <c:pt idx="898">
                  <c:v>62.2</c:v>
                </c:pt>
                <c:pt idx="899">
                  <c:v>62.3</c:v>
                </c:pt>
              </c:numCache>
            </c:numRef>
          </c:val>
          <c:smooth val="0"/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marker val="1"/>
        <c:smooth val="0"/>
        <c:axId val="489637696"/>
        <c:axId val="489639992"/>
      </c:lineChart>
      <c:catAx>
        <c:axId val="489637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</a:rPr>
                  <a:t>Year</a:t>
                </a:r>
                <a:endParaRPr/>
              </a:p>
            </c:rich>
          </c:tx>
          <c:layout>
            <c:manualLayout>
              <c:xMode val="edge"/>
              <c:yMode val="edge"/>
              <c:x val="0.47264937965814746"/>
              <c:y val="0.91364792261427275"/>
            </c:manualLayout>
          </c:layout>
          <c:overlay val="0"/>
          <c:spPr bwMode="auto">
            <a:prstGeom prst="rect">
              <a:avLst/>
            </a:prstGeom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800" b="1" i="0" u="none" strike="noStrike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39992"/>
        <c:crosses val="autoZero"/>
        <c:auto val="1"/>
        <c:lblAlgn val="ctr"/>
        <c:lblOffset val="100"/>
        <c:tickLblSkip val="60"/>
        <c:noMultiLvlLbl val="0"/>
      </c:catAx>
      <c:valAx>
        <c:axId val="489639992"/>
        <c:scaling>
          <c:orientation val="minMax"/>
          <c:min val="56"/>
        </c:scaling>
        <c:delete val="0"/>
        <c:axPos val="l"/>
        <c:majorGridlines>
          <c:spPr bwMode="auto"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</a:rPr>
                  <a:t>Percent</a:t>
                </a:r>
                <a:endParaRPr/>
              </a:p>
            </c:rich>
          </c:tx>
          <c:layout>
            <c:manualLayout>
              <c:xMode val="edge"/>
              <c:yMode val="edge"/>
              <c:x val="0.01271682965152318"/>
              <c:y val="0.37057130422819679"/>
            </c:manualLayout>
          </c:layout>
          <c:overlay val="0"/>
          <c:spPr bwMode="auto">
            <a:prstGeom prst="rect">
              <a:avLst/>
            </a:prstGeom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37696"/>
        <c:crosses val="autoZero"/>
        <c:crossBetween val="between"/>
      </c:valAx>
      <c:spPr bwMode="auto">
        <a:prstGeom prst="rect">
          <a:avLst/>
        </a:prstGeom>
        <a:solidFill>
          <a:srgbClr val="DAF7FE"/>
        </a:solidFill>
        <a:ln w="254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 bwMode="auto">
    <a:xfrm>
      <a:off x="269965" y="348342"/>
      <a:ext cx="8551817" cy="6316617"/>
    </a:xfrm>
    <a:prstGeom prst="rect">
      <a:avLst/>
    </a:prstGeom>
    <a:solidFill>
      <a:schemeClr val="bg1"/>
    </a:solidFill>
    <a:ln w="2540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 bwMode="auto">
      <a:prstGeom prst="rect">
        <a:avLst/>
      </a:prstGeom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53DDDB9-445D-4A91-B228-396E8B98A31D}" type="datetime1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2377852-46A1-4FC0-801A-2C669B1414C6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747030"/>
            <a:ext cx="8229600" cy="98181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/>
              <a:buChar char="§"/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/>
              <a:buChar char="§"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E3CA9BF-797A-4ED4-8CB0-19CC75E328ED}" type="datetime1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46F94E4-9518-4637-A7AF-6FEC819F9449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4_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747030"/>
            <a:ext cx="8229600" cy="98181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 bwMode="auto"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A17542A-29D9-40E2-84DB-4C8A2DEFB784}" type="datetime1">
              <a:rPr lang="en-US"/>
              <a:t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 bwMode="auto"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61379D9-3C54-4860-B02E-BF76A16BBD7C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3_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779044"/>
            <a:ext cx="8229600" cy="82115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1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BA18809-9274-4C90-BA44-F9D030AD376E}" type="datetime1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8DF332D-BC3F-40B4-A095-A90AC98DFC86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2_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1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457200" algn="l">
              <a:buClr>
                <a:schemeClr val="tx1">
                  <a:lumMod val="75000"/>
                  <a:lumOff val="25000"/>
                </a:schemeClr>
              </a:buClr>
              <a:buFont typeface="Wingdings"/>
              <a:buChar char="§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5418FD0-4347-4004-B9CE-53CB1BF33DC5}" type="datetime1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F39C65A-EDA4-4F7E-9845-2A53ACD1E00F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Rectangle 4"/>
          <p:cNvSpPr>
            <a:spLocks noChangeArrowheads="1" noGrp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ChangeArrowheads="1" noGrp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ChangeArrowheads="1" noGrp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4B3DE-3C73-4B1C-ACA2-D8A2C86EC4A3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8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/>
          </a:bodyPr>
          <a:lstStyle>
            <a:lvl1pPr>
              <a:defRPr sz="1200">
                <a:solidFill>
                  <a:srgbClr val="595959"/>
                </a:solidFill>
                <a:latin typeface="Gotham Book"/>
              </a:defRPr>
            </a:lvl1pPr>
          </a:lstStyle>
          <a:p>
            <a:pPr>
              <a:defRPr/>
            </a:pPr>
            <a:fld id="{5DB98998-CACC-4F1C-BE61-325589F94D6A}" type="datetime1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/>
          </a:bodyPr>
          <a:lstStyle>
            <a:lvl1pPr algn="r">
              <a:defRPr sz="1200">
                <a:solidFill>
                  <a:srgbClr val="595959"/>
                </a:solidFill>
                <a:latin typeface="Gotham Book"/>
              </a:defRPr>
            </a:lvl1pPr>
          </a:lstStyle>
          <a:p>
            <a:pPr>
              <a:defRPr/>
            </a:pPr>
            <a:fld id="{7FFA2916-36CF-4DF9-8547-4A0EB496E562}" type="slidenum">
              <a:rPr lang="en-US"/>
              <a:t/>
            </a:fld>
            <a:endParaRPr lang="en-US"/>
          </a:p>
        </p:txBody>
      </p:sp>
      <p:pic>
        <p:nvPicPr>
          <p:cNvPr id="1029" name="Picture 6" descr="PP_MSU_chevron.jpg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>
            <a:off x="0" y="0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Gotham Book"/>
          <a:ea typeface="ＭＳ Ｐゴシック"/>
          <a:cs typeface="ＭＳ Ｐゴシック"/>
        </a:defRPr>
      </a:lvl1pPr>
      <a:lvl2pPr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Gotham Book"/>
          <a:ea typeface="ＭＳ Ｐゴシック"/>
          <a:cs typeface="ＭＳ Ｐゴシック"/>
        </a:defRPr>
      </a:lvl2pPr>
      <a:lvl3pPr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Gotham Book"/>
          <a:ea typeface="ＭＳ Ｐゴシック"/>
          <a:cs typeface="ＭＳ Ｐゴシック"/>
        </a:defRPr>
      </a:lvl3pPr>
      <a:lvl4pPr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Gotham Book"/>
          <a:ea typeface="ＭＳ Ｐゴシック"/>
          <a:cs typeface="ＭＳ Ｐゴシック"/>
        </a:defRPr>
      </a:lvl4pPr>
      <a:lvl5pPr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Gotham Book"/>
          <a:ea typeface="ＭＳ Ｐゴシック"/>
          <a:cs typeface="ＭＳ Ｐゴシック"/>
        </a:defRPr>
      </a:lvl5pPr>
      <a:lvl6pPr marL="457200"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Gotham Book"/>
          <a:ea typeface="ＭＳ Ｐゴシック"/>
          <a:cs typeface="ＭＳ Ｐゴシック"/>
        </a:defRPr>
      </a:lvl6pPr>
      <a:lvl7pPr marL="914400"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Gotham Book"/>
          <a:ea typeface="ＭＳ Ｐゴシック"/>
          <a:cs typeface="ＭＳ Ｐゴシック"/>
        </a:defRPr>
      </a:lvl7pPr>
      <a:lvl8pPr marL="1371600"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Gotham Book"/>
          <a:ea typeface="ＭＳ Ｐゴシック"/>
          <a:cs typeface="ＭＳ Ｐゴシック"/>
        </a:defRPr>
      </a:lvl8pPr>
      <a:lvl9pPr marL="1828800" algn="ctr" defTabSz="457200"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Gotham Book"/>
          <a:ea typeface="ＭＳ Ｐゴシック"/>
          <a:cs typeface="ＭＳ Ｐゴシック"/>
        </a:defRPr>
      </a:lvl9pPr>
    </p:titleStyle>
    <p:bodyStyle>
      <a:lvl1pPr marL="342900" indent="-342900" algn="l" defTabSz="457200">
        <a:spcBef>
          <a:spcPts val="0"/>
        </a:spcBef>
        <a:spcAft>
          <a:spcPts val="0"/>
        </a:spcAft>
        <a:buFont typeface="Arial"/>
        <a:buChar char="•"/>
        <a:defRPr sz="3200">
          <a:solidFill>
            <a:schemeClr val="tx1"/>
          </a:solidFill>
          <a:latin typeface="Gotham Book"/>
          <a:ea typeface="ＭＳ Ｐゴシック"/>
          <a:cs typeface="ＭＳ Ｐゴシック"/>
        </a:defRPr>
      </a:lvl1pPr>
      <a:lvl2pPr marL="742950" indent="-285750" algn="l" defTabSz="457200">
        <a:spcBef>
          <a:spcPts val="0"/>
        </a:spcBef>
        <a:spcAft>
          <a:spcPts val="0"/>
        </a:spcAft>
        <a:buFont typeface="Arial"/>
        <a:buChar char="–"/>
        <a:defRPr sz="2800">
          <a:solidFill>
            <a:schemeClr val="tx1"/>
          </a:solidFill>
          <a:latin typeface="Gotham Book"/>
          <a:ea typeface="ＭＳ Ｐゴシック"/>
          <a:cs typeface="+mn-cs"/>
        </a:defRPr>
      </a:lvl2pPr>
      <a:lvl3pPr marL="1143000" indent="-228600" algn="l" defTabSz="457200">
        <a:spcBef>
          <a:spcPts val="0"/>
        </a:spcBef>
        <a:spcAft>
          <a:spcPts val="0"/>
        </a:spcAft>
        <a:buFont typeface="Arial"/>
        <a:buChar char="•"/>
        <a:defRPr sz="2400">
          <a:solidFill>
            <a:schemeClr val="tx1"/>
          </a:solidFill>
          <a:latin typeface="Gotham Book"/>
          <a:ea typeface="ＭＳ Ｐゴシック"/>
          <a:cs typeface="+mn-cs"/>
        </a:defRPr>
      </a:lvl3pPr>
      <a:lvl4pPr marL="1600200" indent="-228600" algn="l" defTabSz="457200">
        <a:spcBef>
          <a:spcPts val="0"/>
        </a:spcBef>
        <a:spcAft>
          <a:spcPts val="0"/>
        </a:spcAft>
        <a:buFont typeface="Arial"/>
        <a:buChar char="–"/>
        <a:defRPr sz="2000">
          <a:solidFill>
            <a:schemeClr val="tx1"/>
          </a:solidFill>
          <a:latin typeface="Gotham Book"/>
          <a:ea typeface="ＭＳ Ｐゴシック"/>
          <a:cs typeface="+mn-cs"/>
        </a:defRPr>
      </a:lvl4pPr>
      <a:lvl5pPr marL="2057400" indent="-228600" algn="l" defTabSz="457200">
        <a:spcBef>
          <a:spcPts val="0"/>
        </a:spcBef>
        <a:spcAft>
          <a:spcPts val="0"/>
        </a:spcAft>
        <a:buFont typeface="Arial"/>
        <a:buChar char="»"/>
        <a:defRPr sz="2000">
          <a:solidFill>
            <a:schemeClr val="tx1"/>
          </a:solidFill>
          <a:latin typeface="Gotham Book"/>
          <a:ea typeface="ＭＳ Ｐゴシック"/>
          <a:cs typeface="+mn-cs"/>
        </a:defRPr>
      </a:lvl5pPr>
      <a:lvl6pPr marL="25146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 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 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 noGrp="1"/>
          </p:cNvSpPr>
          <p:nvPr>
            <p:ph type="ctrTitle"/>
          </p:nvPr>
        </p:nvSpPr>
        <p:spPr bwMode="auto">
          <a:xfrm>
            <a:off x="89647" y="394447"/>
            <a:ext cx="8973671" cy="622150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b="1" i="1">
                <a:solidFill>
                  <a:srgbClr val="008000"/>
                </a:solidFill>
              </a:rPr>
              <a:t>Lansing Area Economic Forecast</a:t>
            </a:r>
            <a:br>
              <a:rPr lang="en-US" sz="4400" b="1" i="1">
                <a:solidFill>
                  <a:srgbClr val="008000"/>
                </a:solidFill>
              </a:rPr>
            </a:br>
            <a:br>
              <a:rPr lang="en-US" sz="4400" b="1" i="1">
                <a:solidFill>
                  <a:srgbClr val="008000"/>
                </a:solidFill>
              </a:rPr>
            </a:br>
            <a:br>
              <a:rPr lang="en-US" sz="4000" b="1" i="1">
                <a:solidFill>
                  <a:srgbClr val="008000"/>
                </a:solidFill>
              </a:rPr>
            </a:br>
            <a:r>
              <a:rPr lang="en-US" sz="4800" b="1">
                <a:solidFill>
                  <a:schemeClr val="tx1"/>
                </a:solidFill>
              </a:rPr>
              <a:t>January 11, 2023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ChangeArrowheads="1" noGrp="1"/>
          </p:cNvSpPr>
          <p:nvPr>
            <p:ph type="subTitle" idx="1"/>
          </p:nvPr>
        </p:nvSpPr>
        <p:spPr bwMode="auto">
          <a:xfrm>
            <a:off x="1295400" y="4232366"/>
            <a:ext cx="6629400" cy="207264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4000" b="1">
                <a:solidFill>
                  <a:srgbClr val="006600"/>
                </a:solidFill>
              </a:rPr>
              <a:t>Charles L. Ballard</a:t>
            </a:r>
            <a:endParaRPr/>
          </a:p>
          <a:p>
            <a:pPr algn="ctr">
              <a:lnSpc>
                <a:spcPct val="80000"/>
              </a:lnSpc>
              <a:defRPr/>
            </a:pPr>
            <a:r>
              <a:rPr lang="en-US" sz="4000" b="1">
                <a:solidFill>
                  <a:srgbClr val="006600"/>
                </a:solidFill>
              </a:rPr>
              <a:t>Professor of Economics Emeritus</a:t>
            </a:r>
            <a:endParaRPr/>
          </a:p>
          <a:p>
            <a:pPr algn="ctr">
              <a:lnSpc>
                <a:spcPct val="80000"/>
              </a:lnSpc>
              <a:defRPr/>
            </a:pPr>
            <a:r>
              <a:rPr lang="en-US" sz="4000" b="1">
                <a:solidFill>
                  <a:srgbClr val="006600"/>
                </a:solidFill>
              </a:rPr>
              <a:t>Michigan State University</a:t>
            </a:r>
            <a:endParaRPr/>
          </a:p>
          <a:p>
            <a:pPr algn="ctr">
              <a:lnSpc>
                <a:spcPct val="80000"/>
              </a:lnSpc>
              <a:defRPr/>
            </a:pPr>
            <a:r>
              <a:rPr lang="en-US" sz="4000" b="1">
                <a:solidFill>
                  <a:srgbClr val="006600"/>
                </a:solidFill>
              </a:rPr>
              <a:t>ballard@msu.edu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8855" y="274637"/>
            <a:ext cx="8896864" cy="6389773"/>
          </a:xfrm>
        </p:spPr>
        <p:txBody>
          <a:bodyPr/>
          <a:lstStyle/>
          <a:p>
            <a:pPr algn="l">
              <a:defRPr/>
            </a:pPr>
            <a:r>
              <a:rPr lang="en-US" b="1">
                <a:solidFill>
                  <a:srgbClr val="0000FF"/>
                </a:solidFill>
              </a:rPr>
              <a:t>2. Why didn’t we get inflation earlier?</a:t>
            </a:r>
            <a:br>
              <a:rPr lang="en-US" sz="2000" b="1">
                <a:solidFill>
                  <a:srgbClr val="0000FF"/>
                </a:solidFill>
              </a:rPr>
            </a:br>
            <a:r>
              <a:rPr lang="en-US" sz="2000" b="1">
                <a:solidFill>
                  <a:srgbClr val="0000FF"/>
                </a:solidFill>
              </a:rPr>
              <a:t> </a:t>
            </a:r>
            <a:br>
              <a:rPr lang="en-US" b="1">
                <a:solidFill>
                  <a:srgbClr val="0000FF"/>
                </a:solidFill>
              </a:rPr>
            </a:br>
            <a:r>
              <a:rPr lang="en-US" sz="4200" b="1">
                <a:solidFill>
                  <a:srgbClr val="0000FF"/>
                </a:solidFill>
              </a:rPr>
              <a:t>a. Revolutionary changes in production and distribution technologies, e.g., container ships, bar codes, computer hardware and software, advanced logistical methods, and fracking.</a:t>
            </a:r>
            <a:br>
              <a:rPr lang="en-US" b="1">
                <a:solidFill>
                  <a:srgbClr val="0000FF"/>
                </a:solidFill>
              </a:rPr>
            </a:b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8855" y="1166949"/>
            <a:ext cx="8896864" cy="5497461"/>
          </a:xfrm>
        </p:spPr>
        <p:txBody>
          <a:bodyPr/>
          <a:lstStyle/>
          <a:p>
            <a:pPr algn="l">
              <a:defRPr/>
            </a:pPr>
            <a:r>
              <a:rPr lang="en-US" b="1">
                <a:solidFill>
                  <a:srgbClr val="008A3E"/>
                </a:solidFill>
              </a:rPr>
              <a:t>Why didn’t we get inflation earlier?</a:t>
            </a:r>
            <a:br>
              <a:rPr lang="en-US" b="1">
                <a:solidFill>
                  <a:srgbClr val="008A3E"/>
                </a:solidFill>
              </a:rPr>
            </a:br>
            <a:br>
              <a:rPr lang="en-US" b="1">
                <a:solidFill>
                  <a:srgbClr val="008A3E"/>
                </a:solidFill>
              </a:rPr>
            </a:br>
            <a:r>
              <a:rPr lang="en-US" b="1">
                <a:solidFill>
                  <a:srgbClr val="008A3E"/>
                </a:solidFill>
              </a:rPr>
              <a:t>b. Those changes in production and distribution technologies helped to facilitate dramatic increases in international trade.</a:t>
            </a:r>
            <a:br>
              <a:rPr lang="en-US" b="1">
                <a:solidFill>
                  <a:srgbClr val="0000FF"/>
                </a:solidFill>
              </a:rPr>
            </a:b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32080" y="755009"/>
            <a:ext cx="9011920" cy="5869310"/>
          </a:xfrm>
        </p:spPr>
        <p:txBody>
          <a:bodyPr/>
          <a:lstStyle/>
          <a:p>
            <a:pPr algn="l">
              <a:defRPr/>
            </a:pPr>
            <a:r>
              <a:rPr lang="en-US" sz="6000" b="1">
                <a:solidFill>
                  <a:srgbClr val="FF0000"/>
                </a:solidFill>
              </a:rPr>
              <a:t>However, long, complex supply chains that cross lots of borders don’t work nearly as well in a global pandemic.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32080" y="755009"/>
            <a:ext cx="9011920" cy="5869310"/>
          </a:xfrm>
        </p:spPr>
        <p:txBody>
          <a:bodyPr/>
          <a:lstStyle/>
          <a:p>
            <a:pPr algn="l">
              <a:defRPr/>
            </a:pPr>
            <a:r>
              <a:rPr lang="en-US" sz="5400" b="1">
                <a:solidFill>
                  <a:srgbClr val="FF0000"/>
                </a:solidFill>
              </a:rPr>
              <a:t>Supply kept up with demand for 40 remarkable years.  But COVID-related supply-chain disruptions meant that supply couldn’t keep up any longer, and we got inflation.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21920" y="757646"/>
            <a:ext cx="8564880" cy="5756364"/>
          </a:xfrm>
        </p:spPr>
        <p:txBody>
          <a:bodyPr/>
          <a:lstStyle/>
          <a:p>
            <a:pPr algn="l">
              <a:defRPr/>
            </a:pPr>
            <a:r>
              <a:rPr lang="en-US" sz="8000" b="1">
                <a:solidFill>
                  <a:srgbClr val="FF0000"/>
                </a:solidFill>
              </a:rPr>
              <a:t>Also, it became more and more difficult to find enough workers.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39032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3" name="Chart 2"/>
          <p:cNvGraphicFramePr>
            <a:graphicFrameLocks xmlns:a="http://schemas.openxmlformats.org/drawingml/2006/main"/>
          </p:cNvGraphicFramePr>
          <p:nvPr/>
        </p:nvGraphicFramePr>
        <p:xfrm>
          <a:off x="269965" y="348342"/>
          <a:ext cx="8551817" cy="6316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93040" y="535458"/>
            <a:ext cx="8818880" cy="6170141"/>
          </a:xfrm>
        </p:spPr>
        <p:txBody>
          <a:bodyPr/>
          <a:lstStyle/>
          <a:p>
            <a:pPr algn="l">
              <a:defRPr/>
            </a:pPr>
            <a:r>
              <a:rPr lang="en-US" sz="3600" b="1"/>
              <a:t>Tight labor markets are very likely to continue:</a:t>
            </a:r>
            <a:br>
              <a:rPr lang="en-US" sz="3600" b="1"/>
            </a:br>
            <a:br>
              <a:rPr lang="en-US" sz="3600" b="1"/>
            </a:br>
            <a:r>
              <a:rPr lang="en-US" sz="3600" b="1">
                <a:solidFill>
                  <a:srgbClr val="008A3E"/>
                </a:solidFill>
                <a:latin typeface="Times New Roman"/>
                <a:cs typeface="Times New Roman"/>
              </a:rPr>
              <a:t>● </a:t>
            </a:r>
            <a:r>
              <a:rPr lang="en-US" sz="3600" b="1">
                <a:solidFill>
                  <a:srgbClr val="008A3E"/>
                </a:solidFill>
              </a:rPr>
              <a:t>Baby Boomers will continue to retire.</a:t>
            </a:r>
            <a:br>
              <a:rPr lang="en-US" sz="3600" b="1"/>
            </a:br>
            <a:br>
              <a:rPr lang="en-US" sz="3600" b="1"/>
            </a:br>
            <a:r>
              <a:rPr lang="en-US" sz="3600" b="1">
                <a:solidFill>
                  <a:srgbClr val="FF0000"/>
                </a:solidFill>
                <a:latin typeface="Times New Roman"/>
                <a:cs typeface="Times New Roman"/>
              </a:rPr>
              <a:t>● </a:t>
            </a:r>
            <a:r>
              <a:rPr lang="en-US" sz="3600" b="1">
                <a:solidFill>
                  <a:srgbClr val="FF0000"/>
                </a:solidFill>
                <a:cs typeface="Times New Roman"/>
              </a:rPr>
              <a:t>A major increase in immigration is very unlikely.</a:t>
            </a:r>
            <a:br>
              <a:rPr lang="en-US" sz="4000" b="1">
                <a:cs typeface="Times New Roman"/>
              </a:rPr>
            </a:br>
            <a:br>
              <a:rPr lang="en-US" sz="3600" b="1">
                <a:solidFill>
                  <a:srgbClr val="0000FF"/>
                </a:solidFill>
                <a:cs typeface="Times New Roman"/>
              </a:rPr>
            </a:br>
            <a:r>
              <a:rPr lang="en-US" sz="3600" b="1">
                <a:solidFill>
                  <a:srgbClr val="0000FF"/>
                </a:solidFill>
                <a:latin typeface="Times New Roman"/>
                <a:cs typeface="Times New Roman"/>
              </a:rPr>
              <a:t>● </a:t>
            </a:r>
            <a:r>
              <a:rPr lang="en-US" sz="3600" b="1">
                <a:solidFill>
                  <a:srgbClr val="0000FF"/>
                </a:solidFill>
              </a:rPr>
              <a:t>Many younger workers are </a:t>
            </a:r>
            <a:br>
              <a:rPr lang="en-US" sz="3600" b="1">
                <a:solidFill>
                  <a:srgbClr val="0000FF"/>
                </a:solidFill>
              </a:rPr>
            </a:br>
            <a:r>
              <a:rPr lang="en-US" sz="3600" b="1">
                <a:solidFill>
                  <a:srgbClr val="0000FF"/>
                </a:solidFill>
              </a:rPr>
              <a:t>re-evaluating their work lives.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457198" y="619277"/>
            <a:ext cx="8521336" cy="6103739"/>
          </a:xfrm>
        </p:spPr>
        <p:txBody>
          <a:bodyPr/>
          <a:lstStyle/>
          <a:p>
            <a:pPr algn="l">
              <a:defRPr/>
            </a:pPr>
            <a:r>
              <a:rPr lang="en-US" b="1">
                <a:solidFill>
                  <a:srgbClr val="FF0000"/>
                </a:solidFill>
              </a:rPr>
              <a:t>With fiscal policy on the sidelines, monetary policy has had to bear all of the burden of fighting inflation.</a:t>
            </a:r>
            <a:br>
              <a:rPr lang="en-US" b="1">
                <a:solidFill>
                  <a:srgbClr val="FF0000"/>
                </a:solidFill>
              </a:rPr>
            </a:b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Thus, interest-rate-sensitive sectors such as housing, autos, and the stock market have been hit hard.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74171" y="1045028"/>
            <a:ext cx="8847909" cy="5599611"/>
          </a:xfrm>
        </p:spPr>
        <p:txBody>
          <a:bodyPr/>
          <a:lstStyle/>
          <a:p>
            <a:pPr algn="l">
              <a:defRPr/>
            </a:pPr>
            <a:r>
              <a:rPr lang="en-US" sz="7200" b="1"/>
              <a:t>Last Friday’s jobs report shows that the U.S. economy is not in a recession.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6474505"/>
          </a:xfrm>
        </p:spPr>
        <p:txBody>
          <a:bodyPr/>
          <a:lstStyle/>
          <a:p>
            <a:pPr algn="l">
              <a:defRPr/>
            </a:pPr>
            <a:r>
              <a:rPr lang="en-US" sz="6000" b="1"/>
              <a:t>We may (or may not) have a recession in 2023.</a:t>
            </a:r>
            <a:br>
              <a:rPr lang="en-US" sz="6000" b="1"/>
            </a:br>
            <a:br>
              <a:rPr lang="en-US" sz="6000" b="1"/>
            </a:br>
            <a:r>
              <a:rPr lang="en-US" sz="6000" b="1"/>
              <a:t>Fortunately, most analysts believe that, if a recession does occur, it will not be severe.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65463" y="1010194"/>
            <a:ext cx="8786948" cy="5699077"/>
          </a:xfrm>
        </p:spPr>
        <p:txBody>
          <a:bodyPr/>
          <a:lstStyle/>
          <a:p>
            <a:pPr algn="l">
              <a:defRPr/>
            </a:pPr>
            <a:r>
              <a:rPr lang="en-US" sz="6000" b="1"/>
              <a:t>In 2021, Michigan ranked 34</a:t>
            </a:r>
            <a:r>
              <a:rPr lang="en-US" sz="6000" b="1" baseline="30000"/>
              <a:t>th</a:t>
            </a:r>
            <a:r>
              <a:rPr lang="en-US" sz="6000" b="1"/>
              <a:t> among the 50 states in per-capita income, down from 32</a:t>
            </a:r>
            <a:r>
              <a:rPr lang="en-US" sz="6000" b="1" baseline="30000"/>
              <a:t>nd</a:t>
            </a:r>
            <a:r>
              <a:rPr lang="en-US" sz="6000" b="1"/>
              <a:t> in 2018, 2019, and 2020.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56755" y="274638"/>
            <a:ext cx="8786948" cy="6404836"/>
          </a:xfrm>
        </p:spPr>
        <p:txBody>
          <a:bodyPr/>
          <a:lstStyle/>
          <a:p>
            <a:pPr algn="l">
              <a:defRPr/>
            </a:pPr>
            <a:r>
              <a:rPr lang="en-US" sz="6000" b="1">
                <a:solidFill>
                  <a:srgbClr val="008A3E"/>
                </a:solidFill>
              </a:rPr>
              <a:t>One </a:t>
            </a:r>
            <a:r>
              <a:rPr lang="en-US" sz="6000" b="1">
                <a:solidFill>
                  <a:srgbClr val="008A3E"/>
                </a:solidFill>
              </a:rPr>
              <a:t>piece of very good news:</a:t>
            </a:r>
            <a:br>
              <a:rPr lang="en-US" sz="6000" b="1">
                <a:solidFill>
                  <a:srgbClr val="008A3E"/>
                </a:solidFill>
              </a:rPr>
            </a:br>
            <a:br>
              <a:rPr lang="en-US" sz="6000" b="1">
                <a:solidFill>
                  <a:srgbClr val="008A3E"/>
                </a:solidFill>
              </a:rPr>
            </a:br>
            <a:r>
              <a:rPr lang="en-US" sz="6000" b="1">
                <a:solidFill>
                  <a:srgbClr val="008A3E"/>
                </a:solidFill>
              </a:rPr>
              <a:t>The rate of inflation was MUCH lower in the second half of 2022 than in the first half.</a:t>
            </a:r>
            <a:endParaRPr lang="en-US" sz="4800" b="1">
              <a:solidFill>
                <a:srgbClr val="008A3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71717" y="274637"/>
            <a:ext cx="8758517" cy="6421997"/>
          </a:xfrm>
        </p:spPr>
        <p:txBody>
          <a:bodyPr/>
          <a:lstStyle/>
          <a:p>
            <a:pPr>
              <a:defRPr/>
            </a:pP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6600" b="1">
                <a:solidFill>
                  <a:srgbClr val="006600"/>
                </a:solidFill>
              </a:rPr>
              <a:t>On that hopeful note, let’s sing!</a:t>
            </a:r>
            <a:endParaRPr lang="en-US" b="1">
              <a:solidFill>
                <a:srgbClr val="00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en-US" b="1">
                <a:solidFill>
                  <a:schemeClr val="tx1"/>
                </a:solidFill>
              </a:rPr>
              <a:t>Michigan, My Michigan</a:t>
            </a:r>
            <a:endParaRPr/>
          </a:p>
        </p:txBody>
      </p:sp>
      <p:sp>
        <p:nvSpPr>
          <p:cNvPr id="29699" name="Rectangle 3"/>
          <p:cNvSpPr>
            <a:spLocks noChangeArrowheads="1" noGrp="1"/>
          </p:cNvSpPr>
          <p:nvPr>
            <p:ph type="body" idx="1"/>
          </p:nvPr>
        </p:nvSpPr>
        <p:spPr bwMode="auto">
          <a:xfrm>
            <a:off x="457200" y="1570182"/>
            <a:ext cx="8229600" cy="4555981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>
                <a:solidFill>
                  <a:srgbClr val="006600"/>
                </a:solidFill>
              </a:rPr>
              <a:t>A song to thee, fair State of mine,</a:t>
            </a:r>
            <a:endParaRPr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>
                <a:solidFill>
                  <a:srgbClr val="006600"/>
                </a:solidFill>
              </a:rPr>
              <a:t>	Michigan, my Michigan.</a:t>
            </a:r>
            <a:endParaRPr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>
                <a:solidFill>
                  <a:srgbClr val="0000FF"/>
                </a:solidFill>
              </a:rPr>
              <a:t>But greater song than this is </a:t>
            </a:r>
            <a:r>
              <a:rPr lang="en-US" sz="3200" b="1">
                <a:solidFill>
                  <a:srgbClr val="0000FF"/>
                </a:solidFill>
              </a:rPr>
              <a:t>thine</a:t>
            </a:r>
            <a:r>
              <a:rPr lang="en-US" sz="3200" b="1">
                <a:solidFill>
                  <a:srgbClr val="0000FF"/>
                </a:solidFill>
              </a:rPr>
              <a:t>,</a:t>
            </a:r>
            <a:endParaRPr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>
                <a:solidFill>
                  <a:srgbClr val="0000FF"/>
                </a:solidFill>
              </a:rPr>
              <a:t>	Michigan, my Michigan.</a:t>
            </a:r>
            <a:endParaRPr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>
                <a:solidFill>
                  <a:srgbClr val="006600"/>
                </a:solidFill>
              </a:rPr>
              <a:t>The whisper of the forest tree,</a:t>
            </a:r>
            <a:endParaRPr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>
                <a:solidFill>
                  <a:srgbClr val="0000FF"/>
                </a:solidFill>
              </a:rPr>
              <a:t>The thunder of the inland sea,</a:t>
            </a:r>
            <a:endParaRPr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>
                <a:solidFill>
                  <a:srgbClr val="006600"/>
                </a:solidFill>
              </a:rPr>
              <a:t>Unite in one grand symphony </a:t>
            </a:r>
            <a:endParaRPr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>
                <a:solidFill>
                  <a:srgbClr val="006600"/>
                </a:solidFill>
              </a:rPr>
              <a:t>	Of	Michigan, my Michigan.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 noGrp="1"/>
          </p:cNvSpPr>
          <p:nvPr>
            <p:ph type="title"/>
          </p:nvPr>
        </p:nvSpPr>
        <p:spPr bwMode="auto">
          <a:xfrm>
            <a:off x="457200" y="295564"/>
            <a:ext cx="8229600" cy="63730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>
                <a:solidFill>
                  <a:srgbClr val="0000FF"/>
                </a:solidFill>
              </a:rPr>
              <a:t>Per-Capita Personal Income, 2021</a:t>
            </a:r>
            <a:endParaRPr/>
          </a:p>
        </p:txBody>
      </p:sp>
      <p:sp>
        <p:nvSpPr>
          <p:cNvPr id="290819" name="Rectangle 3"/>
          <p:cNvSpPr>
            <a:spLocks noChangeArrowheads="1" noGrp="1"/>
          </p:cNvSpPr>
          <p:nvPr>
            <p:ph type="body" idx="1"/>
          </p:nvPr>
        </p:nvSpPr>
        <p:spPr bwMode="auto">
          <a:xfrm>
            <a:off x="457200" y="1342417"/>
            <a:ext cx="8686800" cy="551558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b="1">
                <a:solidFill>
                  <a:schemeClr val="tx1"/>
                </a:solidFill>
              </a:rPr>
              <a:t>  1.  Massachusetts $82,475</a:t>
            </a:r>
            <a:r>
              <a:rPr lang="en-US" b="1">
                <a:solidFill>
                  <a:schemeClr val="tx1"/>
                </a:solidFill>
              </a:rPr>
              <a:t>       </a:t>
            </a:r>
            <a:r>
              <a:rPr lang="en-US" b="1" i="1">
                <a:solidFill>
                  <a:srgbClr val="0000FF"/>
                </a:solidFill>
              </a:rPr>
              <a:t>United States  $63,444</a:t>
            </a:r>
            <a:endParaRPr lang="en-US" sz="2400" b="1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sz="2400" b="1">
                <a:solidFill>
                  <a:schemeClr val="tx1"/>
                </a:solidFill>
              </a:rPr>
              <a:t>  2.  Connecticut      $82,082	      20.  Florida			$60,761</a:t>
            </a:r>
            <a:endParaRPr/>
          </a:p>
          <a:p>
            <a:pPr>
              <a:buNone/>
              <a:defRPr/>
            </a:pPr>
            <a:r>
              <a:rPr lang="en-US" sz="2400" b="1" i="1">
                <a:solidFill>
                  <a:schemeClr val="tx1"/>
                </a:solidFill>
              </a:rPr>
              <a:t>  </a:t>
            </a:r>
            <a:r>
              <a:rPr lang="en-US" sz="2400" b="1">
                <a:solidFill>
                  <a:schemeClr val="tx1"/>
                </a:solidFill>
              </a:rPr>
              <a:t>3.  New York		  $76,415	      24.  Texas			$59,674</a:t>
            </a:r>
            <a:endParaRPr lang="en-US" sz="2400" b="1" i="1">
              <a:solidFill>
                <a:srgbClr val="0000FF"/>
              </a:solidFill>
            </a:endParaRPr>
          </a:p>
          <a:p>
            <a:pPr>
              <a:buNone/>
              <a:defRPr/>
            </a:pPr>
            <a:r>
              <a:rPr lang="en-US" sz="2400" b="1">
                <a:solidFill>
                  <a:schemeClr val="tx1"/>
                </a:solidFill>
              </a:rPr>
              <a:t>  4.  California		  $76,386 	      27.  Wisconsin		$58,564</a:t>
            </a:r>
            <a:endParaRPr/>
          </a:p>
          <a:p>
            <a:pPr>
              <a:buNone/>
              <a:defRPr/>
            </a:pPr>
            <a:r>
              <a:rPr lang="en-US" sz="2400" b="1">
                <a:solidFill>
                  <a:schemeClr val="tx1"/>
                </a:solidFill>
              </a:rPr>
              <a:t>  5.  New Jersey	       $74,805 </a:t>
            </a:r>
            <a:r>
              <a:rPr lang="en-US" sz="2400" b="1" i="1">
                <a:solidFill>
                  <a:srgbClr val="008000"/>
                </a:solidFill>
              </a:rPr>
              <a:t>       </a:t>
            </a:r>
            <a:r>
              <a:rPr lang="en-US" sz="2400" b="1">
                <a:solidFill>
                  <a:schemeClr val="tx1"/>
                </a:solidFill>
              </a:rPr>
              <a:t>32.  Ohio			$56,483</a:t>
            </a:r>
            <a:endParaRPr lang="en-US" sz="2400" b="1" i="1">
              <a:solidFill>
                <a:srgbClr val="008000"/>
              </a:solidFill>
            </a:endParaRPr>
          </a:p>
          <a:p>
            <a:pPr>
              <a:buNone/>
              <a:defRPr/>
            </a:pPr>
            <a:r>
              <a:rPr lang="en-US" sz="2400" b="1">
                <a:solidFill>
                  <a:schemeClr val="tx1"/>
                </a:solidFill>
              </a:rPr>
              <a:t>  8.  Maryland		  $69,266        33.  Indiana 		$56,153</a:t>
            </a:r>
            <a:endParaRPr lang="en-US" b="1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sz="2400" b="1">
                <a:solidFill>
                  <a:schemeClr val="tx1"/>
                </a:solidFill>
              </a:rPr>
              <a:t>10.  Alaska			  $67,138 	</a:t>
            </a:r>
            <a:r>
              <a:rPr lang="en-US" b="1" i="1">
                <a:solidFill>
                  <a:srgbClr val="006600"/>
                </a:solidFill>
              </a:rPr>
              <a:t>    34.  Michigan    $55,551</a:t>
            </a:r>
            <a:endParaRPr lang="en-US" sz="2400" b="1" i="1">
              <a:solidFill>
                <a:srgbClr val="006600"/>
              </a:solidFill>
            </a:endParaRPr>
          </a:p>
          <a:p>
            <a:pPr>
              <a:buNone/>
              <a:defRPr/>
            </a:pPr>
            <a:r>
              <a:rPr lang="en-US" sz="2400" b="1">
                <a:solidFill>
                  <a:schemeClr val="tx1"/>
                </a:solidFill>
              </a:rPr>
              <a:t>11.  Illinois			  $67,095 	      36.  Georgia		      $55,289</a:t>
            </a:r>
            <a:endParaRPr/>
          </a:p>
          <a:p>
            <a:pPr>
              <a:buNone/>
              <a:defRPr/>
            </a:pPr>
            <a:r>
              <a:rPr lang="en-US" sz="2400" b="1">
                <a:solidFill>
                  <a:schemeClr val="tx1"/>
                </a:solidFill>
              </a:rPr>
              <a:t>12.  Wyoming		  $65,627 	      38.  No. Carolina	$55,043</a:t>
            </a:r>
            <a:endParaRPr/>
          </a:p>
          <a:p>
            <a:pPr>
              <a:buNone/>
              <a:defRPr/>
            </a:pPr>
            <a:r>
              <a:rPr lang="en-US" sz="2400" b="1">
                <a:solidFill>
                  <a:schemeClr val="tx1"/>
                </a:solidFill>
              </a:rPr>
              <a:t>14.  Minnesota	       $65,486        49. West Virginia   $47,817</a:t>
            </a:r>
            <a:endParaRPr/>
          </a:p>
          <a:p>
            <a:pPr marL="0" indent="0">
              <a:buNone/>
              <a:defRPr/>
            </a:pPr>
            <a:r>
              <a:rPr lang="en-US" sz="2400" b="1">
                <a:solidFill>
                  <a:schemeClr val="tx1"/>
                </a:solidFill>
              </a:rPr>
              <a:t>17.  Pennsylvania 	  $64,054 	      50.  Mississippi	$45,438</a:t>
            </a:r>
            <a:endParaRPr/>
          </a:p>
          <a:p>
            <a:pPr marL="0" indent="0">
              <a:buNone/>
              <a:defRPr/>
            </a:pPr>
            <a:r>
              <a:rPr lang="en-US" sz="2200" b="1">
                <a:solidFill>
                  <a:schemeClr val="tx1"/>
                </a:solidFill>
              </a:rPr>
              <a:t>									    	    								</a:t>
            </a:r>
            <a:endParaRPr 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43219" y="618308"/>
            <a:ext cx="8824511" cy="6060397"/>
          </a:xfrm>
        </p:spPr>
        <p:txBody>
          <a:bodyPr/>
          <a:lstStyle/>
          <a:p>
            <a:pPr algn="l">
              <a:defRPr/>
            </a:pPr>
            <a:r>
              <a:rPr lang="en-US" b="1">
                <a:solidFill>
                  <a:srgbClr val="008A3E"/>
                </a:solidFill>
              </a:rPr>
              <a:t>In 2021, Clinton, Eaton, and Ingham Counties were all above the median of Michigan’s 83 counties in per-capita income, but below the statewide average.</a:t>
            </a:r>
            <a:br>
              <a:rPr lang="en-US" b="1">
                <a:solidFill>
                  <a:srgbClr val="008A3E"/>
                </a:solidFill>
              </a:rPr>
            </a:br>
            <a:br>
              <a:rPr lang="en-US" b="1">
                <a:solidFill>
                  <a:srgbClr val="008A3E"/>
                </a:solidFill>
              </a:rPr>
            </a:br>
            <a:r>
              <a:rPr lang="en-US" b="1">
                <a:solidFill>
                  <a:srgbClr val="008A3E"/>
                </a:solidFill>
              </a:rPr>
              <a:t>All three moved up in the rankings between 2019 and 2021.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 noGrp="1"/>
          </p:cNvSpPr>
          <p:nvPr>
            <p:ph type="title"/>
          </p:nvPr>
        </p:nvSpPr>
        <p:spPr bwMode="auto">
          <a:xfrm>
            <a:off x="143933" y="330200"/>
            <a:ext cx="8856134" cy="41002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0000FF"/>
                </a:solidFill>
              </a:rPr>
              <a:t>Per-Capita Personal Income in Selected Michigan Counties, 2021</a:t>
            </a:r>
            <a:endParaRPr/>
          </a:p>
        </p:txBody>
      </p:sp>
      <p:sp>
        <p:nvSpPr>
          <p:cNvPr id="290819" name="Rectangle 3"/>
          <p:cNvSpPr>
            <a:spLocks noChangeArrowheads="1" noGrp="1"/>
          </p:cNvSpPr>
          <p:nvPr>
            <p:ph type="body" idx="1"/>
          </p:nvPr>
        </p:nvSpPr>
        <p:spPr bwMode="auto">
          <a:xfrm rot="0" flipH="0" flipV="0">
            <a:off x="1687284" y="1068658"/>
            <a:ext cx="6400800" cy="46811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200" b="1">
                <a:solidFill>
                  <a:schemeClr val="tx1"/>
                </a:solidFill>
              </a:rPr>
              <a:t>    </a:t>
            </a:r>
            <a:r>
              <a:rPr lang="en-US" sz="2100" b="1">
                <a:solidFill>
                  <a:schemeClr val="tx1"/>
                </a:solidFill>
              </a:rPr>
              <a:t>1.  Oakland County 				$80,962 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100" b="1" i="1">
                <a:solidFill>
                  <a:schemeClr val="tx1"/>
                </a:solidFill>
              </a:rPr>
              <a:t>    </a:t>
            </a:r>
            <a:r>
              <a:rPr lang="en-US" sz="2100" b="1">
                <a:solidFill>
                  <a:schemeClr val="tx1"/>
                </a:solidFill>
              </a:rPr>
              <a:t>2.  Leelanau County     	  		 	$78,457 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100" b="1">
                <a:solidFill>
                  <a:schemeClr val="tx1"/>
                </a:solidFill>
              </a:rPr>
              <a:t>    3.  Washtenaw County				$68,688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3200" b="1" i="1">
                <a:solidFill>
                  <a:srgbClr val="0000FF"/>
                </a:solidFill>
              </a:rPr>
              <a:t>	U.S. Average			$63,444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200" b="1">
                <a:solidFill>
                  <a:schemeClr val="tx1"/>
                </a:solidFill>
              </a:rPr>
              <a:t>    7.  Midland County				$62,055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200" b="1">
                <a:solidFill>
                  <a:schemeClr val="tx1"/>
                </a:solidFill>
              </a:rPr>
              <a:t>    8</a:t>
            </a:r>
            <a:r>
              <a:rPr lang="en-US" sz="2100" b="1">
                <a:solidFill>
                  <a:schemeClr val="tx1"/>
                </a:solidFill>
              </a:rPr>
              <a:t>.  Kent County				       	$61,852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100" b="1">
                <a:solidFill>
                  <a:schemeClr val="tx1"/>
                </a:solidFill>
              </a:rPr>
              <a:t>  12.  Kalamazoo County				$58,524  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100" b="1">
                <a:solidFill>
                  <a:schemeClr val="tx1"/>
                </a:solidFill>
              </a:rPr>
              <a:t>  13.  Ottawa County					$56,076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b="1">
                <a:solidFill>
                  <a:schemeClr val="tx1"/>
                </a:solidFill>
              </a:rPr>
              <a:t>  </a:t>
            </a:r>
            <a:r>
              <a:rPr lang="en-US" sz="3200" b="1" i="1">
                <a:solidFill>
                  <a:srgbClr val="008000"/>
                </a:solidFill>
              </a:rPr>
              <a:t> </a:t>
            </a:r>
            <a:r>
              <a:rPr lang="en-US" sz="3200" b="1" i="1">
                <a:solidFill>
                  <a:srgbClr val="FF3300"/>
                </a:solidFill>
              </a:rPr>
              <a:t>  </a:t>
            </a:r>
            <a:r>
              <a:rPr lang="en-US" sz="3200" b="1" i="1">
                <a:solidFill>
                  <a:srgbClr val="006600"/>
                </a:solidFill>
              </a:rPr>
              <a:t>Michigan Average 	$55,551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100" b="1">
                <a:solidFill>
                  <a:schemeClr val="tx1"/>
                </a:solidFill>
              </a:rPr>
              <a:t>  </a:t>
            </a:r>
            <a:r>
              <a:rPr lang="en-US" sz="2100" b="1" i="1">
                <a:solidFill>
                  <a:srgbClr val="00CC00"/>
                </a:solidFill>
              </a:rPr>
              <a:t>18.  Clinton County					$54,719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200" b="1">
                <a:solidFill>
                  <a:schemeClr val="tx1"/>
                </a:solidFill>
              </a:rPr>
              <a:t>  20</a:t>
            </a:r>
            <a:r>
              <a:rPr lang="en-US" sz="2100" b="1">
                <a:solidFill>
                  <a:schemeClr val="tx1"/>
                </a:solidFill>
              </a:rPr>
              <a:t>.  Macomb County	 			$54,258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100" b="1">
                <a:solidFill>
                  <a:schemeClr val="tx1"/>
                </a:solidFill>
              </a:rPr>
              <a:t>  </a:t>
            </a:r>
            <a:r>
              <a:rPr lang="en-US" sz="2100" b="1" i="1">
                <a:solidFill>
                  <a:srgbClr val="00CC00"/>
                </a:solidFill>
              </a:rPr>
              <a:t>27.  Eaton County					$50,743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100" b="1">
                <a:solidFill>
                  <a:schemeClr val="tx1"/>
                </a:solidFill>
              </a:rPr>
              <a:t>  28.  Wayne County	     				$50,610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100" b="1">
                <a:solidFill>
                  <a:schemeClr val="tx1"/>
                </a:solidFill>
              </a:rPr>
              <a:t>  </a:t>
            </a:r>
            <a:r>
              <a:rPr lang="en-US" sz="2100" b="1" i="1">
                <a:solidFill>
                  <a:srgbClr val="33CC33"/>
                </a:solidFill>
              </a:rPr>
              <a:t>31.  Ingham County   				$49,608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100" b="1">
                <a:solidFill>
                  <a:schemeClr val="tx1"/>
                </a:solidFill>
              </a:rPr>
              <a:t>  32.  Genesee County				$49,399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100" b="1">
                <a:solidFill>
                  <a:schemeClr val="tx1"/>
                </a:solidFill>
              </a:rPr>
              <a:t>  34.  Saginaw County		        		$49,274</a:t>
            </a:r>
            <a:endParaRPr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100" b="1">
                <a:solidFill>
                  <a:schemeClr val="tx1"/>
                </a:solidFill>
              </a:rPr>
              <a:t>  83.  Lake County	   	 		       	$38,989</a:t>
            </a:r>
            <a:endParaRPr/>
          </a:p>
          <a:p>
            <a:pPr>
              <a:lnSpc>
                <a:spcPct val="80000"/>
              </a:lnSpc>
              <a:defRPr/>
            </a:pPr>
            <a:endParaRPr lang="en-US" sz="2400" b="1"/>
          </a:p>
          <a:p>
            <a:pPr>
              <a:lnSpc>
                <a:spcPct val="80000"/>
              </a:lnSpc>
              <a:defRPr/>
            </a:pPr>
            <a:endParaRPr 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23520" y="274638"/>
            <a:ext cx="8717280" cy="6359842"/>
          </a:xfrm>
        </p:spPr>
        <p:txBody>
          <a:bodyPr/>
          <a:lstStyle/>
          <a:p>
            <a:pPr>
              <a:defRPr/>
            </a:pPr>
            <a:br>
              <a:rPr lang="en-US" b="1"/>
            </a:br>
            <a:br>
              <a:rPr lang="en-US" b="1"/>
            </a:br>
            <a:r>
              <a:rPr lang="en-US" sz="7200" b="1"/>
              <a:t>Some thoughts about inflation:</a:t>
            </a:r>
            <a:br>
              <a:rPr lang="en-US" b="1"/>
            </a:br>
            <a:br>
              <a:rPr lang="en-US" b="1"/>
            </a:br>
            <a:endParaRPr lang="en-US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23520" y="274638"/>
            <a:ext cx="8717280" cy="6359842"/>
          </a:xfrm>
        </p:spPr>
        <p:txBody>
          <a:bodyPr/>
          <a:lstStyle/>
          <a:p>
            <a:pPr algn="l">
              <a:defRPr/>
            </a:pPr>
            <a:r>
              <a:rPr lang="en-US" sz="5400" b="1"/>
              <a:t>1. For many economists, the inflation in 2022 was not a big surprise.  The puzzle was that we didn’t get inflation earlier, because we kept pursuing irresponsible fiscal and policies.</a:t>
            </a:r>
            <a:br>
              <a:rPr lang="en-US" b="1"/>
            </a:b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643967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3" name="Chart 2"/>
          <p:cNvGraphicFramePr>
            <a:graphicFrameLocks xmlns:a="http://schemas.openxmlformats.org/drawingml/2006/main"/>
          </p:cNvGraphicFramePr>
          <p:nvPr/>
        </p:nvGraphicFramePr>
        <p:xfrm>
          <a:off x="269965" y="353014"/>
          <a:ext cx="8647611" cy="6439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6326459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3" name="Chart 2"/>
          <p:cNvGraphicFramePr>
            <a:graphicFrameLocks xmlns:a="http://schemas.openxmlformats.org/drawingml/2006/main"/>
          </p:cNvGraphicFramePr>
          <p:nvPr/>
        </p:nvGraphicFramePr>
        <p:xfrm>
          <a:off x="261258" y="383178"/>
          <a:ext cx="8543108" cy="6217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Spartan helme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customXml/_rels/item1.xml.rels><?xml version="1.0" encoding="UTF-8" standalone="yes"?><Relationships xmlns="http://schemas.openxmlformats.org/package/2006/relationships"><Relationship  Id="rId1" Type="http://schemas.openxmlformats.org/officeDocument/2006/relationships/customXmlProps" Target="itemProps1.xml"/></Relationships>
</file>

<file path=customXml/_rels/item2.xml.rels><?xml version="1.0" encoding="UTF-8" standalone="yes"?><Relationships xmlns="http://schemas.openxmlformats.org/package/2006/relationships"><Relationship  Id="rId1" Type="http://schemas.openxmlformats.org/officeDocument/2006/relationships/customXmlProps" Target="itemProps2.xml"/></Relationships>
</file>

<file path=customXml/_rels/item3.xml.rels><?xml version="1.0" encoding="UTF-8" standalone="yes"?><Relationships xmlns="http://schemas.openxmlformats.org/package/2006/relationships"><Relationship 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E8EFABD385CD46B97346915A86851A" ma:contentTypeVersion="16" ma:contentTypeDescription="Create a new document." ma:contentTypeScope="" ma:versionID="00ae3a09aedd306316887cbafdaa95a3">
  <xsd:schema xmlns:xsd="http://www.w3.org/2001/XMLSchema" xmlns:xs="http://www.w3.org/2001/XMLSchema" xmlns:p="http://schemas.microsoft.com/office/2006/metadata/properties" xmlns:ns1="http://schemas.microsoft.com/sharepoint/v3" xmlns:ns3="20bf5ac7-665c-4fde-aee2-9ea969295f58" xmlns:ns4="2afc3e3b-77bc-4fd9-9e76-83f13b7dc049" targetNamespace="http://schemas.microsoft.com/office/2006/metadata/properties" ma:root="true" ma:fieldsID="c9f2af7fc29de9d01b75aacab6485ecb" ns1:_="" ns3:_="" ns4:_="">
    <xsd:import namespace="http://schemas.microsoft.com/sharepoint/v3"/>
    <xsd:import namespace="20bf5ac7-665c-4fde-aee2-9ea969295f58"/>
    <xsd:import namespace="2afc3e3b-77bc-4fd9-9e76-83f13b7dc0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bf5ac7-665c-4fde-aee2-9ea969295f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c3e3b-77bc-4fd9-9e76-83f13b7dc04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ADD85B-2BA8-426D-8B28-8B1422F359D5}">
  <ds:schemaRefs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0bf5ac7-665c-4fde-aee2-9ea969295f58"/>
    <ds:schemaRef ds:uri="http://purl.org/dc/elements/1.1/"/>
    <ds:schemaRef ds:uri="http://schemas.microsoft.com/office/2006/metadata/properties"/>
    <ds:schemaRef ds:uri="http://schemas.microsoft.com/office/infopath/2007/PartnerControls"/>
    <ds:schemaRef ds:uri="2afc3e3b-77bc-4fd9-9e76-83f13b7dc04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09D3E6A-D6A5-4798-88B4-770C23E8DA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84F530-D289-4D44-8F18-6990F8ED8E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0bf5ac7-665c-4fde-aee2-9ea969295f58"/>
    <ds:schemaRef ds:uri="2afc3e3b-77bc-4fd9-9e76-83f13b7dc0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ONLYOFFICE/7.2.1.36</Application>
  <DocSecurity>0</DocSecurity>
  <PresentationFormat>On-screen Show (4:3)</PresentationFormat>
  <Paragraphs>0</Paragraphs>
  <Slides>22</Slides>
  <Notes>22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Manager/>
  <Company>University Relations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pjennings</dc:creator>
  <cp:keywords/>
  <dc:description/>
  <dc:identifier/>
  <dc:language/>
  <cp:lastModifiedBy/>
  <cp:revision>471</cp:revision>
  <dcterms:created xsi:type="dcterms:W3CDTF">2010-09-21T16:07:48Z</dcterms:created>
  <dcterms:modified xsi:type="dcterms:W3CDTF">2023-01-10T17:57:40Z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0x01010077E8EFABD385CD46B97346915A86851A</vt:lpwstr>
  </property>
</Properties>
</file>