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134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88" d="100"/>
          <a:sy n="88" d="100"/>
        </p:scale>
        <p:origin x="210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8CFD3-CD32-40EB-BE6D-725C158D18A8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11859-29E3-40B1-8BDE-F37520306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73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80" y="-1"/>
            <a:ext cx="12287480" cy="691170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49659" y="3117922"/>
            <a:ext cx="6998005" cy="6758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949659" y="3793783"/>
            <a:ext cx="6998006" cy="618729"/>
          </a:xfrm>
        </p:spPr>
        <p:txBody>
          <a:bodyPr>
            <a:normAutofit/>
          </a:bodyPr>
          <a:lstStyle>
            <a:lvl1pPr marL="0" indent="0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name,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949658" y="6104592"/>
            <a:ext cx="6998006" cy="618729"/>
          </a:xfrm>
        </p:spPr>
        <p:txBody>
          <a:bodyPr>
            <a:normAutofit/>
          </a:bodyPr>
          <a:lstStyle>
            <a:lvl1pPr marL="0" indent="0" algn="r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enter date</a:t>
            </a:r>
          </a:p>
        </p:txBody>
      </p:sp>
    </p:spTree>
    <p:extLst>
      <p:ext uri="{BB962C8B-B14F-4D97-AF65-F5344CB8AC3E}">
        <p14:creationId xmlns:p14="http://schemas.microsoft.com/office/powerpoint/2010/main" val="578237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120" y="355795"/>
            <a:ext cx="11855302" cy="63163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3600">
                <a:solidFill>
                  <a:srgbClr val="0042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4921" y="1093751"/>
            <a:ext cx="7070467" cy="51475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121" y="1093751"/>
            <a:ext cx="3868480" cy="5147561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rgbClr val="9D2235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335F-2BE8-4607-AE44-A773CDBA322F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253D-E419-4806-83B5-8C5E4105F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27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53848" y="1127051"/>
            <a:ext cx="7671574" cy="49899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568" y="1127051"/>
            <a:ext cx="3932237" cy="4989974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335F-2BE8-4607-AE44-A773CDBA322F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253D-E419-4806-83B5-8C5E4105F6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0120" y="355795"/>
            <a:ext cx="11855302" cy="63163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3600">
                <a:solidFill>
                  <a:srgbClr val="0042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765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120" y="365126"/>
            <a:ext cx="11855303" cy="5705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335F-2BE8-4607-AE44-A773CDBA322F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253D-E419-4806-83B5-8C5E4105F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76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1712" y="1127051"/>
            <a:ext cx="2583710" cy="5049912"/>
          </a:xfrm>
          <a:prstGeom prst="rect">
            <a:avLst/>
          </a:prstGeom>
        </p:spPr>
        <p:txBody>
          <a:bodyPr vert="eaVert"/>
          <a:lstStyle>
            <a:lvl1pPr algn="l">
              <a:defRPr>
                <a:solidFill>
                  <a:srgbClr val="7C001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0120" y="1127051"/>
            <a:ext cx="9271592" cy="50499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335F-2BE8-4607-AE44-A773CDBA322F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253D-E419-4806-83B5-8C5E4105F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68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253D-E419-4806-83B5-8C5E4105F6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60" y="-2992"/>
            <a:ext cx="12356804" cy="6950703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29280" y="4665773"/>
            <a:ext cx="7294563" cy="196691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enter name and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676794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253D-E419-4806-83B5-8C5E4105F6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958" y="-65789"/>
            <a:ext cx="12308958" cy="6923789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29280" y="4665773"/>
            <a:ext cx="7294563" cy="1966912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00426A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enter name and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623923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542" y="0"/>
            <a:ext cx="12271542" cy="690274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49659" y="3117922"/>
            <a:ext cx="6998005" cy="6758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>
                <a:solidFill>
                  <a:srgbClr val="0042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949659" y="3793783"/>
            <a:ext cx="6998006" cy="618729"/>
          </a:xfrm>
        </p:spPr>
        <p:txBody>
          <a:bodyPr>
            <a:normAutofit/>
          </a:bodyPr>
          <a:lstStyle>
            <a:lvl1pPr marL="0" indent="0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00426A"/>
                </a:solidFill>
              </a:defRPr>
            </a:lvl1pPr>
          </a:lstStyle>
          <a:p>
            <a:pPr lvl="0"/>
            <a:r>
              <a:rPr lang="en-US" dirty="0"/>
              <a:t>Click to edit name,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949658" y="6104592"/>
            <a:ext cx="6998006" cy="618729"/>
          </a:xfrm>
        </p:spPr>
        <p:txBody>
          <a:bodyPr>
            <a:normAutofit/>
          </a:bodyPr>
          <a:lstStyle>
            <a:lvl1pPr marL="0" indent="0" algn="r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426A"/>
                </a:solidFill>
              </a:defRPr>
            </a:lvl1pPr>
          </a:lstStyle>
          <a:p>
            <a:pPr lvl="0"/>
            <a:r>
              <a:rPr lang="en-US" dirty="0"/>
              <a:t>Click to enter date</a:t>
            </a:r>
          </a:p>
        </p:txBody>
      </p:sp>
    </p:spTree>
    <p:extLst>
      <p:ext uri="{BB962C8B-B14F-4D97-AF65-F5344CB8AC3E}">
        <p14:creationId xmlns:p14="http://schemas.microsoft.com/office/powerpoint/2010/main" val="4051835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159488" y="1116420"/>
            <a:ext cx="11823405" cy="5403444"/>
          </a:xfrm>
        </p:spPr>
        <p:txBody>
          <a:bodyPr/>
          <a:lstStyle>
            <a:lvl1pPr marL="571500" indent="-571500">
              <a:buFont typeface="Arial" panose="020B0604020202020204" pitchFamily="34" charset="0"/>
              <a:buChar char="•"/>
              <a:defRPr sz="3600"/>
            </a:lvl1pPr>
            <a:lvl2pPr marL="1147763" indent="-457200">
              <a:buFont typeface="Arial" panose="020B0604020202020204" pitchFamily="34" charset="0"/>
              <a:buChar char="‒"/>
              <a:defRPr sz="3200"/>
            </a:lvl2pPr>
            <a:lvl3pPr marL="1776413" indent="-457200">
              <a:buFont typeface="Courier New" panose="02070309020205020404" pitchFamily="49" charset="0"/>
              <a:buChar char="o"/>
              <a:defRPr sz="2800"/>
            </a:lvl3pPr>
            <a:lvl4pPr marL="2116138" indent="-228600">
              <a:buFont typeface="Wingdings" panose="05000000000000000000" pitchFamily="2" charset="2"/>
              <a:buChar char="§"/>
              <a:defRPr sz="2400"/>
            </a:lvl4pPr>
            <a:lvl5pPr marL="2519363" indent="-228600">
              <a:buFont typeface="Wingdings" panose="05000000000000000000" pitchFamily="2" charset="2"/>
              <a:buChar char="Ø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9488" y="365125"/>
            <a:ext cx="11823405" cy="62370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>
                <a:solidFill>
                  <a:srgbClr val="0042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90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120" y="368197"/>
            <a:ext cx="11855302" cy="60999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>
                <a:solidFill>
                  <a:srgbClr val="0042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335F-2BE8-4607-AE44-A773CDBA322F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253D-E419-4806-83B5-8C5E4105F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59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120" y="365125"/>
            <a:ext cx="11855302" cy="56867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>
                <a:solidFill>
                  <a:srgbClr val="0042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120" y="1113183"/>
            <a:ext cx="11855302" cy="5063780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335F-2BE8-4607-AE44-A773CDBA322F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253D-E419-4806-83B5-8C5E4105F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8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0120" y="1093787"/>
            <a:ext cx="5849680" cy="5083176"/>
          </a:xfrm>
        </p:spPr>
        <p:txBody>
          <a:bodyPr/>
          <a:lstStyle>
            <a:lvl1pPr>
              <a:defRPr sz="3600"/>
            </a:lvl1pPr>
            <a:lvl2pPr>
              <a:defRPr sz="3400"/>
            </a:lvl2pPr>
            <a:lvl3pPr>
              <a:defRPr sz="3200"/>
            </a:lvl3pPr>
            <a:lvl4pPr>
              <a:defRPr sz="30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93787"/>
            <a:ext cx="5853222" cy="5083176"/>
          </a:xfrm>
        </p:spPr>
        <p:txBody>
          <a:bodyPr/>
          <a:lstStyle>
            <a:lvl1pPr>
              <a:defRPr sz="3600"/>
            </a:lvl1pPr>
            <a:lvl2pPr>
              <a:defRPr sz="3400"/>
            </a:lvl2pPr>
            <a:lvl3pPr>
              <a:defRPr sz="3200"/>
            </a:lvl3pPr>
            <a:lvl4pPr>
              <a:defRPr sz="30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335F-2BE8-4607-AE44-A773CDBA322F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253D-E419-4806-83B5-8C5E4105F6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54927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>
                <a:solidFill>
                  <a:srgbClr val="0042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736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120" y="365125"/>
            <a:ext cx="11855302" cy="52277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>
                <a:solidFill>
                  <a:srgbClr val="0042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6068" y="1106992"/>
            <a:ext cx="5794745" cy="823912"/>
          </a:xfrm>
        </p:spPr>
        <p:txBody>
          <a:bodyPr anchor="b">
            <a:noAutofit/>
          </a:bodyPr>
          <a:lstStyle>
            <a:lvl1pPr marL="0" indent="0">
              <a:buNone/>
              <a:defRPr sz="3000" b="1">
                <a:solidFill>
                  <a:srgbClr val="7C001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6068" y="1931754"/>
            <a:ext cx="5794744" cy="4277660"/>
          </a:xfrm>
        </p:spPr>
        <p:txBody>
          <a:bodyPr/>
          <a:lstStyle>
            <a:lvl1pPr>
              <a:defRPr sz="3000"/>
            </a:lvl1pPr>
            <a:lvl2pPr>
              <a:defRPr sz="2800"/>
            </a:lvl2pPr>
            <a:lvl3pPr>
              <a:defRPr sz="2600"/>
            </a:lvl3pPr>
            <a:lvl4pPr>
              <a:defRPr sz="2400"/>
            </a:lvl4pPr>
            <a:lvl5pP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516" y="1106992"/>
            <a:ext cx="5847905" cy="823912"/>
          </a:xfrm>
        </p:spPr>
        <p:txBody>
          <a:bodyPr anchor="b">
            <a:normAutofit/>
          </a:bodyPr>
          <a:lstStyle>
            <a:lvl1pPr marL="0" indent="0">
              <a:buNone/>
              <a:defRPr sz="3000" b="1">
                <a:solidFill>
                  <a:srgbClr val="9D223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516" y="1943760"/>
            <a:ext cx="5847905" cy="4265654"/>
          </a:xfrm>
        </p:spPr>
        <p:txBody>
          <a:bodyPr/>
          <a:lstStyle>
            <a:lvl1pPr>
              <a:defRPr sz="3000"/>
            </a:lvl1pPr>
            <a:lvl2pPr>
              <a:defRPr sz="2800"/>
            </a:lvl2pPr>
            <a:lvl3pPr>
              <a:defRPr sz="2600"/>
            </a:lvl3pPr>
            <a:lvl4pPr>
              <a:defRPr sz="2400"/>
            </a:lvl4pPr>
            <a:lvl5pP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335F-2BE8-4607-AE44-A773CDBA322F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253D-E419-4806-83B5-8C5E4105F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39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120" y="338623"/>
            <a:ext cx="11855302" cy="57577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 b="1">
                <a:solidFill>
                  <a:srgbClr val="0042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335F-2BE8-4607-AE44-A773CDBA322F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253D-E419-4806-83B5-8C5E4105F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32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335F-2BE8-4607-AE44-A773CDBA322F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253D-E419-4806-83B5-8C5E4105F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86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60" y="0"/>
            <a:ext cx="12277060" cy="690584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121" y="1148316"/>
            <a:ext cx="11855302" cy="5028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0120" y="6365063"/>
            <a:ext cx="3411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A06335F-2BE8-4607-AE44-A773CDBA322F}" type="datetimeFigureOut">
              <a:rPr lang="en-US" smtClean="0"/>
              <a:pPr/>
              <a:t>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414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82253D-E419-4806-83B5-8C5E4105F6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70120" y="365126"/>
            <a:ext cx="11855303" cy="5705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96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426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571500" indent="-5715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254125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946275" indent="-4572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519363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95588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74963F-DC12-ACA5-539A-E93A6AE37C7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6096000" y="1092161"/>
            <a:ext cx="5515015" cy="540071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41D011D-1C1D-7414-1AF6-B54757029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Michigan Health &amp; Hospital Association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BDAFA5-05EA-EF7D-028F-DA5D1AF4C214}"/>
              </a:ext>
            </a:extLst>
          </p:cNvPr>
          <p:cNvSpPr txBox="1"/>
          <p:nvPr/>
        </p:nvSpPr>
        <p:spPr>
          <a:xfrm>
            <a:off x="159488" y="1673138"/>
            <a:ext cx="5686141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2023 challenges and opportunities</a:t>
            </a:r>
            <a:br>
              <a:rPr lang="en-US" sz="2400" b="0" dirty="0"/>
            </a:br>
            <a:r>
              <a:rPr lang="en-US" sz="1800" b="0" dirty="0"/>
              <a:t>- Workforce</a:t>
            </a:r>
            <a:br>
              <a:rPr lang="en-US" sz="1800" b="0" dirty="0"/>
            </a:br>
            <a:r>
              <a:rPr lang="en-US" sz="1800" b="0" dirty="0"/>
              <a:t>- Labor and drug costs continued to grow</a:t>
            </a:r>
            <a:br>
              <a:rPr lang="en-US" sz="1800" b="0" dirty="0"/>
            </a:br>
            <a:r>
              <a:rPr lang="en-US" sz="1800" b="0" dirty="0"/>
              <a:t>- Less reliance on travelling clinicians</a:t>
            </a:r>
            <a:br>
              <a:rPr lang="en-US" sz="1800" b="0" dirty="0"/>
            </a:br>
            <a:r>
              <a:rPr lang="en-US" sz="1800" b="0" dirty="0"/>
              <a:t>- Cybersecurity</a:t>
            </a:r>
            <a:br>
              <a:rPr lang="en-US" sz="1800" b="0" dirty="0"/>
            </a:br>
            <a:r>
              <a:rPr lang="en-US" sz="1800" b="0" dirty="0"/>
              <a:t>- Costs going up, reimbursement not keeping pace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2024 Forecast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Healthcare’s Economic Impact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More at www.mha.org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4259979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ability Budget Slides.potx  -  Read-Only" id="{8A967DB7-45C8-4045-B698-EAE16B250C12}" vid="{1EB2797A-0979-45CD-9E39-0B2CDA27FE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53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Courier New</vt:lpstr>
      <vt:lpstr>Wingdings</vt:lpstr>
      <vt:lpstr>1_Office Theme</vt:lpstr>
      <vt:lpstr>Michigan Health &amp; Hospital Association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Michigan Health &amp; Hospital Association</dc:title>
  <dc:creator>Ruthanne Sudderth</dc:creator>
  <cp:lastModifiedBy>Ruthanne Sudderth</cp:lastModifiedBy>
  <cp:revision>1</cp:revision>
  <dcterms:created xsi:type="dcterms:W3CDTF">2024-01-08T00:17:00Z</dcterms:created>
  <dcterms:modified xsi:type="dcterms:W3CDTF">2024-01-08T00:32:45Z</dcterms:modified>
</cp:coreProperties>
</file>