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258" r:id="rId6"/>
    <p:sldId id="269" r:id="rId7"/>
    <p:sldId id="278" r:id="rId8"/>
    <p:sldId id="272" r:id="rId9"/>
    <p:sldId id="267" r:id="rId10"/>
    <p:sldId id="259" r:id="rId11"/>
    <p:sldId id="276" r:id="rId12"/>
    <p:sldId id="277" r:id="rId13"/>
    <p:sldId id="26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BB4"/>
    <a:srgbClr val="1A7BB8"/>
    <a:srgbClr val="00AE42"/>
    <a:srgbClr val="002E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Rooms Sold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Sheet1!$A$6:$A$10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Sheet1!$B$6:$B$10</c:f>
              <c:numCache>
                <c:formatCode>#,##0</c:formatCode>
                <c:ptCount val="5"/>
                <c:pt idx="0">
                  <c:v>1060047</c:v>
                </c:pt>
                <c:pt idx="1">
                  <c:v>733999</c:v>
                </c:pt>
                <c:pt idx="2">
                  <c:v>919010</c:v>
                </c:pt>
                <c:pt idx="3">
                  <c:v>1005166</c:v>
                </c:pt>
                <c:pt idx="4">
                  <c:v>1049003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25-45CD-954A-15775492B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004432"/>
        <c:axId val="562004112"/>
      </c:barChart>
      <c:catAx>
        <c:axId val="56200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112"/>
        <c:crosses val="autoZero"/>
        <c:auto val="1"/>
        <c:lblAlgn val="ctr"/>
        <c:lblOffset val="100"/>
        <c:noMultiLvlLbl val="0"/>
      </c:catAx>
      <c:valAx>
        <c:axId val="56200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584751138839617E-2"/>
          <c:y val="5.7899988594360907E-2"/>
          <c:w val="0.92111156724338594"/>
          <c:h val="0.792164432937517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Occupancy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61.6</c:v>
                </c:pt>
                <c:pt idx="1">
                  <c:v>40</c:v>
                </c:pt>
                <c:pt idx="2">
                  <c:v>49</c:v>
                </c:pt>
                <c:pt idx="3">
                  <c:v>53</c:v>
                </c:pt>
                <c:pt idx="4">
                  <c:v>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25-45CD-954A-15775492BC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2004432"/>
        <c:axId val="562004112"/>
      </c:barChart>
      <c:catAx>
        <c:axId val="56200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112"/>
        <c:crosses val="autoZero"/>
        <c:auto val="1"/>
        <c:lblAlgn val="ctr"/>
        <c:lblOffset val="100"/>
        <c:noMultiLvlLbl val="0"/>
      </c:catAx>
      <c:valAx>
        <c:axId val="56200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200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ChooseLan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0;p2">
            <a:extLst>
              <a:ext uri="{FF2B5EF4-FFF2-40B4-BE49-F238E27FC236}">
                <a16:creationId xmlns:a16="http://schemas.microsoft.com/office/drawing/2014/main" id="{D8083AB3-7761-E280-94DC-B8B91BAEB5EB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6833287" y="2449303"/>
            <a:ext cx="4821840" cy="16399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Montserrat Medium"/>
              <a:buNone/>
              <a:defRPr sz="4300" b="1" i="0">
                <a:solidFill>
                  <a:srgbClr val="1A7BB8"/>
                </a:solidFill>
                <a:latin typeface="Montserrat ExtraBold" pitchFamily="2" charset="77"/>
                <a:ea typeface="Montserrat ExtraBold" pitchFamily="2" charset="77"/>
                <a:cs typeface="Montserrat ExtraBold" pitchFamily="2" charset="77"/>
                <a:sym typeface="Montserrat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 dirty="0"/>
              <a:t>Click to add Title</a:t>
            </a:r>
            <a:endParaRPr dirty="0"/>
          </a:p>
        </p:txBody>
      </p:sp>
      <p:sp>
        <p:nvSpPr>
          <p:cNvPr id="10" name="Google Shape;11;p2">
            <a:extLst>
              <a:ext uri="{FF2B5EF4-FFF2-40B4-BE49-F238E27FC236}">
                <a16:creationId xmlns:a16="http://schemas.microsoft.com/office/drawing/2014/main" id="{6499168D-1AC6-DA1C-B99F-A52E71B1B7C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833287" y="4089236"/>
            <a:ext cx="482184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000" b="0" i="0">
                <a:solidFill>
                  <a:srgbClr val="1A7BB8"/>
                </a:solidFill>
                <a:latin typeface="Montserrat Medium" pitchFamily="2" charset="77"/>
                <a:ea typeface="Montserrat Medium" pitchFamily="2" charset="77"/>
                <a:cs typeface="Montserrat Medium" pitchFamily="2" charset="77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274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3">
            <a:extLst>
              <a:ext uri="{FF2B5EF4-FFF2-40B4-BE49-F238E27FC236}">
                <a16:creationId xmlns:a16="http://schemas.microsoft.com/office/drawing/2014/main" id="{FC990630-EBB2-D9F9-0B59-2A451BA1F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773" y="400371"/>
            <a:ext cx="11704454" cy="5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rgbClr val="00BBB4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21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Section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077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3">
            <a:extLst>
              <a:ext uri="{FF2B5EF4-FFF2-40B4-BE49-F238E27FC236}">
                <a16:creationId xmlns:a16="http://schemas.microsoft.com/office/drawing/2014/main" id="{FC990630-EBB2-D9F9-0B59-2A451BA1F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773" y="400371"/>
            <a:ext cx="11704454" cy="5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rgbClr val="00AE42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6483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_Section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2148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3">
            <a:extLst>
              <a:ext uri="{FF2B5EF4-FFF2-40B4-BE49-F238E27FC236}">
                <a16:creationId xmlns:a16="http://schemas.microsoft.com/office/drawing/2014/main" id="{FC990630-EBB2-D9F9-0B59-2A451BA1F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773" y="400371"/>
            <a:ext cx="11704454" cy="5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rgbClr val="00AE42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727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3172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3">
            <a:extLst>
              <a:ext uri="{FF2B5EF4-FFF2-40B4-BE49-F238E27FC236}">
                <a16:creationId xmlns:a16="http://schemas.microsoft.com/office/drawing/2014/main" id="{FC990630-EBB2-D9F9-0B59-2A451BA1F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773" y="400371"/>
            <a:ext cx="11704454" cy="5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chemeClr val="accent4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612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3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7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Blue_Section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3044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3">
            <a:extLst>
              <a:ext uri="{FF2B5EF4-FFF2-40B4-BE49-F238E27FC236}">
                <a16:creationId xmlns:a16="http://schemas.microsoft.com/office/drawing/2014/main" id="{FC990630-EBB2-D9F9-0B59-2A451BA1F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773" y="400371"/>
            <a:ext cx="11704454" cy="5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rgbClr val="1A7BB8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3489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Blue_Section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0037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Blue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3">
            <a:extLst>
              <a:ext uri="{FF2B5EF4-FFF2-40B4-BE49-F238E27FC236}">
                <a16:creationId xmlns:a16="http://schemas.microsoft.com/office/drawing/2014/main" id="{FC990630-EBB2-D9F9-0B59-2A451BA1F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773" y="400371"/>
            <a:ext cx="11704454" cy="5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rgbClr val="1A7BB8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6363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Teal_Section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281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Green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4;p13">
            <a:extLst>
              <a:ext uri="{FF2B5EF4-FFF2-40B4-BE49-F238E27FC236}">
                <a16:creationId xmlns:a16="http://schemas.microsoft.com/office/drawing/2014/main" id="{FC990630-EBB2-D9F9-0B59-2A451BA1F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773" y="400371"/>
            <a:ext cx="11704454" cy="5374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>
                <a:solidFill>
                  <a:srgbClr val="00AE42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563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al_Section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;p3">
            <a:extLst>
              <a:ext uri="{FF2B5EF4-FFF2-40B4-BE49-F238E27FC236}">
                <a16:creationId xmlns:a16="http://schemas.microsoft.com/office/drawing/2014/main" id="{0207AFA7-BC7B-1C47-6ED4-A38B7F7BC0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99654" y="3008100"/>
            <a:ext cx="50146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>
                <a:solidFill>
                  <a:schemeClr val="lt1"/>
                </a:solidFill>
                <a:latin typeface="Montserrat" pitchFamily="2" charset="77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152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meTeal_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5;p13">
            <a:extLst>
              <a:ext uri="{FF2B5EF4-FFF2-40B4-BE49-F238E27FC236}">
                <a16:creationId xmlns:a16="http://schemas.microsoft.com/office/drawing/2014/main" id="{2AC0166C-1FFA-AC7B-819D-49A18D979B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43773" y="1125415"/>
            <a:ext cx="11704454" cy="460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14300" lvl="0" indent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6F7271"/>
                </a:solidFill>
                <a:latin typeface="Montserrat" pitchFamily="2" charset="77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BB5BF7A-BA1D-4FBC-5857-0DF535A91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45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6780AE-C6FA-1B97-76AC-D8FEBAAF3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A5A8D7-4537-B966-E61C-DCD941115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F9EC0-A68A-B6DF-8C8F-06C786F5A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D987D-B53A-8A4B-B658-DB0C4CE4EFE0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D0434-2A7B-3492-694F-ED7F41D0A7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7A045-2A54-C050-BACC-9374BFD9BE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5FE7E-1D77-8E40-AB35-C1D792890A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72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6" r:id="rId4"/>
    <p:sldLayoutId id="2147483665" r:id="rId5"/>
    <p:sldLayoutId id="2147483655" r:id="rId6"/>
    <p:sldLayoutId id="2147483664" r:id="rId7"/>
    <p:sldLayoutId id="2147483654" r:id="rId8"/>
    <p:sldLayoutId id="2147483663" r:id="rId9"/>
    <p:sldLayoutId id="2147483659" r:id="rId10"/>
    <p:sldLayoutId id="2147483653" r:id="rId11"/>
    <p:sldLayoutId id="2147483660" r:id="rId12"/>
    <p:sldLayoutId id="2147483652" r:id="rId13"/>
    <p:sldLayoutId id="2147483661" r:id="rId14"/>
    <p:sldLayoutId id="2147483651" r:id="rId15"/>
    <p:sldLayoutId id="2147483658" r:id="rId16"/>
    <p:sldLayoutId id="2147483657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jpingston@lansing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C4158C-A615-5DBC-FBDF-D2A508E2B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29" y="2125683"/>
            <a:ext cx="5123698" cy="1963553"/>
          </a:xfrm>
        </p:spPr>
        <p:txBody>
          <a:bodyPr>
            <a:normAutofit/>
          </a:bodyPr>
          <a:lstStyle/>
          <a:p>
            <a:r>
              <a:rPr lang="en-US" dirty="0"/>
              <a:t>TOURISM &amp; HOSPITALITY</a:t>
            </a:r>
            <a:br>
              <a:rPr lang="en-US" dirty="0"/>
            </a:br>
            <a:r>
              <a:rPr lang="en-US" dirty="0"/>
              <a:t>REPORT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BD4C31-E646-CB88-2457-397DC32E3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2040" y="4421744"/>
            <a:ext cx="4543274" cy="1266537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/>
              <a:t>JULIE PINGSTON, </a:t>
            </a:r>
            <a:r>
              <a:rPr lang="en-US" dirty="0"/>
              <a:t>CDME, CMP, CTA</a:t>
            </a:r>
            <a:br>
              <a:rPr lang="en-US" dirty="0"/>
            </a:br>
            <a:endParaRPr lang="en-US" dirty="0"/>
          </a:p>
          <a:p>
            <a:r>
              <a:rPr lang="en-US" sz="2300" dirty="0"/>
              <a:t>PRESIDENT &amp; CEO</a:t>
            </a:r>
            <a:br>
              <a:rPr lang="en-US" sz="2300" dirty="0"/>
            </a:br>
            <a:endParaRPr lang="en-US" sz="2300" dirty="0"/>
          </a:p>
          <a:p>
            <a:r>
              <a:rPr lang="en-US" sz="2300" dirty="0"/>
              <a:t>CHOOSE LANSING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43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A1439-D60E-0FB1-3159-8248B8BB4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Market Review</a:t>
            </a:r>
          </a:p>
        </p:txBody>
      </p:sp>
    </p:spTree>
    <p:extLst>
      <p:ext uri="{BB962C8B-B14F-4D97-AF65-F5344CB8AC3E}">
        <p14:creationId xmlns:p14="http://schemas.microsoft.com/office/powerpoint/2010/main" val="4231539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74119A7-D8EA-0004-FB06-6F694410A141}"/>
              </a:ext>
            </a:extLst>
          </p:cNvPr>
          <p:cNvSpPr txBox="1">
            <a:spLocks/>
          </p:cNvSpPr>
          <p:nvPr/>
        </p:nvSpPr>
        <p:spPr>
          <a:xfrm>
            <a:off x="467300" y="191736"/>
            <a:ext cx="7128316" cy="13255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 kern="1200">
                <a:solidFill>
                  <a:schemeClr val="lt1"/>
                </a:solidFill>
                <a:latin typeface="Montserrat" pitchFamily="2" charset="77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l"/>
            <a:r>
              <a:rPr lang="en-US" dirty="0"/>
              <a:t>Meeting &amp; Competing in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E3A5D4D-CCB0-8B2A-B201-97887BCEA8CD}"/>
              </a:ext>
            </a:extLst>
          </p:cNvPr>
          <p:cNvSpPr txBox="1">
            <a:spLocks/>
          </p:cNvSpPr>
          <p:nvPr/>
        </p:nvSpPr>
        <p:spPr>
          <a:xfrm>
            <a:off x="642397" y="1388027"/>
            <a:ext cx="6155218" cy="488484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CONVENTIONS: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Michigan High School Football Coaches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Michigan Association of School Boards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Michigan Science Teachers Association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Eli Broad College of Business International Immersion Program (Mumbai, India)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LARA's Joint Providers Surveyors Training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b="1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SPORTS: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NCAA D1 Women’s Golf Regional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USA Hockey Tier II Girls 19U National Championships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USA Taekwondo Grand Prix Eastern Regionals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NCCAA National Basketball Regional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MHSAA (seven state championship events)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USA High School Clay Target Nationals</a:t>
            </a: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446A3140-48F5-44C5-8683-CB863C028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7" r="16667"/>
          <a:stretch/>
        </p:blipFill>
        <p:spPr>
          <a:xfrm>
            <a:off x="7595616" y="1804416"/>
            <a:ext cx="5660118" cy="5660118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7683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CBD5E59-6BBD-B3B3-F2FE-9E7AE141B4C5}"/>
              </a:ext>
            </a:extLst>
          </p:cNvPr>
          <p:cNvSpPr txBox="1">
            <a:spLocks/>
          </p:cNvSpPr>
          <p:nvPr/>
        </p:nvSpPr>
        <p:spPr>
          <a:xfrm>
            <a:off x="639154" y="1020261"/>
            <a:ext cx="5456845" cy="132556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 kern="1200">
                <a:solidFill>
                  <a:schemeClr val="lt1"/>
                </a:solidFill>
                <a:latin typeface="Montserrat" pitchFamily="2" charset="77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l"/>
            <a:r>
              <a:rPr lang="en-US" dirty="0"/>
              <a:t>Diversity, Equity, Accessibility &amp; Inclusion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9708DF0-E9A6-1263-C734-2964B05AB26D}"/>
              </a:ext>
            </a:extLst>
          </p:cNvPr>
          <p:cNvSpPr txBox="1">
            <a:spLocks/>
          </p:cNvSpPr>
          <p:nvPr/>
        </p:nvSpPr>
        <p:spPr>
          <a:xfrm>
            <a:off x="717114" y="3087228"/>
            <a:ext cx="5456845" cy="261303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Advocates for Accessible Tourism</a:t>
            </a:r>
          </a:p>
          <a:p>
            <a:r>
              <a:rPr lang="en-US" b="1" dirty="0">
                <a:solidFill>
                  <a:schemeClr val="bg1"/>
                </a:solidFill>
              </a:rPr>
              <a:t>Travel Ability Partnership</a:t>
            </a:r>
          </a:p>
          <a:p>
            <a:r>
              <a:rPr lang="en-US" b="1" dirty="0">
                <a:solidFill>
                  <a:schemeClr val="bg1"/>
                </a:solidFill>
              </a:rPr>
              <a:t>Sensory Inclusive Programs</a:t>
            </a:r>
          </a:p>
          <a:p>
            <a:r>
              <a:rPr lang="en-US" b="1" dirty="0">
                <a:solidFill>
                  <a:schemeClr val="bg1"/>
                </a:solidFill>
              </a:rPr>
              <a:t>Culture &amp; Heritage Promotion</a:t>
            </a:r>
          </a:p>
        </p:txBody>
      </p:sp>
      <p:pic>
        <p:nvPicPr>
          <p:cNvPr id="5" name="Picture Placeholder 10">
            <a:extLst>
              <a:ext uri="{FF2B5EF4-FFF2-40B4-BE49-F238E27FC236}">
                <a16:creationId xmlns:a16="http://schemas.microsoft.com/office/drawing/2014/main" id="{C0DB7C93-ECB4-35D1-70C5-25C4AB6DE6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1" r="16671"/>
          <a:stretch/>
        </p:blipFill>
        <p:spPr>
          <a:xfrm>
            <a:off x="6729984" y="1474892"/>
            <a:ext cx="6273271" cy="6273271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15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00F37E3D-E14E-E345-6652-38D11ADAE5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0" r="16670"/>
          <a:stretch/>
        </p:blipFill>
        <p:spPr>
          <a:xfrm>
            <a:off x="7678272" y="2276876"/>
            <a:ext cx="5306696" cy="5306696"/>
          </a:xfrm>
          <a:prstGeom prst="ellipse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2BE5644-4A37-D652-F441-C699C18F1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55" y="967418"/>
            <a:ext cx="7415279" cy="45873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2024 New </a:t>
            </a:r>
            <a:r>
              <a:rPr lang="en-US" sz="3600" dirty="0"/>
              <a:t>Developments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9426F-10B4-A1DE-096C-DC1440421B9E}"/>
              </a:ext>
            </a:extLst>
          </p:cNvPr>
          <p:cNvSpPr txBox="1"/>
          <p:nvPr/>
        </p:nvSpPr>
        <p:spPr>
          <a:xfrm>
            <a:off x="553751" y="1428328"/>
            <a:ext cx="44432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HOTELS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210 additional hotel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</a:rPr>
              <a:t>Towneplace</a:t>
            </a:r>
            <a:r>
              <a:rPr lang="en-US" sz="2000" b="1" dirty="0">
                <a:solidFill>
                  <a:schemeClr val="bg1"/>
                </a:solidFill>
              </a:rPr>
              <a:t> Suites (Wood Road)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Staybridge Suites (Wood Road)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4A5E3-953A-F009-FC74-0E9461785A32}"/>
              </a:ext>
            </a:extLst>
          </p:cNvPr>
          <p:cNvSpPr txBox="1"/>
          <p:nvPr/>
        </p:nvSpPr>
        <p:spPr>
          <a:xfrm>
            <a:off x="553751" y="3356267"/>
            <a:ext cx="3309814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RESTAURANTS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Bobcat Bonnie’s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</a:t>
            </a:r>
            <a:r>
              <a:rPr lang="en-US" sz="2000" b="1" dirty="0" err="1">
                <a:solidFill>
                  <a:schemeClr val="bg1"/>
                </a:solidFill>
              </a:rPr>
              <a:t>Macotta</a:t>
            </a:r>
            <a:r>
              <a:rPr lang="en-US" sz="2000" b="1" dirty="0">
                <a:solidFill>
                  <a:schemeClr val="bg1"/>
                </a:solidFill>
              </a:rPr>
              <a:t>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Lansing Shuffle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</a:rPr>
              <a:t>Summerlands</a:t>
            </a:r>
            <a:r>
              <a:rPr lang="en-US" sz="2000" b="1" dirty="0">
                <a:solidFill>
                  <a:schemeClr val="bg1"/>
                </a:solidFill>
              </a:rPr>
              <a:t> Brewing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76035-ACAB-E567-BE1F-2EC22EBE182E}"/>
              </a:ext>
            </a:extLst>
          </p:cNvPr>
          <p:cNvSpPr txBox="1"/>
          <p:nvPr/>
        </p:nvSpPr>
        <p:spPr>
          <a:xfrm>
            <a:off x="3959466" y="3356267"/>
            <a:ext cx="3800878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ATTRACTIONS</a:t>
            </a: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Zap Zone XL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MSU Museum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State Capitol Tours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Light Show Downtown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New Festival - Rock Lansing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32556F-1D52-D8F8-2ED9-97F7B95C5096}"/>
              </a:ext>
            </a:extLst>
          </p:cNvPr>
          <p:cNvSpPr txBox="1"/>
          <p:nvPr/>
        </p:nvSpPr>
        <p:spPr>
          <a:xfrm>
            <a:off x="588552" y="5361149"/>
            <a:ext cx="2689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SPORT FACILITIES</a:t>
            </a:r>
          </a:p>
        </p:txBody>
      </p:sp>
    </p:spTree>
    <p:extLst>
      <p:ext uri="{BB962C8B-B14F-4D97-AF65-F5344CB8AC3E}">
        <p14:creationId xmlns:p14="http://schemas.microsoft.com/office/powerpoint/2010/main" val="102188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C4158C-A615-5DBC-FBDF-D2A508E2B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1429" y="1944528"/>
            <a:ext cx="5123698" cy="1963553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3BD4C31-E646-CB88-2457-397DC32E3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7474" y="4283721"/>
            <a:ext cx="4963885" cy="1711637"/>
          </a:xfrm>
        </p:spPr>
        <p:txBody>
          <a:bodyPr>
            <a:normAutofit fontScale="70000" lnSpcReduction="20000"/>
          </a:bodyPr>
          <a:lstStyle/>
          <a:p>
            <a:r>
              <a:rPr lang="en-US" sz="3200" b="1" dirty="0"/>
              <a:t>JULIE PINGSTON, </a:t>
            </a:r>
            <a:r>
              <a:rPr lang="en-US" dirty="0"/>
              <a:t>CDME, CMP, CTA</a:t>
            </a:r>
            <a:br>
              <a:rPr lang="en-US" dirty="0"/>
            </a:br>
            <a:endParaRPr lang="en-US" dirty="0"/>
          </a:p>
          <a:p>
            <a:r>
              <a:rPr lang="en-US" sz="2300" dirty="0"/>
              <a:t>PRESIDENT &amp; CEO</a:t>
            </a:r>
            <a:br>
              <a:rPr lang="en-US" sz="2300" dirty="0"/>
            </a:br>
            <a:endParaRPr lang="en-US" sz="2300" dirty="0"/>
          </a:p>
          <a:p>
            <a:r>
              <a:rPr lang="en-US" sz="2300" dirty="0">
                <a:hlinkClick r:id="rId2"/>
              </a:rPr>
              <a:t>jpingston@lansing.org</a:t>
            </a:r>
            <a:br>
              <a:rPr lang="en-US" sz="2300" dirty="0"/>
            </a:br>
            <a:endParaRPr lang="en-US" sz="2300" dirty="0"/>
          </a:p>
          <a:p>
            <a:r>
              <a:rPr lang="en-US" sz="2300" dirty="0"/>
              <a:t>Lansing.org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72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0C657-5FCD-3DE5-891B-6C8E6245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32" y="858666"/>
            <a:ext cx="5014651" cy="8418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A35397-B461-E16D-9044-15CB4E2BCC88}"/>
              </a:ext>
            </a:extLst>
          </p:cNvPr>
          <p:cNvSpPr txBox="1"/>
          <p:nvPr/>
        </p:nvSpPr>
        <p:spPr>
          <a:xfrm>
            <a:off x="6640232" y="4382310"/>
            <a:ext cx="47809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mission of Choose Lansing </a:t>
            </a:r>
            <a:r>
              <a:rPr lang="en-US" sz="2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positively impact our community’s quality of life by developing the region as a visitor destination.</a:t>
            </a: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E86B73-CBD7-4B28-CC15-B466B1CBBB8C}"/>
              </a:ext>
            </a:extLst>
          </p:cNvPr>
          <p:cNvSpPr txBox="1">
            <a:spLocks/>
          </p:cNvSpPr>
          <p:nvPr/>
        </p:nvSpPr>
        <p:spPr>
          <a:xfrm>
            <a:off x="6640232" y="3536306"/>
            <a:ext cx="5014651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200" b="1" i="0" kern="1200">
                <a:solidFill>
                  <a:schemeClr val="lt1"/>
                </a:solidFill>
                <a:latin typeface="Montserrat" pitchFamily="2" charset="77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 algn="l"/>
            <a:r>
              <a:rPr lang="en-US" dirty="0"/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08608-F3BA-C8CC-179F-1C941E89B89A}"/>
              </a:ext>
            </a:extLst>
          </p:cNvPr>
          <p:cNvSpPr txBox="1"/>
          <p:nvPr/>
        </p:nvSpPr>
        <p:spPr>
          <a:xfrm>
            <a:off x="6640232" y="1700466"/>
            <a:ext cx="4780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inspire visitors and community partners to love Greater Lansing as much as we do.</a:t>
            </a: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99D55BDE-AC37-D146-2335-289BD2071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46" y="1957820"/>
            <a:ext cx="41148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51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9C6E4-6CAB-1376-FB67-0281E0CEB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46" y="491811"/>
            <a:ext cx="11704454" cy="53747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BBB4"/>
                </a:solidFill>
                <a:latin typeface="Montserrat" panose="00000500000000000000" pitchFamily="2" charset="0"/>
              </a:rPr>
              <a:t>Organization Rebrand</a:t>
            </a:r>
          </a:p>
        </p:txBody>
      </p:sp>
      <p:pic>
        <p:nvPicPr>
          <p:cNvPr id="5" name="Picture 4" descr="A blue and orange text with a white star&#10;&#10;Description automatically generated">
            <a:extLst>
              <a:ext uri="{FF2B5EF4-FFF2-40B4-BE49-F238E27FC236}">
                <a16:creationId xmlns:a16="http://schemas.microsoft.com/office/drawing/2014/main" id="{D2ADB5A9-1EB7-CFFD-E7BE-434BB3869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2226945"/>
            <a:ext cx="4114800" cy="1885950"/>
          </a:xfrm>
          <a:prstGeom prst="rect">
            <a:avLst/>
          </a:prstGeom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AC0ED605-C0A5-80AC-86C2-31017B71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82" y="1998345"/>
            <a:ext cx="4257675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blue sign with white text&#10;&#10;Description automatically generated">
            <a:extLst>
              <a:ext uri="{FF2B5EF4-FFF2-40B4-BE49-F238E27FC236}">
                <a16:creationId xmlns:a16="http://schemas.microsoft.com/office/drawing/2014/main" id="{BE8C02EE-C11D-E5B6-E890-14B3B8905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50" r="-2" b="976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Placeholder 10">
            <a:extLst>
              <a:ext uri="{FF2B5EF4-FFF2-40B4-BE49-F238E27FC236}">
                <a16:creationId xmlns:a16="http://schemas.microsoft.com/office/drawing/2014/main" id="{6A8CED0D-B328-A91C-31C6-6966B1D82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09" r="-2" b="8707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7D1E6D-BD89-D0AC-3FE6-9EF8F5E7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en-US" kern="1200" dirty="0">
                <a:solidFill>
                  <a:srgbClr val="1A7BB8"/>
                </a:solidFill>
                <a:latin typeface="Montserrat" panose="00000500000000000000" pitchFamily="2" charset="0"/>
              </a:rPr>
              <a:t>Marketing Initiatives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E77B7-EEB4-2404-6B96-37BCA3AC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Community Engagement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Love Lansing Like a Local</a:t>
            </a:r>
          </a:p>
          <a:p>
            <a:pPr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n-lt"/>
              </a:rPr>
              <a:t>Digital Passes</a:t>
            </a:r>
          </a:p>
        </p:txBody>
      </p:sp>
      <p:pic>
        <p:nvPicPr>
          <p:cNvPr id="11" name="Picture 10" descr="A star in a circle&#10;&#10;Description automatically generated">
            <a:extLst>
              <a:ext uri="{FF2B5EF4-FFF2-40B4-BE49-F238E27FC236}">
                <a16:creationId xmlns:a16="http://schemas.microsoft.com/office/drawing/2014/main" id="{50E4CCBB-16D2-75BB-813C-89426A8F7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35" y="5648325"/>
            <a:ext cx="695899" cy="8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3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03D3D-49C2-9B45-B95B-CD449F15C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 Market Review</a:t>
            </a:r>
          </a:p>
        </p:txBody>
      </p:sp>
    </p:spTree>
    <p:extLst>
      <p:ext uri="{BB962C8B-B14F-4D97-AF65-F5344CB8AC3E}">
        <p14:creationId xmlns:p14="http://schemas.microsoft.com/office/powerpoint/2010/main" val="1906522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77CD05-E0B4-09D2-D1AD-A78A54399734}"/>
              </a:ext>
            </a:extLst>
          </p:cNvPr>
          <p:cNvSpPr txBox="1">
            <a:spLocks/>
          </p:cNvSpPr>
          <p:nvPr/>
        </p:nvSpPr>
        <p:spPr>
          <a:xfrm>
            <a:off x="515938" y="246621"/>
            <a:ext cx="11150600" cy="9203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 kern="1200">
                <a:solidFill>
                  <a:srgbClr val="1A7BB8"/>
                </a:solidFill>
                <a:latin typeface="Montserrat" pitchFamily="2" charset="77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Hotel Rooms Sold</a:t>
            </a:r>
          </a:p>
        </p:txBody>
      </p:sp>
      <p:graphicFrame>
        <p:nvGraphicFramePr>
          <p:cNvPr id="5" name="Chart 4" descr="column chart">
            <a:extLst>
              <a:ext uri="{FF2B5EF4-FFF2-40B4-BE49-F238E27FC236}">
                <a16:creationId xmlns:a16="http://schemas.microsoft.com/office/drawing/2014/main" id="{0FA1360D-1876-9813-723A-D6108AE9D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772301"/>
              </p:ext>
            </p:extLst>
          </p:nvPr>
        </p:nvGraphicFramePr>
        <p:xfrm>
          <a:off x="4675517" y="1166956"/>
          <a:ext cx="6557552" cy="4673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A0A5AC79-788E-3E3C-3789-85908EAC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27" r="7207"/>
          <a:stretch/>
        </p:blipFill>
        <p:spPr>
          <a:xfrm>
            <a:off x="672483" y="1828611"/>
            <a:ext cx="3200778" cy="3200778"/>
          </a:xfrm>
          <a:prstGeom prst="ellipse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EEF64-8A68-FA54-6DCD-6C879E9A25A6}"/>
              </a:ext>
            </a:extLst>
          </p:cNvPr>
          <p:cNvSpPr txBox="1"/>
          <p:nvPr/>
        </p:nvSpPr>
        <p:spPr>
          <a:xfrm>
            <a:off x="10113852" y="142225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1,049,003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95FA6-E0F9-2EBB-05A0-6E8F479EABA4}"/>
              </a:ext>
            </a:extLst>
          </p:cNvPr>
          <p:cNvSpPr txBox="1"/>
          <p:nvPr/>
        </p:nvSpPr>
        <p:spPr>
          <a:xfrm>
            <a:off x="5531566" y="1422258"/>
            <a:ext cx="13680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1,060,047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203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077CD05-E0B4-09D2-D1AD-A78A54399734}"/>
              </a:ext>
            </a:extLst>
          </p:cNvPr>
          <p:cNvSpPr txBox="1">
            <a:spLocks/>
          </p:cNvSpPr>
          <p:nvPr/>
        </p:nvSpPr>
        <p:spPr>
          <a:xfrm>
            <a:off x="520700" y="126549"/>
            <a:ext cx="11150600" cy="92033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 i="0" kern="1200">
                <a:solidFill>
                  <a:srgbClr val="1A7BB8"/>
                </a:solidFill>
                <a:latin typeface="Montserrat" pitchFamily="2" charset="77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Regional Hotel Occupancy</a:t>
            </a:r>
          </a:p>
        </p:txBody>
      </p:sp>
      <p:graphicFrame>
        <p:nvGraphicFramePr>
          <p:cNvPr id="5" name="Chart 4" descr="column chart">
            <a:extLst>
              <a:ext uri="{FF2B5EF4-FFF2-40B4-BE49-F238E27FC236}">
                <a16:creationId xmlns:a16="http://schemas.microsoft.com/office/drawing/2014/main" id="{0FA1360D-1876-9813-723A-D6108AE9D0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5761024"/>
              </p:ext>
            </p:extLst>
          </p:nvPr>
        </p:nvGraphicFramePr>
        <p:xfrm>
          <a:off x="5772728" y="1348320"/>
          <a:ext cx="5460340" cy="4562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A0A5AC79-788E-3E3C-3789-85908EAC1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15" r="28919"/>
          <a:stretch/>
        </p:blipFill>
        <p:spPr>
          <a:xfrm>
            <a:off x="1125643" y="1348320"/>
            <a:ext cx="3095375" cy="3095375"/>
          </a:xfrm>
          <a:prstGeom prst="ellipse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EEF64-8A68-FA54-6DCD-6C879E9A25A6}"/>
              </a:ext>
            </a:extLst>
          </p:cNvPr>
          <p:cNvSpPr txBox="1"/>
          <p:nvPr/>
        </p:nvSpPr>
        <p:spPr>
          <a:xfrm>
            <a:off x="10307816" y="2114938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53.8%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C88E6-B67C-27A9-04A9-32D92673E816}"/>
              </a:ext>
            </a:extLst>
          </p:cNvPr>
          <p:cNvSpPr txBox="1"/>
          <p:nvPr/>
        </p:nvSpPr>
        <p:spPr>
          <a:xfrm>
            <a:off x="840510" y="4698007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734 rooms added to the market since 2019 </a:t>
            </a:r>
            <a:br>
              <a:rPr lang="en-US" sz="1600" dirty="0"/>
            </a:br>
            <a:r>
              <a:rPr lang="en-US" sz="1600" dirty="0"/>
              <a:t>2021	Courtyard by Marriott Downtown</a:t>
            </a:r>
            <a:br>
              <a:rPr lang="en-US" sz="1600" dirty="0"/>
            </a:br>
            <a:r>
              <a:rPr lang="en-US" sz="1600" dirty="0"/>
              <a:t>	Graduate Hotel East Lansing</a:t>
            </a:r>
            <a:br>
              <a:rPr lang="en-US" sz="1600" dirty="0"/>
            </a:br>
            <a:r>
              <a:rPr lang="en-US" sz="1600" dirty="0"/>
              <a:t>2023	AC Hotel by Marriott &amp; Hyatt House</a:t>
            </a:r>
            <a:br>
              <a:rPr lang="en-US" sz="1600" dirty="0"/>
            </a:br>
            <a:r>
              <a:rPr lang="en-US" sz="1600" dirty="0"/>
              <a:t>	</a:t>
            </a:r>
            <a:r>
              <a:rPr lang="en-US" sz="1600" dirty="0" err="1"/>
              <a:t>WoodSpring</a:t>
            </a:r>
            <a:r>
              <a:rPr lang="en-US" sz="1600" dirty="0"/>
              <a:t> Suites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FE191-1BD4-9FCA-2CF3-33BAFEDBE2A7}"/>
              </a:ext>
            </a:extLst>
          </p:cNvPr>
          <p:cNvSpPr txBox="1"/>
          <p:nvPr/>
        </p:nvSpPr>
        <p:spPr>
          <a:xfrm>
            <a:off x="6266907" y="1666975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61.6%</a:t>
            </a:r>
          </a:p>
        </p:txBody>
      </p:sp>
    </p:spTree>
    <p:extLst>
      <p:ext uri="{BB962C8B-B14F-4D97-AF65-F5344CB8AC3E}">
        <p14:creationId xmlns:p14="http://schemas.microsoft.com/office/powerpoint/2010/main" val="1609693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050D7-00BE-803D-3A6B-404B63F9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Occupancy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2365B-F083-CA87-4AE6-496E90B1D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94" y="1275127"/>
            <a:ext cx="11291181" cy="419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98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DF510-17D9-4AAE-72C6-E79FBA8D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Average Daily Rate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BCA81-8742-8CE1-5FB5-756D9796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42" y="1157681"/>
            <a:ext cx="11420979" cy="422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5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nsing Color Palette">
      <a:dk1>
        <a:srgbClr val="000000"/>
      </a:dk1>
      <a:lt1>
        <a:srgbClr val="FFFFFF"/>
      </a:lt1>
      <a:dk2>
        <a:srgbClr val="6F7171"/>
      </a:dk2>
      <a:lt2>
        <a:srgbClr val="EEEEEE"/>
      </a:lt2>
      <a:accent1>
        <a:srgbClr val="00BBB3"/>
      </a:accent1>
      <a:accent2>
        <a:srgbClr val="1A7BB8"/>
      </a:accent2>
      <a:accent3>
        <a:srgbClr val="002E6D"/>
      </a:accent3>
      <a:accent4>
        <a:srgbClr val="F18A00"/>
      </a:accent4>
      <a:accent5>
        <a:srgbClr val="009877"/>
      </a:accent5>
      <a:accent6>
        <a:srgbClr val="3D542F"/>
      </a:accent6>
      <a:hlink>
        <a:srgbClr val="00AE41"/>
      </a:hlink>
      <a:folHlink>
        <a:srgbClr val="92D4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455</TotalTime>
  <Words>308</Words>
  <Application>Microsoft Office PowerPoint</Application>
  <PresentationFormat>Widescreen</PresentationFormat>
  <Paragraphs>65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Montserrat</vt:lpstr>
      <vt:lpstr>Montserrat ExtraBold</vt:lpstr>
      <vt:lpstr>Montserrat Medium</vt:lpstr>
      <vt:lpstr>Office Theme</vt:lpstr>
      <vt:lpstr>TOURISM &amp; HOSPITALITY REPORT</vt:lpstr>
      <vt:lpstr>Vision</vt:lpstr>
      <vt:lpstr>Organization Rebrand</vt:lpstr>
      <vt:lpstr>Marketing Initiatives</vt:lpstr>
      <vt:lpstr>2023 Market Review</vt:lpstr>
      <vt:lpstr>PowerPoint Presentation</vt:lpstr>
      <vt:lpstr>PowerPoint Presentation</vt:lpstr>
      <vt:lpstr>Occupancy</vt:lpstr>
      <vt:lpstr>Average Daily Rate</vt:lpstr>
      <vt:lpstr>2024 Market Review</vt:lpstr>
      <vt:lpstr>PowerPoint Presentation</vt:lpstr>
      <vt:lpstr>PowerPoint Presentation</vt:lpstr>
      <vt:lpstr>2024 New Developments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Stevens</dc:creator>
  <cp:lastModifiedBy>Erik Decker</cp:lastModifiedBy>
  <cp:revision>32</cp:revision>
  <dcterms:created xsi:type="dcterms:W3CDTF">2023-08-23T17:15:49Z</dcterms:created>
  <dcterms:modified xsi:type="dcterms:W3CDTF">2024-01-08T19:02:18Z</dcterms:modified>
</cp:coreProperties>
</file>