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6"/>
    <p:sldId id="257" r:id="rId57"/>
    <p:sldId id="258" r:id="rId58"/>
    <p:sldId id="259" r:id="rId59"/>
    <p:sldId id="260" r:id="rId60"/>
    <p:sldId id="261" r:id="rId61"/>
    <p:sldId id="262" r:id="rId62"/>
    <p:sldId id="263" r:id="rId63"/>
    <p:sldId id="264" r:id="rId64"/>
    <p:sldId id="265" r:id="rId6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 1" charset="1" panose="020B0503030501040103"/>
      <p:regular r:id="rId10"/>
    </p:embeddedFont>
    <p:embeddedFont>
      <p:font typeface="Canva Sans 1 Bold" charset="1" panose="020B0803030501040103"/>
      <p:regular r:id="rId11"/>
    </p:embeddedFont>
    <p:embeddedFont>
      <p:font typeface="Canva Sans 1 Italics" charset="1" panose="020B0503030501040103"/>
      <p:regular r:id="rId12"/>
    </p:embeddedFont>
    <p:embeddedFont>
      <p:font typeface="Canva Sans 1 Bold Italics" charset="1" panose="020B0803030501040103"/>
      <p:regular r:id="rId13"/>
    </p:embeddedFont>
    <p:embeddedFont>
      <p:font typeface="Canva Sans 2" charset="1" panose="020B0503030501040103"/>
      <p:regular r:id="rId14"/>
    </p:embeddedFont>
    <p:embeddedFont>
      <p:font typeface="Canva Sans 2 Bold" charset="1" panose="020B0803030501040103"/>
      <p:regular r:id="rId15"/>
    </p:embeddedFont>
    <p:embeddedFont>
      <p:font typeface="Canva Sans 2 Italics" charset="1" panose="020B0503030501040103"/>
      <p:regular r:id="rId16"/>
    </p:embeddedFont>
    <p:embeddedFont>
      <p:font typeface="Canva Sans 2 Bold Italics" charset="1" panose="020B0803030501040103"/>
      <p:regular r:id="rId17"/>
    </p:embeddedFont>
    <p:embeddedFont>
      <p:font typeface="Canva Sans 2 Medium" charset="1" panose="020B0603030501040103"/>
      <p:regular r:id="rId18"/>
    </p:embeddedFont>
    <p:embeddedFont>
      <p:font typeface="Canva Sans 2 Medium Italics" charset="1" panose="020B0603030501040103"/>
      <p:regular r:id="rId19"/>
    </p:embeddedFont>
    <p:embeddedFont>
      <p:font typeface="Poppins" charset="1" panose="00000500000000000000"/>
      <p:regular r:id="rId20"/>
    </p:embeddedFont>
    <p:embeddedFont>
      <p:font typeface="Poppins Bold" charset="1" panose="00000800000000000000"/>
      <p:regular r:id="rId21"/>
    </p:embeddedFont>
    <p:embeddedFont>
      <p:font typeface="Poppins Italics" charset="1" panose="00000500000000000000"/>
      <p:regular r:id="rId22"/>
    </p:embeddedFont>
    <p:embeddedFont>
      <p:font typeface="Poppins Bold Italics" charset="1" panose="00000800000000000000"/>
      <p:regular r:id="rId23"/>
    </p:embeddedFont>
    <p:embeddedFont>
      <p:font typeface="Poppins Thin" charset="1" panose="00000300000000000000"/>
      <p:regular r:id="rId24"/>
    </p:embeddedFont>
    <p:embeddedFont>
      <p:font typeface="Poppins Thin Italics" charset="1" panose="00000300000000000000"/>
      <p:regular r:id="rId25"/>
    </p:embeddedFont>
    <p:embeddedFont>
      <p:font typeface="Poppins Extra-Light" charset="1" panose="00000300000000000000"/>
      <p:regular r:id="rId26"/>
    </p:embeddedFont>
    <p:embeddedFont>
      <p:font typeface="Poppins Extra-Light Italics" charset="1" panose="00000300000000000000"/>
      <p:regular r:id="rId27"/>
    </p:embeddedFont>
    <p:embeddedFont>
      <p:font typeface="Poppins Light" charset="1" panose="00000400000000000000"/>
      <p:regular r:id="rId28"/>
    </p:embeddedFont>
    <p:embeddedFont>
      <p:font typeface="Poppins Light Italics" charset="1" panose="00000400000000000000"/>
      <p:regular r:id="rId29"/>
    </p:embeddedFont>
    <p:embeddedFont>
      <p:font typeface="Poppins Medium" charset="1" panose="00000600000000000000"/>
      <p:regular r:id="rId30"/>
    </p:embeddedFont>
    <p:embeddedFont>
      <p:font typeface="Poppins Medium Italics" charset="1" panose="00000600000000000000"/>
      <p:regular r:id="rId31"/>
    </p:embeddedFont>
    <p:embeddedFont>
      <p:font typeface="Poppins Semi-Bold" charset="1" panose="00000700000000000000"/>
      <p:regular r:id="rId32"/>
    </p:embeddedFont>
    <p:embeddedFont>
      <p:font typeface="Poppins Semi-Bold Italics" charset="1" panose="00000700000000000000"/>
      <p:regular r:id="rId33"/>
    </p:embeddedFont>
    <p:embeddedFont>
      <p:font typeface="Poppins Ultra-Bold" charset="1" panose="00000900000000000000"/>
      <p:regular r:id="rId34"/>
    </p:embeddedFont>
    <p:embeddedFont>
      <p:font typeface="Poppins Ultra-Bold Italics" charset="1" panose="00000900000000000000"/>
      <p:regular r:id="rId35"/>
    </p:embeddedFont>
    <p:embeddedFont>
      <p:font typeface="Poppins Heavy" charset="1" panose="00000A00000000000000"/>
      <p:regular r:id="rId36"/>
    </p:embeddedFont>
    <p:embeddedFont>
      <p:font typeface="Poppins Heavy Italics" charset="1" panose="00000A00000000000000"/>
      <p:regular r:id="rId37"/>
    </p:embeddedFont>
    <p:embeddedFont>
      <p:font typeface="Montserrat" charset="1" panose="00000500000000000000"/>
      <p:regular r:id="rId38"/>
    </p:embeddedFont>
    <p:embeddedFont>
      <p:font typeface="Montserrat Bold" charset="1" panose="00000800000000000000"/>
      <p:regular r:id="rId39"/>
    </p:embeddedFont>
    <p:embeddedFont>
      <p:font typeface="Montserrat Italics" charset="1" panose="00000500000000000000"/>
      <p:regular r:id="rId40"/>
    </p:embeddedFont>
    <p:embeddedFont>
      <p:font typeface="Montserrat Bold Italics" charset="1" panose="00000800000000000000"/>
      <p:regular r:id="rId41"/>
    </p:embeddedFont>
    <p:embeddedFont>
      <p:font typeface="Montserrat Thin" charset="1" panose="00000300000000000000"/>
      <p:regular r:id="rId42"/>
    </p:embeddedFont>
    <p:embeddedFont>
      <p:font typeface="Montserrat Thin Italics" charset="1" panose="00000300000000000000"/>
      <p:regular r:id="rId43"/>
    </p:embeddedFont>
    <p:embeddedFont>
      <p:font typeface="Montserrat Extra-Light" charset="1" panose="00000300000000000000"/>
      <p:regular r:id="rId44"/>
    </p:embeddedFont>
    <p:embeddedFont>
      <p:font typeface="Montserrat Extra-Light Italics" charset="1" panose="00000300000000000000"/>
      <p:regular r:id="rId45"/>
    </p:embeddedFont>
    <p:embeddedFont>
      <p:font typeface="Montserrat Light" charset="1" panose="00000400000000000000"/>
      <p:regular r:id="rId46"/>
    </p:embeddedFont>
    <p:embeddedFont>
      <p:font typeface="Montserrat Light Italics" charset="1" panose="00000400000000000000"/>
      <p:regular r:id="rId47"/>
    </p:embeddedFont>
    <p:embeddedFont>
      <p:font typeface="Montserrat Medium" charset="1" panose="00000600000000000000"/>
      <p:regular r:id="rId48"/>
    </p:embeddedFont>
    <p:embeddedFont>
      <p:font typeface="Montserrat Medium Italics" charset="1" panose="00000600000000000000"/>
      <p:regular r:id="rId49"/>
    </p:embeddedFont>
    <p:embeddedFont>
      <p:font typeface="Montserrat Semi-Bold" charset="1" panose="00000700000000000000"/>
      <p:regular r:id="rId50"/>
    </p:embeddedFont>
    <p:embeddedFont>
      <p:font typeface="Montserrat Semi-Bold Italics" charset="1" panose="00000700000000000000"/>
      <p:regular r:id="rId51"/>
    </p:embeddedFont>
    <p:embeddedFont>
      <p:font typeface="Montserrat Ultra-Bold" charset="1" panose="00000900000000000000"/>
      <p:regular r:id="rId52"/>
    </p:embeddedFont>
    <p:embeddedFont>
      <p:font typeface="Montserrat Ultra-Bold Italics" charset="1" panose="00000900000000000000"/>
      <p:regular r:id="rId53"/>
    </p:embeddedFont>
    <p:embeddedFont>
      <p:font typeface="Montserrat Heavy" charset="1" panose="00000A00000000000000"/>
      <p:regular r:id="rId54"/>
    </p:embeddedFont>
    <p:embeddedFont>
      <p:font typeface="Montserrat Heavy Italics" charset="1" panose="00000A0000000000000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slides/slide1.xml" Type="http://schemas.openxmlformats.org/officeDocument/2006/relationships/slide"/><Relationship Id="rId57" Target="slides/slide2.xml" Type="http://schemas.openxmlformats.org/officeDocument/2006/relationships/slide"/><Relationship Id="rId58" Target="slides/slide3.xml" Type="http://schemas.openxmlformats.org/officeDocument/2006/relationships/slide"/><Relationship Id="rId59" Target="slides/slide4.xml" Type="http://schemas.openxmlformats.org/officeDocument/2006/relationships/slide"/><Relationship Id="rId6" Target="fonts/font6.fntdata" Type="http://schemas.openxmlformats.org/officeDocument/2006/relationships/font"/><Relationship Id="rId60" Target="slides/slide5.xml" Type="http://schemas.openxmlformats.org/officeDocument/2006/relationships/slide"/><Relationship Id="rId61" Target="slides/slide6.xml" Type="http://schemas.openxmlformats.org/officeDocument/2006/relationships/slide"/><Relationship Id="rId62" Target="slides/slide7.xml" Type="http://schemas.openxmlformats.org/officeDocument/2006/relationships/slide"/><Relationship Id="rId63" Target="slides/slide8.xml" Type="http://schemas.openxmlformats.org/officeDocument/2006/relationships/slide"/><Relationship Id="rId64" Target="slides/slide9.xml" Type="http://schemas.openxmlformats.org/officeDocument/2006/relationships/slide"/><Relationship Id="rId65" Target="slides/slide10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FDFE0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4065" y="0"/>
            <a:ext cx="8003935" cy="10287000"/>
            <a:chOff x="0" y="0"/>
            <a:chExt cx="210803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8032" cy="2709333"/>
            </a:xfrm>
            <a:custGeom>
              <a:avLst/>
              <a:gdLst/>
              <a:ahLst/>
              <a:cxnLst/>
              <a:rect r="r" b="b" t="t" l="l"/>
              <a:pathLst>
                <a:path h="2709333" w="2108032">
                  <a:moveTo>
                    <a:pt x="0" y="0"/>
                  </a:moveTo>
                  <a:lnTo>
                    <a:pt x="2108032" y="0"/>
                  </a:lnTo>
                  <a:lnTo>
                    <a:pt x="210803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8356">
                    <a:alpha val="100000"/>
                  </a:srgbClr>
                </a:gs>
                <a:gs pos="100000">
                  <a:srgbClr val="B4B6B8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108032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2434035" cy="10287000"/>
            <a:chOff x="0" y="0"/>
            <a:chExt cx="3274807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274807" cy="2709333"/>
            </a:xfrm>
            <a:custGeom>
              <a:avLst/>
              <a:gdLst/>
              <a:ahLst/>
              <a:cxnLst/>
              <a:rect r="r" b="b" t="t" l="l"/>
              <a:pathLst>
                <a:path h="2709333" w="3274807">
                  <a:moveTo>
                    <a:pt x="0" y="0"/>
                  </a:moveTo>
                  <a:lnTo>
                    <a:pt x="3274807" y="0"/>
                  </a:lnTo>
                  <a:lnTo>
                    <a:pt x="327480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274807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true" rot="-5400000">
            <a:off x="5692543" y="3523470"/>
            <a:ext cx="10296525" cy="3230535"/>
          </a:xfrm>
          <a:custGeom>
            <a:avLst/>
            <a:gdLst/>
            <a:ahLst/>
            <a:cxnLst/>
            <a:rect r="r" b="b" t="t" l="l"/>
            <a:pathLst>
              <a:path h="3230535" w="10296525">
                <a:moveTo>
                  <a:pt x="10296525" y="3230535"/>
                </a:moveTo>
                <a:lnTo>
                  <a:pt x="0" y="3230535"/>
                </a:lnTo>
                <a:lnTo>
                  <a:pt x="0" y="0"/>
                </a:lnTo>
                <a:lnTo>
                  <a:pt x="10296525" y="0"/>
                </a:lnTo>
                <a:lnTo>
                  <a:pt x="10296525" y="32305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44816" y="1951874"/>
            <a:ext cx="6569173" cy="1351734"/>
          </a:xfrm>
          <a:custGeom>
            <a:avLst/>
            <a:gdLst/>
            <a:ahLst/>
            <a:cxnLst/>
            <a:rect r="r" b="b" t="t" l="l"/>
            <a:pathLst>
              <a:path h="1351734" w="6569173">
                <a:moveTo>
                  <a:pt x="0" y="0"/>
                </a:moveTo>
                <a:lnTo>
                  <a:pt x="6569173" y="0"/>
                </a:lnTo>
                <a:lnTo>
                  <a:pt x="6569173" y="1351733"/>
                </a:lnTo>
                <a:lnTo>
                  <a:pt x="0" y="1351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44816" y="7420427"/>
            <a:ext cx="8702592" cy="670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543"/>
              </a:lnSpc>
              <a:spcBef>
                <a:spcPct val="0"/>
              </a:spcBef>
            </a:pPr>
            <a:r>
              <a:rPr lang="en-US" sz="3959" spc="-98">
                <a:solidFill>
                  <a:srgbClr val="000000"/>
                </a:solidFill>
                <a:latin typeface="Montserrat Bold"/>
              </a:rPr>
              <a:t>THURSDAY, JANUARY 11, 2024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4816" y="3570307"/>
            <a:ext cx="9178005" cy="3668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1"/>
              </a:lnSpc>
            </a:pPr>
            <a:r>
              <a:rPr lang="en-US" sz="8136">
                <a:solidFill>
                  <a:srgbClr val="008357"/>
                </a:solidFill>
                <a:latin typeface="Montserrat Bold"/>
              </a:rPr>
              <a:t>MID-MICHIGAN </a:t>
            </a:r>
          </a:p>
          <a:p>
            <a:pPr>
              <a:lnSpc>
                <a:spcPts val="9601"/>
              </a:lnSpc>
            </a:pPr>
            <a:r>
              <a:rPr lang="en-US" sz="8136">
                <a:solidFill>
                  <a:srgbClr val="008357"/>
                </a:solidFill>
                <a:latin typeface="Montserrat Bold"/>
              </a:rPr>
              <a:t>ECONOMIC </a:t>
            </a:r>
          </a:p>
          <a:p>
            <a:pPr marL="0" indent="0" lvl="0">
              <a:lnSpc>
                <a:spcPts val="9601"/>
              </a:lnSpc>
            </a:pPr>
            <a:r>
              <a:rPr lang="en-US" sz="8136">
                <a:solidFill>
                  <a:srgbClr val="008357"/>
                </a:solidFill>
                <a:latin typeface="Montserrat Bold"/>
              </a:rPr>
              <a:t>FORECAST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9019305" y="942008"/>
            <a:ext cx="8402983" cy="8402983"/>
          </a:xfrm>
          <a:custGeom>
            <a:avLst/>
            <a:gdLst/>
            <a:ahLst/>
            <a:cxnLst/>
            <a:rect r="r" b="b" t="t" l="l"/>
            <a:pathLst>
              <a:path h="8402983" w="8402983">
                <a:moveTo>
                  <a:pt x="0" y="0"/>
                </a:moveTo>
                <a:lnTo>
                  <a:pt x="8402983" y="0"/>
                </a:lnTo>
                <a:lnTo>
                  <a:pt x="8402983" y="8402984"/>
                </a:lnTo>
                <a:lnTo>
                  <a:pt x="0" y="84029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483718" y="1406421"/>
            <a:ext cx="7474157" cy="7474157"/>
          </a:xfrm>
          <a:custGeom>
            <a:avLst/>
            <a:gdLst/>
            <a:ahLst/>
            <a:cxnLst/>
            <a:rect r="r" b="b" t="t" l="l"/>
            <a:pathLst>
              <a:path h="7474157" w="7474157">
                <a:moveTo>
                  <a:pt x="0" y="0"/>
                </a:moveTo>
                <a:lnTo>
                  <a:pt x="7474157" y="0"/>
                </a:lnTo>
                <a:lnTo>
                  <a:pt x="7474157" y="7474158"/>
                </a:lnTo>
                <a:lnTo>
                  <a:pt x="0" y="7474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822821" y="1745525"/>
            <a:ext cx="6795951" cy="679595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0509376" y="3776494"/>
            <a:ext cx="5422840" cy="2657191"/>
          </a:xfrm>
          <a:custGeom>
            <a:avLst/>
            <a:gdLst/>
            <a:ahLst/>
            <a:cxnLst/>
            <a:rect r="r" b="b" t="t" l="l"/>
            <a:pathLst>
              <a:path h="2657191" w="5422840">
                <a:moveTo>
                  <a:pt x="0" y="0"/>
                </a:moveTo>
                <a:lnTo>
                  <a:pt x="5422840" y="0"/>
                </a:lnTo>
                <a:lnTo>
                  <a:pt x="5422840" y="2657191"/>
                </a:lnTo>
                <a:lnTo>
                  <a:pt x="0" y="26571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77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08307" y="336453"/>
            <a:ext cx="9871387" cy="9614093"/>
          </a:xfrm>
          <a:custGeom>
            <a:avLst/>
            <a:gdLst/>
            <a:ahLst/>
            <a:cxnLst/>
            <a:rect r="r" b="b" t="t" l="l"/>
            <a:pathLst>
              <a:path h="9614093" w="9871387">
                <a:moveTo>
                  <a:pt x="0" y="0"/>
                </a:moveTo>
                <a:lnTo>
                  <a:pt x="9871386" y="0"/>
                </a:lnTo>
                <a:lnTo>
                  <a:pt x="9871386" y="9614094"/>
                </a:lnTo>
                <a:lnTo>
                  <a:pt x="0" y="9614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" t="-1965" r="-594" b="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11008" y="1702895"/>
            <a:ext cx="12265984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8357"/>
                </a:solidFill>
                <a:latin typeface="Montserrat Bold"/>
              </a:rPr>
              <a:t>Q4 2023 SMALL BUSINESS INDEX</a:t>
            </a:r>
          </a:p>
        </p:txBody>
      </p:sp>
      <p:sp>
        <p:nvSpPr>
          <p:cNvPr name="Freeform 3" id="3"/>
          <p:cNvSpPr/>
          <p:nvPr/>
        </p:nvSpPr>
        <p:spPr>
          <a:xfrm flipH="true" flipV="true" rot="0">
            <a:off x="0" y="0"/>
            <a:ext cx="18288000" cy="2628900"/>
          </a:xfrm>
          <a:custGeom>
            <a:avLst/>
            <a:gdLst/>
            <a:ahLst/>
            <a:cxnLst/>
            <a:rect r="r" b="b" t="t" l="l"/>
            <a:pathLst>
              <a:path h="2628900" w="18288000">
                <a:moveTo>
                  <a:pt x="18288000" y="2628900"/>
                </a:moveTo>
                <a:lnTo>
                  <a:pt x="0" y="26289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6289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415164" y="5573512"/>
            <a:ext cx="2714379" cy="3873272"/>
            <a:chOff x="0" y="0"/>
            <a:chExt cx="911880" cy="13012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1880" cy="1301203"/>
            </a:xfrm>
            <a:custGeom>
              <a:avLst/>
              <a:gdLst/>
              <a:ahLst/>
              <a:cxnLst/>
              <a:rect r="r" b="b" t="t" l="l"/>
              <a:pathLst>
                <a:path h="1301203" w="911880">
                  <a:moveTo>
                    <a:pt x="128348" y="0"/>
                  </a:moveTo>
                  <a:lnTo>
                    <a:pt x="783531" y="0"/>
                  </a:lnTo>
                  <a:cubicBezTo>
                    <a:pt x="817571" y="0"/>
                    <a:pt x="850217" y="13522"/>
                    <a:pt x="874287" y="37592"/>
                  </a:cubicBezTo>
                  <a:cubicBezTo>
                    <a:pt x="898357" y="61662"/>
                    <a:pt x="911880" y="94308"/>
                    <a:pt x="911880" y="128348"/>
                  </a:cubicBezTo>
                  <a:lnTo>
                    <a:pt x="911880" y="1172854"/>
                  </a:lnTo>
                  <a:cubicBezTo>
                    <a:pt x="911880" y="1206894"/>
                    <a:pt x="898357" y="1239540"/>
                    <a:pt x="874287" y="1263610"/>
                  </a:cubicBezTo>
                  <a:cubicBezTo>
                    <a:pt x="850217" y="1287680"/>
                    <a:pt x="817571" y="1301203"/>
                    <a:pt x="783531" y="1301203"/>
                  </a:cubicBezTo>
                  <a:lnTo>
                    <a:pt x="128348" y="1301203"/>
                  </a:lnTo>
                  <a:cubicBezTo>
                    <a:pt x="94308" y="1301203"/>
                    <a:pt x="61662" y="1287680"/>
                    <a:pt x="37592" y="1263610"/>
                  </a:cubicBezTo>
                  <a:cubicBezTo>
                    <a:pt x="13522" y="1239540"/>
                    <a:pt x="0" y="1206894"/>
                    <a:pt x="0" y="1172854"/>
                  </a:cubicBezTo>
                  <a:lnTo>
                    <a:pt x="0" y="128348"/>
                  </a:lnTo>
                  <a:cubicBezTo>
                    <a:pt x="0" y="94308"/>
                    <a:pt x="13522" y="61662"/>
                    <a:pt x="37592" y="37592"/>
                  </a:cubicBezTo>
                  <a:cubicBezTo>
                    <a:pt x="61662" y="13522"/>
                    <a:pt x="94308" y="0"/>
                    <a:pt x="128348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28575"/>
              <a:ext cx="911880" cy="12726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244026" y="4570494"/>
            <a:ext cx="2714379" cy="4873948"/>
            <a:chOff x="0" y="0"/>
            <a:chExt cx="3619172" cy="649859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1334235"/>
              <a:ext cx="3619172" cy="5164363"/>
              <a:chOff x="0" y="0"/>
              <a:chExt cx="911880" cy="130120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11880" cy="1301203"/>
              </a:xfrm>
              <a:custGeom>
                <a:avLst/>
                <a:gdLst/>
                <a:ahLst/>
                <a:cxnLst/>
                <a:rect r="r" b="b" t="t" l="l"/>
                <a:pathLst>
                  <a:path h="1301203" w="911880">
                    <a:moveTo>
                      <a:pt x="128348" y="0"/>
                    </a:moveTo>
                    <a:lnTo>
                      <a:pt x="783531" y="0"/>
                    </a:lnTo>
                    <a:cubicBezTo>
                      <a:pt x="817571" y="0"/>
                      <a:pt x="850217" y="13522"/>
                      <a:pt x="874287" y="37592"/>
                    </a:cubicBezTo>
                    <a:cubicBezTo>
                      <a:pt x="898357" y="61662"/>
                      <a:pt x="911880" y="94308"/>
                      <a:pt x="911880" y="128348"/>
                    </a:cubicBezTo>
                    <a:lnTo>
                      <a:pt x="911880" y="1172854"/>
                    </a:lnTo>
                    <a:cubicBezTo>
                      <a:pt x="911880" y="1206894"/>
                      <a:pt x="898357" y="1239540"/>
                      <a:pt x="874287" y="1263610"/>
                    </a:cubicBezTo>
                    <a:cubicBezTo>
                      <a:pt x="850217" y="1287680"/>
                      <a:pt x="817571" y="1301203"/>
                      <a:pt x="783531" y="1301203"/>
                    </a:cubicBezTo>
                    <a:lnTo>
                      <a:pt x="128348" y="1301203"/>
                    </a:lnTo>
                    <a:cubicBezTo>
                      <a:pt x="94308" y="1301203"/>
                      <a:pt x="61662" y="1287680"/>
                      <a:pt x="37592" y="1263610"/>
                    </a:cubicBezTo>
                    <a:cubicBezTo>
                      <a:pt x="13522" y="1239540"/>
                      <a:pt x="0" y="1206894"/>
                      <a:pt x="0" y="1172854"/>
                    </a:cubicBezTo>
                    <a:lnTo>
                      <a:pt x="0" y="128348"/>
                    </a:lnTo>
                    <a:cubicBezTo>
                      <a:pt x="0" y="94308"/>
                      <a:pt x="13522" y="61662"/>
                      <a:pt x="37592" y="37592"/>
                    </a:cubicBezTo>
                    <a:cubicBezTo>
                      <a:pt x="61662" y="13522"/>
                      <a:pt x="94308" y="0"/>
                      <a:pt x="128348" y="0"/>
                    </a:cubicBezTo>
                    <a:close/>
                  </a:path>
                </a:pathLst>
              </a:custGeom>
              <a:solidFill>
                <a:srgbClr val="051D40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28575"/>
                <a:ext cx="911880" cy="12726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241458" y="0"/>
              <a:ext cx="3152886" cy="3152886"/>
            </a:xfrm>
            <a:custGeom>
              <a:avLst/>
              <a:gdLst/>
              <a:ahLst/>
              <a:cxnLst/>
              <a:rect r="r" b="b" t="t" l="l"/>
              <a:pathLst>
                <a:path h="3152886" w="3152886">
                  <a:moveTo>
                    <a:pt x="0" y="0"/>
                  </a:moveTo>
                  <a:lnTo>
                    <a:pt x="3152886" y="0"/>
                  </a:lnTo>
                  <a:lnTo>
                    <a:pt x="3152886" y="3152886"/>
                  </a:lnTo>
                  <a:lnTo>
                    <a:pt x="0" y="3152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88539" y="3156705"/>
              <a:ext cx="3058724" cy="13552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43"/>
                </a:lnSpc>
              </a:pPr>
              <a:r>
                <a:rPr lang="en-US" sz="1959">
                  <a:solidFill>
                    <a:srgbClr val="FFFFFF"/>
                  </a:solidFill>
                  <a:latin typeface="Canva Sans 2 Bold"/>
                </a:rPr>
                <a:t>REGIONAL ECONOMY GOOD HEALTH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537220" y="4834592"/>
              <a:ext cx="2561361" cy="14850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931"/>
                </a:lnSpc>
                <a:spcBef>
                  <a:spcPct val="0"/>
                </a:spcBef>
              </a:pPr>
              <a:r>
                <a:rPr lang="en-US" sz="6379">
                  <a:solidFill>
                    <a:srgbClr val="FFFFFF"/>
                  </a:solidFill>
                  <a:latin typeface="Poppins"/>
                </a:rPr>
                <a:t>30%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58430" y="4604625"/>
            <a:ext cx="2714379" cy="4878632"/>
            <a:chOff x="0" y="0"/>
            <a:chExt cx="3619172" cy="6504842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340480"/>
              <a:ext cx="3619172" cy="5164363"/>
              <a:chOff x="0" y="0"/>
              <a:chExt cx="911880" cy="130120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911880" cy="1301203"/>
              </a:xfrm>
              <a:custGeom>
                <a:avLst/>
                <a:gdLst/>
                <a:ahLst/>
                <a:cxnLst/>
                <a:rect r="r" b="b" t="t" l="l"/>
                <a:pathLst>
                  <a:path h="1301203" w="911880">
                    <a:moveTo>
                      <a:pt x="128348" y="0"/>
                    </a:moveTo>
                    <a:lnTo>
                      <a:pt x="783531" y="0"/>
                    </a:lnTo>
                    <a:cubicBezTo>
                      <a:pt x="817571" y="0"/>
                      <a:pt x="850217" y="13522"/>
                      <a:pt x="874287" y="37592"/>
                    </a:cubicBezTo>
                    <a:cubicBezTo>
                      <a:pt x="898357" y="61662"/>
                      <a:pt x="911880" y="94308"/>
                      <a:pt x="911880" y="128348"/>
                    </a:cubicBezTo>
                    <a:lnTo>
                      <a:pt x="911880" y="1172854"/>
                    </a:lnTo>
                    <a:cubicBezTo>
                      <a:pt x="911880" y="1206894"/>
                      <a:pt x="898357" y="1239540"/>
                      <a:pt x="874287" y="1263610"/>
                    </a:cubicBezTo>
                    <a:cubicBezTo>
                      <a:pt x="850217" y="1287680"/>
                      <a:pt x="817571" y="1301203"/>
                      <a:pt x="783531" y="1301203"/>
                    </a:cubicBezTo>
                    <a:lnTo>
                      <a:pt x="128348" y="1301203"/>
                    </a:lnTo>
                    <a:cubicBezTo>
                      <a:pt x="94308" y="1301203"/>
                      <a:pt x="61662" y="1287680"/>
                      <a:pt x="37592" y="1263610"/>
                    </a:cubicBezTo>
                    <a:cubicBezTo>
                      <a:pt x="13522" y="1239540"/>
                      <a:pt x="0" y="1206894"/>
                      <a:pt x="0" y="1172854"/>
                    </a:cubicBezTo>
                    <a:lnTo>
                      <a:pt x="0" y="128348"/>
                    </a:lnTo>
                    <a:cubicBezTo>
                      <a:pt x="0" y="94308"/>
                      <a:pt x="13522" y="61662"/>
                      <a:pt x="37592" y="37592"/>
                    </a:cubicBezTo>
                    <a:cubicBezTo>
                      <a:pt x="61662" y="13522"/>
                      <a:pt x="94308" y="0"/>
                      <a:pt x="128348" y="0"/>
                    </a:cubicBezTo>
                    <a:close/>
                  </a:path>
                </a:pathLst>
              </a:custGeom>
              <a:solidFill>
                <a:srgbClr val="051D4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28575"/>
                <a:ext cx="911880" cy="12726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98172" y="0"/>
              <a:ext cx="3222829" cy="3210575"/>
            </a:xfrm>
            <a:custGeom>
              <a:avLst/>
              <a:gdLst/>
              <a:ahLst/>
              <a:cxnLst/>
              <a:rect r="r" b="b" t="t" l="l"/>
              <a:pathLst>
                <a:path h="3210575" w="3222829">
                  <a:moveTo>
                    <a:pt x="0" y="0"/>
                  </a:moveTo>
                  <a:lnTo>
                    <a:pt x="3222828" y="0"/>
                  </a:lnTo>
                  <a:lnTo>
                    <a:pt x="3222828" y="3210575"/>
                  </a:lnTo>
                  <a:lnTo>
                    <a:pt x="0" y="3210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288539" y="3162950"/>
              <a:ext cx="3058724" cy="897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43"/>
                </a:lnSpc>
              </a:pPr>
              <a:r>
                <a:rPr lang="en-US" sz="1959">
                  <a:solidFill>
                    <a:srgbClr val="FFFFFF"/>
                  </a:solidFill>
                  <a:latin typeface="Canva Sans 2 Bold"/>
                </a:rPr>
                <a:t>GROWING REVENUE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528906" y="4840837"/>
              <a:ext cx="2561361" cy="14850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931"/>
                </a:lnSpc>
                <a:spcBef>
                  <a:spcPct val="0"/>
                </a:spcBef>
              </a:pPr>
              <a:r>
                <a:rPr lang="en-US" sz="6379">
                  <a:solidFill>
                    <a:srgbClr val="FFFFFF"/>
                  </a:solidFill>
                  <a:latin typeface="Poppins"/>
                </a:rPr>
                <a:t>22%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5072888" y="4568152"/>
            <a:ext cx="2714379" cy="4878632"/>
            <a:chOff x="0" y="0"/>
            <a:chExt cx="3619172" cy="6504842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1340480"/>
              <a:ext cx="3619172" cy="5164363"/>
              <a:chOff x="0" y="0"/>
              <a:chExt cx="911880" cy="130120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911880" cy="1301203"/>
              </a:xfrm>
              <a:custGeom>
                <a:avLst/>
                <a:gdLst/>
                <a:ahLst/>
                <a:cxnLst/>
                <a:rect r="r" b="b" t="t" l="l"/>
                <a:pathLst>
                  <a:path h="1301203" w="911880">
                    <a:moveTo>
                      <a:pt x="128348" y="0"/>
                    </a:moveTo>
                    <a:lnTo>
                      <a:pt x="783531" y="0"/>
                    </a:lnTo>
                    <a:cubicBezTo>
                      <a:pt x="817571" y="0"/>
                      <a:pt x="850217" y="13522"/>
                      <a:pt x="874287" y="37592"/>
                    </a:cubicBezTo>
                    <a:cubicBezTo>
                      <a:pt x="898357" y="61662"/>
                      <a:pt x="911880" y="94308"/>
                      <a:pt x="911880" y="128348"/>
                    </a:cubicBezTo>
                    <a:lnTo>
                      <a:pt x="911880" y="1172854"/>
                    </a:lnTo>
                    <a:cubicBezTo>
                      <a:pt x="911880" y="1206894"/>
                      <a:pt x="898357" y="1239540"/>
                      <a:pt x="874287" y="1263610"/>
                    </a:cubicBezTo>
                    <a:cubicBezTo>
                      <a:pt x="850217" y="1287680"/>
                      <a:pt x="817571" y="1301203"/>
                      <a:pt x="783531" y="1301203"/>
                    </a:cubicBezTo>
                    <a:lnTo>
                      <a:pt x="128348" y="1301203"/>
                    </a:lnTo>
                    <a:cubicBezTo>
                      <a:pt x="94308" y="1301203"/>
                      <a:pt x="61662" y="1287680"/>
                      <a:pt x="37592" y="1263610"/>
                    </a:cubicBezTo>
                    <a:cubicBezTo>
                      <a:pt x="13522" y="1239540"/>
                      <a:pt x="0" y="1206894"/>
                      <a:pt x="0" y="1172854"/>
                    </a:cubicBezTo>
                    <a:lnTo>
                      <a:pt x="0" y="128348"/>
                    </a:lnTo>
                    <a:cubicBezTo>
                      <a:pt x="0" y="94308"/>
                      <a:pt x="13522" y="61662"/>
                      <a:pt x="37592" y="37592"/>
                    </a:cubicBezTo>
                    <a:cubicBezTo>
                      <a:pt x="61662" y="13522"/>
                      <a:pt x="94308" y="0"/>
                      <a:pt x="128348" y="0"/>
                    </a:cubicBezTo>
                    <a:close/>
                  </a:path>
                </a:pathLst>
              </a:custGeom>
              <a:solidFill>
                <a:srgbClr val="051D4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28575"/>
                <a:ext cx="911880" cy="12726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163700" y="0"/>
              <a:ext cx="3213001" cy="3213001"/>
            </a:xfrm>
            <a:custGeom>
              <a:avLst/>
              <a:gdLst/>
              <a:ahLst/>
              <a:cxnLst/>
              <a:rect r="r" b="b" t="t" l="l"/>
              <a:pathLst>
                <a:path h="3213001" w="3213001">
                  <a:moveTo>
                    <a:pt x="0" y="0"/>
                  </a:moveTo>
                  <a:lnTo>
                    <a:pt x="3213002" y="0"/>
                  </a:lnTo>
                  <a:lnTo>
                    <a:pt x="3213002" y="3213001"/>
                  </a:lnTo>
                  <a:lnTo>
                    <a:pt x="0" y="3213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372306" y="3162950"/>
              <a:ext cx="2874560" cy="897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43"/>
                </a:lnSpc>
              </a:pPr>
              <a:r>
                <a:rPr lang="en-US" sz="1959">
                  <a:solidFill>
                    <a:srgbClr val="FFFFFF"/>
                  </a:solidFill>
                  <a:latin typeface="Canva Sans 2 Bold"/>
                </a:rPr>
                <a:t>SUPPLY CHAIN DISRUPTIONS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408106" y="4840837"/>
              <a:ext cx="2561361" cy="14850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931"/>
                </a:lnSpc>
                <a:spcBef>
                  <a:spcPct val="0"/>
                </a:spcBef>
              </a:pPr>
              <a:r>
                <a:rPr lang="en-US" sz="6379">
                  <a:solidFill>
                    <a:srgbClr val="FFFFFF"/>
                  </a:solidFill>
                  <a:latin typeface="Poppins"/>
                </a:rPr>
                <a:t>17%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329595" y="4551202"/>
            <a:ext cx="2714379" cy="4912531"/>
            <a:chOff x="0" y="0"/>
            <a:chExt cx="3619172" cy="6550041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1385679"/>
              <a:ext cx="3619172" cy="5164363"/>
              <a:chOff x="0" y="0"/>
              <a:chExt cx="911880" cy="1301203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911880" cy="1301203"/>
              </a:xfrm>
              <a:custGeom>
                <a:avLst/>
                <a:gdLst/>
                <a:ahLst/>
                <a:cxnLst/>
                <a:rect r="r" b="b" t="t" l="l"/>
                <a:pathLst>
                  <a:path h="1301203" w="911880">
                    <a:moveTo>
                      <a:pt x="128348" y="0"/>
                    </a:moveTo>
                    <a:lnTo>
                      <a:pt x="783531" y="0"/>
                    </a:lnTo>
                    <a:cubicBezTo>
                      <a:pt x="817571" y="0"/>
                      <a:pt x="850217" y="13522"/>
                      <a:pt x="874287" y="37592"/>
                    </a:cubicBezTo>
                    <a:cubicBezTo>
                      <a:pt x="898357" y="61662"/>
                      <a:pt x="911880" y="94308"/>
                      <a:pt x="911880" y="128348"/>
                    </a:cubicBezTo>
                    <a:lnTo>
                      <a:pt x="911880" y="1172854"/>
                    </a:lnTo>
                    <a:cubicBezTo>
                      <a:pt x="911880" y="1206894"/>
                      <a:pt x="898357" y="1239540"/>
                      <a:pt x="874287" y="1263610"/>
                    </a:cubicBezTo>
                    <a:cubicBezTo>
                      <a:pt x="850217" y="1287680"/>
                      <a:pt x="817571" y="1301203"/>
                      <a:pt x="783531" y="1301203"/>
                    </a:cubicBezTo>
                    <a:lnTo>
                      <a:pt x="128348" y="1301203"/>
                    </a:lnTo>
                    <a:cubicBezTo>
                      <a:pt x="94308" y="1301203"/>
                      <a:pt x="61662" y="1287680"/>
                      <a:pt x="37592" y="1263610"/>
                    </a:cubicBezTo>
                    <a:cubicBezTo>
                      <a:pt x="13522" y="1239540"/>
                      <a:pt x="0" y="1206894"/>
                      <a:pt x="0" y="1172854"/>
                    </a:cubicBezTo>
                    <a:lnTo>
                      <a:pt x="0" y="128348"/>
                    </a:lnTo>
                    <a:cubicBezTo>
                      <a:pt x="0" y="94308"/>
                      <a:pt x="13522" y="61662"/>
                      <a:pt x="37592" y="37592"/>
                    </a:cubicBezTo>
                    <a:cubicBezTo>
                      <a:pt x="61662" y="13522"/>
                      <a:pt x="94308" y="0"/>
                      <a:pt x="128348" y="0"/>
                    </a:cubicBezTo>
                    <a:close/>
                  </a:path>
                </a:pathLst>
              </a:custGeom>
              <a:solidFill>
                <a:srgbClr val="051D40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28575"/>
                <a:ext cx="911880" cy="12726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  <p:sp>
          <p:nvSpPr>
            <p:cNvPr name="Freeform 32" id="32"/>
            <p:cNvSpPr/>
            <p:nvPr/>
          </p:nvSpPr>
          <p:spPr>
            <a:xfrm flipH="false" flipV="false" rot="0">
              <a:off x="118770" y="0"/>
              <a:ext cx="3255774" cy="3255774"/>
            </a:xfrm>
            <a:custGeom>
              <a:avLst/>
              <a:gdLst/>
              <a:ahLst/>
              <a:cxnLst/>
              <a:rect r="r" b="b" t="t" l="l"/>
              <a:pathLst>
                <a:path h="3255774" w="3255774">
                  <a:moveTo>
                    <a:pt x="0" y="0"/>
                  </a:moveTo>
                  <a:lnTo>
                    <a:pt x="3255774" y="0"/>
                  </a:lnTo>
                  <a:lnTo>
                    <a:pt x="3255774" y="3255774"/>
                  </a:lnTo>
                  <a:lnTo>
                    <a:pt x="0" y="3255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114477" y="3208149"/>
              <a:ext cx="3390217" cy="4392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43"/>
                </a:lnSpc>
              </a:pPr>
              <a:r>
                <a:rPr lang="en-US" sz="1959">
                  <a:solidFill>
                    <a:srgbClr val="FFFFFF"/>
                  </a:solidFill>
                  <a:latin typeface="Canva Sans 2 Bold"/>
                </a:rPr>
                <a:t>INFLATION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465977" y="4886036"/>
              <a:ext cx="2561361" cy="14850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931"/>
                </a:lnSpc>
                <a:spcBef>
                  <a:spcPct val="0"/>
                </a:spcBef>
              </a:pPr>
              <a:r>
                <a:rPr lang="en-US" sz="6379">
                  <a:solidFill>
                    <a:srgbClr val="FFFFFF"/>
                  </a:solidFill>
                  <a:latin typeface="Poppins"/>
                </a:rPr>
                <a:t>53%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00733" y="5537039"/>
            <a:ext cx="2714379" cy="3873272"/>
            <a:chOff x="0" y="0"/>
            <a:chExt cx="911880" cy="130120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911880" cy="1301203"/>
            </a:xfrm>
            <a:custGeom>
              <a:avLst/>
              <a:gdLst/>
              <a:ahLst/>
              <a:cxnLst/>
              <a:rect r="r" b="b" t="t" l="l"/>
              <a:pathLst>
                <a:path h="1301203" w="911880">
                  <a:moveTo>
                    <a:pt x="128348" y="0"/>
                  </a:moveTo>
                  <a:lnTo>
                    <a:pt x="783531" y="0"/>
                  </a:lnTo>
                  <a:cubicBezTo>
                    <a:pt x="817571" y="0"/>
                    <a:pt x="850217" y="13522"/>
                    <a:pt x="874287" y="37592"/>
                  </a:cubicBezTo>
                  <a:cubicBezTo>
                    <a:pt x="898357" y="61662"/>
                    <a:pt x="911880" y="94308"/>
                    <a:pt x="911880" y="128348"/>
                  </a:cubicBezTo>
                  <a:lnTo>
                    <a:pt x="911880" y="1172854"/>
                  </a:lnTo>
                  <a:cubicBezTo>
                    <a:pt x="911880" y="1206894"/>
                    <a:pt x="898357" y="1239540"/>
                    <a:pt x="874287" y="1263610"/>
                  </a:cubicBezTo>
                  <a:cubicBezTo>
                    <a:pt x="850217" y="1287680"/>
                    <a:pt x="817571" y="1301203"/>
                    <a:pt x="783531" y="1301203"/>
                  </a:cubicBezTo>
                  <a:lnTo>
                    <a:pt x="128348" y="1301203"/>
                  </a:lnTo>
                  <a:cubicBezTo>
                    <a:pt x="94308" y="1301203"/>
                    <a:pt x="61662" y="1287680"/>
                    <a:pt x="37592" y="1263610"/>
                  </a:cubicBezTo>
                  <a:cubicBezTo>
                    <a:pt x="13522" y="1239540"/>
                    <a:pt x="0" y="1206894"/>
                    <a:pt x="0" y="1172854"/>
                  </a:cubicBezTo>
                  <a:lnTo>
                    <a:pt x="0" y="128348"/>
                  </a:lnTo>
                  <a:cubicBezTo>
                    <a:pt x="0" y="94308"/>
                    <a:pt x="13522" y="61662"/>
                    <a:pt x="37592" y="37592"/>
                  </a:cubicBezTo>
                  <a:cubicBezTo>
                    <a:pt x="61662" y="13522"/>
                    <a:pt x="94308" y="0"/>
                    <a:pt x="128348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28575"/>
              <a:ext cx="911880" cy="1272628"/>
            </a:xfrm>
            <a:prstGeom prst="rect">
              <a:avLst/>
            </a:prstGeom>
          </p:spPr>
          <p:txBody>
            <a:bodyPr anchor="ctr" rtlCol="false" tIns="52672" lIns="52672" bIns="52672" rIns="52672"/>
            <a:lstStyle/>
            <a:p>
              <a:pPr algn="ctr">
                <a:lnSpc>
                  <a:spcPts val="2450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657697" y="4604625"/>
            <a:ext cx="2400450" cy="2400450"/>
          </a:xfrm>
          <a:custGeom>
            <a:avLst/>
            <a:gdLst/>
            <a:ahLst/>
            <a:cxnLst/>
            <a:rect r="r" b="b" t="t" l="l"/>
            <a:pathLst>
              <a:path h="2400450" w="2400450">
                <a:moveTo>
                  <a:pt x="0" y="0"/>
                </a:moveTo>
                <a:lnTo>
                  <a:pt x="2400450" y="0"/>
                </a:lnTo>
                <a:lnTo>
                  <a:pt x="2400450" y="2400450"/>
                </a:lnTo>
                <a:lnTo>
                  <a:pt x="0" y="24004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657697" y="6891985"/>
            <a:ext cx="2325526" cy="341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FFFFFF"/>
                </a:solidFill>
                <a:latin typeface="Canva Sans 2 Bold"/>
              </a:rPr>
              <a:t>TALENT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97412" y="8114682"/>
            <a:ext cx="1921021" cy="116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6379">
                <a:solidFill>
                  <a:srgbClr val="FFFFFF"/>
                </a:solidFill>
                <a:latin typeface="Poppins"/>
              </a:rPr>
              <a:t>60%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5330479" y="2931148"/>
            <a:ext cx="7414220" cy="2106442"/>
          </a:xfrm>
          <a:custGeom>
            <a:avLst/>
            <a:gdLst/>
            <a:ahLst/>
            <a:cxnLst/>
            <a:rect r="r" b="b" t="t" l="l"/>
            <a:pathLst>
              <a:path h="2106442" w="7414220">
                <a:moveTo>
                  <a:pt x="0" y="0"/>
                </a:moveTo>
                <a:lnTo>
                  <a:pt x="7414220" y="0"/>
                </a:lnTo>
                <a:lnTo>
                  <a:pt x="7414220" y="2106442"/>
                </a:lnTo>
                <a:lnTo>
                  <a:pt x="0" y="21064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38883" r="0" b="-37106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3559872" y="4568152"/>
            <a:ext cx="2424964" cy="2424964"/>
            <a:chOff x="0" y="0"/>
            <a:chExt cx="3233285" cy="323328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233285" cy="3233285"/>
            </a:xfrm>
            <a:custGeom>
              <a:avLst/>
              <a:gdLst/>
              <a:ahLst/>
              <a:cxnLst/>
              <a:rect r="r" b="b" t="t" l="l"/>
              <a:pathLst>
                <a:path h="3233285" w="3233285">
                  <a:moveTo>
                    <a:pt x="0" y="0"/>
                  </a:moveTo>
                  <a:lnTo>
                    <a:pt x="3233285" y="0"/>
                  </a:lnTo>
                  <a:lnTo>
                    <a:pt x="3233285" y="3233285"/>
                  </a:lnTo>
                  <a:lnTo>
                    <a:pt x="0" y="3233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701516" y="1087626"/>
              <a:ext cx="1846881" cy="1058032"/>
            </a:xfrm>
            <a:custGeom>
              <a:avLst/>
              <a:gdLst/>
              <a:ahLst/>
              <a:cxnLst/>
              <a:rect r="r" b="b" t="t" l="l"/>
              <a:pathLst>
                <a:path h="1058032" w="1846881">
                  <a:moveTo>
                    <a:pt x="0" y="0"/>
                  </a:moveTo>
                  <a:lnTo>
                    <a:pt x="1846882" y="0"/>
                  </a:lnTo>
                  <a:lnTo>
                    <a:pt x="1846882" y="1058032"/>
                  </a:lnTo>
                  <a:lnTo>
                    <a:pt x="0" y="1058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3631568" y="6928458"/>
            <a:ext cx="2294043" cy="684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FFFFFF"/>
                </a:solidFill>
                <a:latin typeface="Canva Sans 2 Bold"/>
              </a:rPr>
              <a:t>SKILLED LEGAL IMMIGRANTS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818079" y="8151155"/>
            <a:ext cx="1921021" cy="116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6379">
                <a:solidFill>
                  <a:srgbClr val="FFFFFF"/>
                </a:solidFill>
                <a:latin typeface="Poppins"/>
              </a:rPr>
              <a:t>54%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11008" y="1356707"/>
            <a:ext cx="12265984" cy="93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8357"/>
                </a:solidFill>
                <a:latin typeface="Montserrat Bold"/>
              </a:rPr>
              <a:t>TOP BUSINESS CONCERNS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4923547" y="3475220"/>
            <a:ext cx="2714379" cy="3873272"/>
            <a:chOff x="0" y="0"/>
            <a:chExt cx="911880" cy="13012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1880" cy="1301203"/>
            </a:xfrm>
            <a:custGeom>
              <a:avLst/>
              <a:gdLst/>
              <a:ahLst/>
              <a:cxnLst/>
              <a:rect r="r" b="b" t="t" l="l"/>
              <a:pathLst>
                <a:path h="1301203" w="911880">
                  <a:moveTo>
                    <a:pt x="128348" y="0"/>
                  </a:moveTo>
                  <a:lnTo>
                    <a:pt x="783531" y="0"/>
                  </a:lnTo>
                  <a:cubicBezTo>
                    <a:pt x="817571" y="0"/>
                    <a:pt x="850217" y="13522"/>
                    <a:pt x="874287" y="37592"/>
                  </a:cubicBezTo>
                  <a:cubicBezTo>
                    <a:pt x="898357" y="61662"/>
                    <a:pt x="911880" y="94308"/>
                    <a:pt x="911880" y="128348"/>
                  </a:cubicBezTo>
                  <a:lnTo>
                    <a:pt x="911880" y="1172854"/>
                  </a:lnTo>
                  <a:cubicBezTo>
                    <a:pt x="911880" y="1206894"/>
                    <a:pt x="898357" y="1239540"/>
                    <a:pt x="874287" y="1263610"/>
                  </a:cubicBezTo>
                  <a:cubicBezTo>
                    <a:pt x="850217" y="1287680"/>
                    <a:pt x="817571" y="1301203"/>
                    <a:pt x="783531" y="1301203"/>
                  </a:cubicBezTo>
                  <a:lnTo>
                    <a:pt x="128348" y="1301203"/>
                  </a:lnTo>
                  <a:cubicBezTo>
                    <a:pt x="94308" y="1301203"/>
                    <a:pt x="61662" y="1287680"/>
                    <a:pt x="37592" y="1263610"/>
                  </a:cubicBezTo>
                  <a:cubicBezTo>
                    <a:pt x="13522" y="1239540"/>
                    <a:pt x="0" y="1206894"/>
                    <a:pt x="0" y="1172854"/>
                  </a:cubicBezTo>
                  <a:lnTo>
                    <a:pt x="0" y="128348"/>
                  </a:lnTo>
                  <a:cubicBezTo>
                    <a:pt x="0" y="94308"/>
                    <a:pt x="13522" y="61662"/>
                    <a:pt x="37592" y="37592"/>
                  </a:cubicBezTo>
                  <a:cubicBezTo>
                    <a:pt x="61662" y="13522"/>
                    <a:pt x="94308" y="0"/>
                    <a:pt x="128348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911880" cy="12726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056768" y="3470536"/>
            <a:ext cx="2714379" cy="3873272"/>
            <a:chOff x="0" y="0"/>
            <a:chExt cx="911880" cy="13012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11880" cy="1301203"/>
            </a:xfrm>
            <a:custGeom>
              <a:avLst/>
              <a:gdLst/>
              <a:ahLst/>
              <a:cxnLst/>
              <a:rect r="r" b="b" t="t" l="l"/>
              <a:pathLst>
                <a:path h="1301203" w="911880">
                  <a:moveTo>
                    <a:pt x="128348" y="0"/>
                  </a:moveTo>
                  <a:lnTo>
                    <a:pt x="783531" y="0"/>
                  </a:lnTo>
                  <a:cubicBezTo>
                    <a:pt x="817571" y="0"/>
                    <a:pt x="850217" y="13522"/>
                    <a:pt x="874287" y="37592"/>
                  </a:cubicBezTo>
                  <a:cubicBezTo>
                    <a:pt x="898357" y="61662"/>
                    <a:pt x="911880" y="94308"/>
                    <a:pt x="911880" y="128348"/>
                  </a:cubicBezTo>
                  <a:lnTo>
                    <a:pt x="911880" y="1172854"/>
                  </a:lnTo>
                  <a:cubicBezTo>
                    <a:pt x="911880" y="1206894"/>
                    <a:pt x="898357" y="1239540"/>
                    <a:pt x="874287" y="1263610"/>
                  </a:cubicBezTo>
                  <a:cubicBezTo>
                    <a:pt x="850217" y="1287680"/>
                    <a:pt x="817571" y="1301203"/>
                    <a:pt x="783531" y="1301203"/>
                  </a:cubicBezTo>
                  <a:lnTo>
                    <a:pt x="128348" y="1301203"/>
                  </a:lnTo>
                  <a:cubicBezTo>
                    <a:pt x="94308" y="1301203"/>
                    <a:pt x="61662" y="1287680"/>
                    <a:pt x="37592" y="1263610"/>
                  </a:cubicBezTo>
                  <a:cubicBezTo>
                    <a:pt x="13522" y="1239540"/>
                    <a:pt x="0" y="1206894"/>
                    <a:pt x="0" y="1172854"/>
                  </a:cubicBezTo>
                  <a:lnTo>
                    <a:pt x="0" y="128348"/>
                  </a:lnTo>
                  <a:cubicBezTo>
                    <a:pt x="0" y="94308"/>
                    <a:pt x="13522" y="61662"/>
                    <a:pt x="37592" y="37592"/>
                  </a:cubicBezTo>
                  <a:cubicBezTo>
                    <a:pt x="61662" y="13522"/>
                    <a:pt x="94308" y="0"/>
                    <a:pt x="128348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911880" cy="12726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89989" y="3470536"/>
            <a:ext cx="2714379" cy="3873272"/>
            <a:chOff x="0" y="0"/>
            <a:chExt cx="911880" cy="130120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11880" cy="1301203"/>
            </a:xfrm>
            <a:custGeom>
              <a:avLst/>
              <a:gdLst/>
              <a:ahLst/>
              <a:cxnLst/>
              <a:rect r="r" b="b" t="t" l="l"/>
              <a:pathLst>
                <a:path h="1301203" w="911880">
                  <a:moveTo>
                    <a:pt x="128348" y="0"/>
                  </a:moveTo>
                  <a:lnTo>
                    <a:pt x="783531" y="0"/>
                  </a:lnTo>
                  <a:cubicBezTo>
                    <a:pt x="817571" y="0"/>
                    <a:pt x="850217" y="13522"/>
                    <a:pt x="874287" y="37592"/>
                  </a:cubicBezTo>
                  <a:cubicBezTo>
                    <a:pt x="898357" y="61662"/>
                    <a:pt x="911880" y="94308"/>
                    <a:pt x="911880" y="128348"/>
                  </a:cubicBezTo>
                  <a:lnTo>
                    <a:pt x="911880" y="1172854"/>
                  </a:lnTo>
                  <a:cubicBezTo>
                    <a:pt x="911880" y="1206894"/>
                    <a:pt x="898357" y="1239540"/>
                    <a:pt x="874287" y="1263610"/>
                  </a:cubicBezTo>
                  <a:cubicBezTo>
                    <a:pt x="850217" y="1287680"/>
                    <a:pt x="817571" y="1301203"/>
                    <a:pt x="783531" y="1301203"/>
                  </a:cubicBezTo>
                  <a:lnTo>
                    <a:pt x="128348" y="1301203"/>
                  </a:lnTo>
                  <a:cubicBezTo>
                    <a:pt x="94308" y="1301203"/>
                    <a:pt x="61662" y="1287680"/>
                    <a:pt x="37592" y="1263610"/>
                  </a:cubicBezTo>
                  <a:cubicBezTo>
                    <a:pt x="13522" y="1239540"/>
                    <a:pt x="0" y="1206894"/>
                    <a:pt x="0" y="1172854"/>
                  </a:cubicBezTo>
                  <a:lnTo>
                    <a:pt x="0" y="128348"/>
                  </a:lnTo>
                  <a:cubicBezTo>
                    <a:pt x="0" y="94308"/>
                    <a:pt x="13522" y="61662"/>
                    <a:pt x="37592" y="37592"/>
                  </a:cubicBezTo>
                  <a:cubicBezTo>
                    <a:pt x="61662" y="13522"/>
                    <a:pt x="94308" y="0"/>
                    <a:pt x="128348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28575"/>
              <a:ext cx="911880" cy="12726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323210" y="3470536"/>
            <a:ext cx="2714379" cy="3873272"/>
            <a:chOff x="0" y="0"/>
            <a:chExt cx="911880" cy="13012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11880" cy="1301203"/>
            </a:xfrm>
            <a:custGeom>
              <a:avLst/>
              <a:gdLst/>
              <a:ahLst/>
              <a:cxnLst/>
              <a:rect r="r" b="b" t="t" l="l"/>
              <a:pathLst>
                <a:path h="1301203" w="911880">
                  <a:moveTo>
                    <a:pt x="128348" y="0"/>
                  </a:moveTo>
                  <a:lnTo>
                    <a:pt x="783531" y="0"/>
                  </a:lnTo>
                  <a:cubicBezTo>
                    <a:pt x="817571" y="0"/>
                    <a:pt x="850217" y="13522"/>
                    <a:pt x="874287" y="37592"/>
                  </a:cubicBezTo>
                  <a:cubicBezTo>
                    <a:pt x="898357" y="61662"/>
                    <a:pt x="911880" y="94308"/>
                    <a:pt x="911880" y="128348"/>
                  </a:cubicBezTo>
                  <a:lnTo>
                    <a:pt x="911880" y="1172854"/>
                  </a:lnTo>
                  <a:cubicBezTo>
                    <a:pt x="911880" y="1206894"/>
                    <a:pt x="898357" y="1239540"/>
                    <a:pt x="874287" y="1263610"/>
                  </a:cubicBezTo>
                  <a:cubicBezTo>
                    <a:pt x="850217" y="1287680"/>
                    <a:pt x="817571" y="1301203"/>
                    <a:pt x="783531" y="1301203"/>
                  </a:cubicBezTo>
                  <a:lnTo>
                    <a:pt x="128348" y="1301203"/>
                  </a:lnTo>
                  <a:cubicBezTo>
                    <a:pt x="94308" y="1301203"/>
                    <a:pt x="61662" y="1287680"/>
                    <a:pt x="37592" y="1263610"/>
                  </a:cubicBezTo>
                  <a:cubicBezTo>
                    <a:pt x="13522" y="1239540"/>
                    <a:pt x="0" y="1206894"/>
                    <a:pt x="0" y="1172854"/>
                  </a:cubicBezTo>
                  <a:lnTo>
                    <a:pt x="0" y="128348"/>
                  </a:lnTo>
                  <a:cubicBezTo>
                    <a:pt x="0" y="94308"/>
                    <a:pt x="13522" y="61662"/>
                    <a:pt x="37592" y="37592"/>
                  </a:cubicBezTo>
                  <a:cubicBezTo>
                    <a:pt x="61662" y="13522"/>
                    <a:pt x="94308" y="0"/>
                    <a:pt x="128348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28575"/>
              <a:ext cx="911880" cy="12726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488278" y="3438747"/>
            <a:ext cx="2714379" cy="3873272"/>
            <a:chOff x="0" y="0"/>
            <a:chExt cx="911880" cy="130120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11880" cy="1301203"/>
            </a:xfrm>
            <a:custGeom>
              <a:avLst/>
              <a:gdLst/>
              <a:ahLst/>
              <a:cxnLst/>
              <a:rect r="r" b="b" t="t" l="l"/>
              <a:pathLst>
                <a:path h="1301203" w="911880">
                  <a:moveTo>
                    <a:pt x="128348" y="0"/>
                  </a:moveTo>
                  <a:lnTo>
                    <a:pt x="783531" y="0"/>
                  </a:lnTo>
                  <a:cubicBezTo>
                    <a:pt x="817571" y="0"/>
                    <a:pt x="850217" y="13522"/>
                    <a:pt x="874287" y="37592"/>
                  </a:cubicBezTo>
                  <a:cubicBezTo>
                    <a:pt x="898357" y="61662"/>
                    <a:pt x="911880" y="94308"/>
                    <a:pt x="911880" y="128348"/>
                  </a:cubicBezTo>
                  <a:lnTo>
                    <a:pt x="911880" y="1172854"/>
                  </a:lnTo>
                  <a:cubicBezTo>
                    <a:pt x="911880" y="1206894"/>
                    <a:pt x="898357" y="1239540"/>
                    <a:pt x="874287" y="1263610"/>
                  </a:cubicBezTo>
                  <a:cubicBezTo>
                    <a:pt x="850217" y="1287680"/>
                    <a:pt x="817571" y="1301203"/>
                    <a:pt x="783531" y="1301203"/>
                  </a:cubicBezTo>
                  <a:lnTo>
                    <a:pt x="128348" y="1301203"/>
                  </a:lnTo>
                  <a:cubicBezTo>
                    <a:pt x="94308" y="1301203"/>
                    <a:pt x="61662" y="1287680"/>
                    <a:pt x="37592" y="1263610"/>
                  </a:cubicBezTo>
                  <a:cubicBezTo>
                    <a:pt x="13522" y="1239540"/>
                    <a:pt x="0" y="1206894"/>
                    <a:pt x="0" y="1172854"/>
                  </a:cubicBezTo>
                  <a:lnTo>
                    <a:pt x="0" y="128348"/>
                  </a:lnTo>
                  <a:cubicBezTo>
                    <a:pt x="0" y="94308"/>
                    <a:pt x="13522" y="61662"/>
                    <a:pt x="37592" y="37592"/>
                  </a:cubicBezTo>
                  <a:cubicBezTo>
                    <a:pt x="61662" y="13522"/>
                    <a:pt x="94308" y="0"/>
                    <a:pt x="128348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28575"/>
              <a:ext cx="911880" cy="12726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50073" y="3434063"/>
            <a:ext cx="2714379" cy="3873272"/>
            <a:chOff x="0" y="0"/>
            <a:chExt cx="911880" cy="130120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11880" cy="1301203"/>
            </a:xfrm>
            <a:custGeom>
              <a:avLst/>
              <a:gdLst/>
              <a:ahLst/>
              <a:cxnLst/>
              <a:rect r="r" b="b" t="t" l="l"/>
              <a:pathLst>
                <a:path h="1301203" w="911880">
                  <a:moveTo>
                    <a:pt x="128348" y="0"/>
                  </a:moveTo>
                  <a:lnTo>
                    <a:pt x="783531" y="0"/>
                  </a:lnTo>
                  <a:cubicBezTo>
                    <a:pt x="817571" y="0"/>
                    <a:pt x="850217" y="13522"/>
                    <a:pt x="874287" y="37592"/>
                  </a:cubicBezTo>
                  <a:cubicBezTo>
                    <a:pt x="898357" y="61662"/>
                    <a:pt x="911880" y="94308"/>
                    <a:pt x="911880" y="128348"/>
                  </a:cubicBezTo>
                  <a:lnTo>
                    <a:pt x="911880" y="1172854"/>
                  </a:lnTo>
                  <a:cubicBezTo>
                    <a:pt x="911880" y="1206894"/>
                    <a:pt x="898357" y="1239540"/>
                    <a:pt x="874287" y="1263610"/>
                  </a:cubicBezTo>
                  <a:cubicBezTo>
                    <a:pt x="850217" y="1287680"/>
                    <a:pt x="817571" y="1301203"/>
                    <a:pt x="783531" y="1301203"/>
                  </a:cubicBezTo>
                  <a:lnTo>
                    <a:pt x="128348" y="1301203"/>
                  </a:lnTo>
                  <a:cubicBezTo>
                    <a:pt x="94308" y="1301203"/>
                    <a:pt x="61662" y="1287680"/>
                    <a:pt x="37592" y="1263610"/>
                  </a:cubicBezTo>
                  <a:cubicBezTo>
                    <a:pt x="13522" y="1239540"/>
                    <a:pt x="0" y="1206894"/>
                    <a:pt x="0" y="1172854"/>
                  </a:cubicBezTo>
                  <a:lnTo>
                    <a:pt x="0" y="128348"/>
                  </a:lnTo>
                  <a:cubicBezTo>
                    <a:pt x="0" y="94308"/>
                    <a:pt x="13522" y="61662"/>
                    <a:pt x="37592" y="37592"/>
                  </a:cubicBezTo>
                  <a:cubicBezTo>
                    <a:pt x="61662" y="13522"/>
                    <a:pt x="94308" y="0"/>
                    <a:pt x="128348" y="0"/>
                  </a:cubicBezTo>
                  <a:close/>
                </a:path>
              </a:pathLst>
            </a:custGeom>
            <a:solidFill>
              <a:srgbClr val="051D4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28575"/>
              <a:ext cx="911880" cy="1272628"/>
            </a:xfrm>
            <a:prstGeom prst="rect">
              <a:avLst/>
            </a:prstGeom>
          </p:spPr>
          <p:txBody>
            <a:bodyPr anchor="ctr" rtlCol="false" tIns="52672" lIns="52672" bIns="52672" rIns="52672"/>
            <a:lstStyle/>
            <a:p>
              <a:pPr algn="ctr">
                <a:lnSpc>
                  <a:spcPts val="2450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5182692" y="2501650"/>
            <a:ext cx="2208562" cy="2200132"/>
          </a:xfrm>
          <a:custGeom>
            <a:avLst/>
            <a:gdLst/>
            <a:ahLst/>
            <a:cxnLst/>
            <a:rect r="r" b="b" t="t" l="l"/>
            <a:pathLst>
              <a:path h="2200132" w="2208562">
                <a:moveTo>
                  <a:pt x="0" y="0"/>
                </a:moveTo>
                <a:lnTo>
                  <a:pt x="2208562" y="0"/>
                </a:lnTo>
                <a:lnTo>
                  <a:pt x="2208562" y="2200132"/>
                </a:lnTo>
                <a:lnTo>
                  <a:pt x="0" y="2200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2273172" y="2478968"/>
            <a:ext cx="2231331" cy="2222814"/>
          </a:xfrm>
          <a:custGeom>
            <a:avLst/>
            <a:gdLst/>
            <a:ahLst/>
            <a:cxnLst/>
            <a:rect r="r" b="b" t="t" l="l"/>
            <a:pathLst>
              <a:path h="2222814" w="2231331">
                <a:moveTo>
                  <a:pt x="0" y="0"/>
                </a:moveTo>
                <a:lnTo>
                  <a:pt x="2231331" y="0"/>
                </a:lnTo>
                <a:lnTo>
                  <a:pt x="2231331" y="2222814"/>
                </a:lnTo>
                <a:lnTo>
                  <a:pt x="0" y="222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415891" y="2501650"/>
            <a:ext cx="2275048" cy="2275048"/>
          </a:xfrm>
          <a:custGeom>
            <a:avLst/>
            <a:gdLst/>
            <a:ahLst/>
            <a:cxnLst/>
            <a:rect r="r" b="b" t="t" l="l"/>
            <a:pathLst>
              <a:path h="2275048" w="2275048">
                <a:moveTo>
                  <a:pt x="0" y="0"/>
                </a:moveTo>
                <a:lnTo>
                  <a:pt x="2275048" y="0"/>
                </a:lnTo>
                <a:lnTo>
                  <a:pt x="2275048" y="2275048"/>
                </a:lnTo>
                <a:lnTo>
                  <a:pt x="0" y="2275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512267" y="2478968"/>
            <a:ext cx="2336266" cy="2336266"/>
          </a:xfrm>
          <a:custGeom>
            <a:avLst/>
            <a:gdLst/>
            <a:ahLst/>
            <a:cxnLst/>
            <a:rect r="r" b="b" t="t" l="l"/>
            <a:pathLst>
              <a:path h="2336266" w="2336266">
                <a:moveTo>
                  <a:pt x="0" y="0"/>
                </a:moveTo>
                <a:lnTo>
                  <a:pt x="2336266" y="0"/>
                </a:lnTo>
                <a:lnTo>
                  <a:pt x="2336266" y="2336265"/>
                </a:lnTo>
                <a:lnTo>
                  <a:pt x="0" y="2336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706081" y="2458432"/>
            <a:ext cx="2255179" cy="2263886"/>
          </a:xfrm>
          <a:custGeom>
            <a:avLst/>
            <a:gdLst/>
            <a:ahLst/>
            <a:cxnLst/>
            <a:rect r="r" b="b" t="t" l="l"/>
            <a:pathLst>
              <a:path h="2263886" w="2255179">
                <a:moveTo>
                  <a:pt x="0" y="0"/>
                </a:moveTo>
                <a:lnTo>
                  <a:pt x="2255179" y="0"/>
                </a:lnTo>
                <a:lnTo>
                  <a:pt x="2255179" y="2263886"/>
                </a:lnTo>
                <a:lnTo>
                  <a:pt x="0" y="22638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52724" y="2473297"/>
            <a:ext cx="2234155" cy="2234155"/>
          </a:xfrm>
          <a:custGeom>
            <a:avLst/>
            <a:gdLst/>
            <a:ahLst/>
            <a:cxnLst/>
            <a:rect r="r" b="b" t="t" l="l"/>
            <a:pathLst>
              <a:path h="2234155" w="2234155">
                <a:moveTo>
                  <a:pt x="0" y="0"/>
                </a:moveTo>
                <a:lnTo>
                  <a:pt x="2234155" y="0"/>
                </a:lnTo>
                <a:lnTo>
                  <a:pt x="2234155" y="2234155"/>
                </a:lnTo>
                <a:lnTo>
                  <a:pt x="0" y="2234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807038" y="4789009"/>
            <a:ext cx="2325526" cy="1028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FFFFFF"/>
                </a:solidFill>
                <a:latin typeface="Canva Sans 2 Bold"/>
              </a:rPr>
              <a:t>ECONOMIC DEVELOPMENT &amp; JOB CREATION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46753" y="6011707"/>
            <a:ext cx="1921021" cy="116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6379">
                <a:solidFill>
                  <a:srgbClr val="FFFFFF"/>
                </a:solidFill>
                <a:latin typeface="Poppins"/>
              </a:rPr>
              <a:t>75%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574136" y="4793693"/>
            <a:ext cx="2542663" cy="137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FFFFFF"/>
                </a:solidFill>
                <a:latin typeface="Canva Sans 2 Bold"/>
              </a:rPr>
              <a:t>TALENT AND EDUCATION</a:t>
            </a:r>
          </a:p>
          <a:p>
            <a:pPr algn="ctr">
              <a:lnSpc>
                <a:spcPts val="2743"/>
              </a:lnSpc>
            </a:pPr>
          </a:p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FFFFFF"/>
                </a:solidFill>
                <a:latin typeface="Canva Sans 2 Bold"/>
              </a:rPr>
              <a:t>INFRASTRUCTURE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837760" y="6016390"/>
            <a:ext cx="1921021" cy="116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6379">
                <a:solidFill>
                  <a:srgbClr val="FFFFFF"/>
                </a:solidFill>
                <a:latin typeface="Poppins"/>
              </a:rPr>
              <a:t>51%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602439" y="4825482"/>
            <a:ext cx="2155920" cy="1028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FFFFFF"/>
                </a:solidFill>
                <a:latin typeface="Canva Sans 2 Bold"/>
              </a:rPr>
              <a:t>HEALTHCARE ACCESSIBILITY &amp; AFFORDABILITY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629290" y="6048180"/>
            <a:ext cx="1921021" cy="116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6379">
                <a:solidFill>
                  <a:srgbClr val="FFFFFF"/>
                </a:solidFill>
                <a:latin typeface="Poppins"/>
              </a:rPr>
              <a:t>36%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406393" y="4825482"/>
            <a:ext cx="2294043" cy="341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FFFFFF"/>
                </a:solidFill>
                <a:latin typeface="Canva Sans 2 Bold"/>
              </a:rPr>
              <a:t>PUBLIC SAFETY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586668" y="6048180"/>
            <a:ext cx="1921021" cy="116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6379">
                <a:solidFill>
                  <a:srgbClr val="FFFFFF"/>
                </a:solidFill>
                <a:latin typeface="Poppins"/>
              </a:rPr>
              <a:t>29%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273172" y="4825482"/>
            <a:ext cx="2294043" cy="341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FFFFFF"/>
                </a:solidFill>
                <a:latin typeface="Canva Sans 2 Bold"/>
              </a:rPr>
              <a:t>TAXATION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459684" y="6048180"/>
            <a:ext cx="1921021" cy="116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6379">
                <a:solidFill>
                  <a:srgbClr val="FFFFFF"/>
                </a:solidFill>
                <a:latin typeface="Poppins"/>
              </a:rPr>
              <a:t>29%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139952" y="4830166"/>
            <a:ext cx="2294043" cy="341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FFFFFF"/>
                </a:solidFill>
                <a:latin typeface="Canva Sans 2 Bold"/>
              </a:rPr>
              <a:t>HOUSING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326463" y="6052863"/>
            <a:ext cx="1921021" cy="116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6379">
                <a:solidFill>
                  <a:srgbClr val="FFFFFF"/>
                </a:solidFill>
                <a:latin typeface="Poppins"/>
              </a:rPr>
              <a:t>29%</a:t>
            </a:r>
          </a:p>
        </p:txBody>
      </p:sp>
      <p:sp>
        <p:nvSpPr>
          <p:cNvPr name="Freeform 39" id="39"/>
          <p:cNvSpPr/>
          <p:nvPr/>
        </p:nvSpPr>
        <p:spPr>
          <a:xfrm flipH="true" flipV="false" rot="0">
            <a:off x="0" y="7658100"/>
            <a:ext cx="18288000" cy="2628900"/>
          </a:xfrm>
          <a:custGeom>
            <a:avLst/>
            <a:gdLst/>
            <a:ahLst/>
            <a:cxnLst/>
            <a:rect r="r" b="b" t="t" l="l"/>
            <a:pathLst>
              <a:path h="2628900" w="18288000">
                <a:moveTo>
                  <a:pt x="18288000" y="0"/>
                </a:moveTo>
                <a:lnTo>
                  <a:pt x="0" y="0"/>
                </a:lnTo>
                <a:lnTo>
                  <a:pt x="0" y="2628900"/>
                </a:lnTo>
                <a:lnTo>
                  <a:pt x="18288000" y="26289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672" y="2934227"/>
            <a:ext cx="16978656" cy="6745535"/>
          </a:xfrm>
          <a:custGeom>
            <a:avLst/>
            <a:gdLst/>
            <a:ahLst/>
            <a:cxnLst/>
            <a:rect r="r" b="b" t="t" l="l"/>
            <a:pathLst>
              <a:path h="6745535" w="16978656">
                <a:moveTo>
                  <a:pt x="0" y="0"/>
                </a:moveTo>
                <a:lnTo>
                  <a:pt x="16978656" y="0"/>
                </a:lnTo>
                <a:lnTo>
                  <a:pt x="16978656" y="6745535"/>
                </a:lnTo>
                <a:lnTo>
                  <a:pt x="0" y="67455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83500" y="1628775"/>
            <a:ext cx="1352100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008357"/>
                </a:solidFill>
                <a:latin typeface="Montserrat Bold"/>
              </a:rPr>
              <a:t>CRISP</a:t>
            </a:r>
          </a:p>
        </p:txBody>
      </p:sp>
      <p:sp>
        <p:nvSpPr>
          <p:cNvPr name="Freeform 4" id="4"/>
          <p:cNvSpPr/>
          <p:nvPr/>
        </p:nvSpPr>
        <p:spPr>
          <a:xfrm flipH="true" flipV="true" rot="0">
            <a:off x="0" y="0"/>
            <a:ext cx="18288000" cy="2628900"/>
          </a:xfrm>
          <a:custGeom>
            <a:avLst/>
            <a:gdLst/>
            <a:ahLst/>
            <a:cxnLst/>
            <a:rect r="r" b="b" t="t" l="l"/>
            <a:pathLst>
              <a:path h="2628900" w="18288000">
                <a:moveTo>
                  <a:pt x="18288000" y="2628900"/>
                </a:moveTo>
                <a:lnTo>
                  <a:pt x="0" y="26289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6289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6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660" y="541170"/>
            <a:ext cx="17928167" cy="8976678"/>
            <a:chOff x="0" y="0"/>
            <a:chExt cx="23904222" cy="119689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904222" cy="11968903"/>
            </a:xfrm>
            <a:custGeom>
              <a:avLst/>
              <a:gdLst/>
              <a:ahLst/>
              <a:cxnLst/>
              <a:rect r="r" b="b" t="t" l="l"/>
              <a:pathLst>
                <a:path h="11968903" w="23904222">
                  <a:moveTo>
                    <a:pt x="0" y="0"/>
                  </a:moveTo>
                  <a:lnTo>
                    <a:pt x="23904222" y="0"/>
                  </a:lnTo>
                  <a:lnTo>
                    <a:pt x="23904222" y="11968903"/>
                  </a:lnTo>
                  <a:lnTo>
                    <a:pt x="0" y="11968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87" t="-1178" r="-2394" b="-878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94612" y="7548237"/>
              <a:ext cx="3435096" cy="1562969"/>
            </a:xfrm>
            <a:custGeom>
              <a:avLst/>
              <a:gdLst/>
              <a:ahLst/>
              <a:cxnLst/>
              <a:rect r="r" b="b" t="t" l="l"/>
              <a:pathLst>
                <a:path h="1562969" w="3435096">
                  <a:moveTo>
                    <a:pt x="0" y="0"/>
                  </a:moveTo>
                  <a:lnTo>
                    <a:pt x="3435096" y="0"/>
                  </a:lnTo>
                  <a:lnTo>
                    <a:pt x="3435096" y="1562969"/>
                  </a:lnTo>
                  <a:lnTo>
                    <a:pt x="0" y="1562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2628900"/>
          </a:xfrm>
          <a:custGeom>
            <a:avLst/>
            <a:gdLst/>
            <a:ahLst/>
            <a:cxnLst/>
            <a:rect r="r" b="b" t="t" l="l"/>
            <a:pathLst>
              <a:path h="2628900" w="18288000">
                <a:moveTo>
                  <a:pt x="18288000" y="2628900"/>
                </a:moveTo>
                <a:lnTo>
                  <a:pt x="0" y="26289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6289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4901" y="3515433"/>
            <a:ext cx="15118199" cy="6721683"/>
          </a:xfrm>
          <a:custGeom>
            <a:avLst/>
            <a:gdLst/>
            <a:ahLst/>
            <a:cxnLst/>
            <a:rect r="r" b="b" t="t" l="l"/>
            <a:pathLst>
              <a:path h="6721683" w="15118199">
                <a:moveTo>
                  <a:pt x="0" y="0"/>
                </a:moveTo>
                <a:lnTo>
                  <a:pt x="15118198" y="0"/>
                </a:lnTo>
                <a:lnTo>
                  <a:pt x="15118198" y="6721683"/>
                </a:lnTo>
                <a:lnTo>
                  <a:pt x="0" y="6721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4094" r="0" b="-242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11008" y="1680283"/>
            <a:ext cx="12265984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8357"/>
                </a:solidFill>
                <a:latin typeface="Montserrat Bold"/>
              </a:rPr>
              <a:t>US 127 CORRIDOR REGIONAL DEVELOPMENT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6486" y="212109"/>
            <a:ext cx="17577012" cy="9850853"/>
          </a:xfrm>
          <a:custGeom>
            <a:avLst/>
            <a:gdLst/>
            <a:ahLst/>
            <a:cxnLst/>
            <a:rect r="r" b="b" t="t" l="l"/>
            <a:pathLst>
              <a:path h="9850853" w="17577012">
                <a:moveTo>
                  <a:pt x="0" y="0"/>
                </a:moveTo>
                <a:lnTo>
                  <a:pt x="17577012" y="0"/>
                </a:lnTo>
                <a:lnTo>
                  <a:pt x="17577012" y="9850853"/>
                </a:lnTo>
                <a:lnTo>
                  <a:pt x="0" y="985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83209" y="1019175"/>
            <a:ext cx="1352100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008357"/>
                </a:solidFill>
                <a:latin typeface="Montserrat Bold"/>
              </a:rPr>
              <a:t>LOOKING AHEAD IN 2024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0" y="7658100"/>
            <a:ext cx="18288000" cy="2628900"/>
          </a:xfrm>
          <a:custGeom>
            <a:avLst/>
            <a:gdLst/>
            <a:ahLst/>
            <a:cxnLst/>
            <a:rect r="r" b="b" t="t" l="l"/>
            <a:pathLst>
              <a:path h="2628900" w="18288000">
                <a:moveTo>
                  <a:pt x="18288000" y="0"/>
                </a:moveTo>
                <a:lnTo>
                  <a:pt x="0" y="0"/>
                </a:lnTo>
                <a:lnTo>
                  <a:pt x="0" y="2628900"/>
                </a:lnTo>
                <a:lnTo>
                  <a:pt x="18288000" y="26289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7878" y="2334503"/>
            <a:ext cx="3468420" cy="3467681"/>
            <a:chOff x="0" y="0"/>
            <a:chExt cx="4624560" cy="462357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4624560" cy="4623574"/>
              <a:chOff x="0" y="0"/>
              <a:chExt cx="812800" cy="812627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627"/>
              </a:xfrm>
              <a:custGeom>
                <a:avLst/>
                <a:gdLst/>
                <a:ahLst/>
                <a:cxnLst/>
                <a:rect r="r" b="b" t="t" l="l"/>
                <a:pathLst>
                  <a:path h="812627" w="812800">
                    <a:moveTo>
                      <a:pt x="406400" y="0"/>
                    </a:moveTo>
                    <a:cubicBezTo>
                      <a:pt x="181951" y="0"/>
                      <a:pt x="0" y="181913"/>
                      <a:pt x="0" y="406313"/>
                    </a:cubicBezTo>
                    <a:cubicBezTo>
                      <a:pt x="0" y="630714"/>
                      <a:pt x="181951" y="812627"/>
                      <a:pt x="406400" y="812627"/>
                    </a:cubicBezTo>
                    <a:cubicBezTo>
                      <a:pt x="630849" y="812627"/>
                      <a:pt x="812800" y="630714"/>
                      <a:pt x="812800" y="406313"/>
                    </a:cubicBezTo>
                    <a:cubicBezTo>
                      <a:pt x="812800" y="18191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51D40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104759"/>
                <a:ext cx="660400" cy="6316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302727" y="1484837"/>
              <a:ext cx="4019106" cy="160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92"/>
                </a:lnSpc>
              </a:pPr>
              <a:r>
                <a:rPr lang="en-US" sz="2351">
                  <a:solidFill>
                    <a:srgbClr val="FFFFFF"/>
                  </a:solidFill>
                  <a:latin typeface="Montserrat Bold"/>
                </a:rPr>
                <a:t>CITY OF LANSING CHARTER COMMISSION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341394" y="4833359"/>
            <a:ext cx="3869882" cy="3869767"/>
            <a:chOff x="0" y="0"/>
            <a:chExt cx="5159843" cy="5159690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159843" cy="5159690"/>
              <a:chOff x="0" y="0"/>
              <a:chExt cx="812800" cy="81277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776"/>
              </a:xfrm>
              <a:custGeom>
                <a:avLst/>
                <a:gdLst/>
                <a:ahLst/>
                <a:cxnLst/>
                <a:rect r="r" b="b" t="t" l="l"/>
                <a:pathLst>
                  <a:path h="812776" w="812800">
                    <a:moveTo>
                      <a:pt x="406400" y="0"/>
                    </a:moveTo>
                    <a:cubicBezTo>
                      <a:pt x="181951" y="0"/>
                      <a:pt x="0" y="181946"/>
                      <a:pt x="0" y="406388"/>
                    </a:cubicBezTo>
                    <a:cubicBezTo>
                      <a:pt x="0" y="630830"/>
                      <a:pt x="181951" y="812776"/>
                      <a:pt x="406400" y="812776"/>
                    </a:cubicBezTo>
                    <a:cubicBezTo>
                      <a:pt x="630849" y="812776"/>
                      <a:pt x="812800" y="630830"/>
                      <a:pt x="812800" y="406388"/>
                    </a:cubicBezTo>
                    <a:cubicBezTo>
                      <a:pt x="812800" y="18194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8357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104773"/>
                <a:ext cx="660400" cy="6318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361730" y="1967054"/>
              <a:ext cx="4484309" cy="11779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73"/>
                </a:lnSpc>
              </a:pPr>
              <a:r>
                <a:rPr lang="en-US" sz="2624">
                  <a:solidFill>
                    <a:srgbClr val="FFFFFF"/>
                  </a:solidFill>
                  <a:latin typeface="Montserrat Bold"/>
                </a:rPr>
                <a:t>STATE BUDGET DOLLARS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027673" y="2566194"/>
            <a:ext cx="3442677" cy="3855047"/>
            <a:chOff x="0" y="0"/>
            <a:chExt cx="4590236" cy="5140063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4590236" cy="5140063"/>
              <a:chOff x="0" y="0"/>
              <a:chExt cx="812800" cy="91015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910159"/>
              </a:xfrm>
              <a:custGeom>
                <a:avLst/>
                <a:gdLst/>
                <a:ahLst/>
                <a:cxnLst/>
                <a:rect r="r" b="b" t="t" l="l"/>
                <a:pathLst>
                  <a:path h="910159" w="812800">
                    <a:moveTo>
                      <a:pt x="406400" y="0"/>
                    </a:moveTo>
                    <a:cubicBezTo>
                      <a:pt x="181951" y="0"/>
                      <a:pt x="0" y="203746"/>
                      <a:pt x="0" y="455079"/>
                    </a:cubicBezTo>
                    <a:cubicBezTo>
                      <a:pt x="0" y="706413"/>
                      <a:pt x="181951" y="910159"/>
                      <a:pt x="406400" y="910159"/>
                    </a:cubicBezTo>
                    <a:cubicBezTo>
                      <a:pt x="630849" y="910159"/>
                      <a:pt x="812800" y="706413"/>
                      <a:pt x="812800" y="455079"/>
                    </a:cubicBezTo>
                    <a:cubicBezTo>
                      <a:pt x="812800" y="20374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51D4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113902"/>
                <a:ext cx="660400" cy="710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319464" y="2015836"/>
              <a:ext cx="3989275" cy="10607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68"/>
                </a:lnSpc>
              </a:pPr>
              <a:r>
                <a:rPr lang="en-US" sz="2334">
                  <a:solidFill>
                    <a:srgbClr val="FFFFFF"/>
                  </a:solidFill>
                  <a:latin typeface="Montserrat Bold"/>
                </a:rPr>
                <a:t>REGIONAL</a:t>
              </a:r>
            </a:p>
            <a:p>
              <a:pPr algn="ctr">
                <a:lnSpc>
                  <a:spcPts val="3268"/>
                </a:lnSpc>
              </a:pPr>
              <a:r>
                <a:rPr lang="en-US" sz="2334">
                  <a:solidFill>
                    <a:srgbClr val="FFFFFF"/>
                  </a:solidFill>
                  <a:latin typeface="Montserrat Bold"/>
                </a:rPr>
                <a:t>HEALTH CARE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19486" y="4913029"/>
            <a:ext cx="3790213" cy="3790044"/>
            <a:chOff x="0" y="0"/>
            <a:chExt cx="5053617" cy="5053392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5053617" cy="5053392"/>
              <a:chOff x="0" y="0"/>
              <a:chExt cx="812800" cy="812764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764"/>
              </a:xfrm>
              <a:custGeom>
                <a:avLst/>
                <a:gdLst/>
                <a:ahLst/>
                <a:cxnLst/>
                <a:rect r="r" b="b" t="t" l="l"/>
                <a:pathLst>
                  <a:path h="812764" w="812800">
                    <a:moveTo>
                      <a:pt x="406400" y="0"/>
                    </a:moveTo>
                    <a:cubicBezTo>
                      <a:pt x="181951" y="0"/>
                      <a:pt x="0" y="181943"/>
                      <a:pt x="0" y="406382"/>
                    </a:cubicBezTo>
                    <a:cubicBezTo>
                      <a:pt x="0" y="630820"/>
                      <a:pt x="181951" y="812764"/>
                      <a:pt x="406400" y="812764"/>
                    </a:cubicBezTo>
                    <a:cubicBezTo>
                      <a:pt x="630849" y="812764"/>
                      <a:pt x="812800" y="630820"/>
                      <a:pt x="812800" y="406382"/>
                    </a:cubicBezTo>
                    <a:cubicBezTo>
                      <a:pt x="812800" y="18194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8357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104772"/>
                <a:ext cx="660400" cy="6317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307275" y="2224141"/>
              <a:ext cx="4391990" cy="5574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98"/>
                </a:lnSpc>
              </a:pPr>
              <a:r>
                <a:rPr lang="en-US" sz="2570">
                  <a:solidFill>
                    <a:srgbClr val="FFFFFF"/>
                  </a:solidFill>
                  <a:latin typeface="Montserrat Bold"/>
                </a:rPr>
                <a:t>MSU PRESIDENT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855238" y="2566194"/>
            <a:ext cx="3558522" cy="3522841"/>
            <a:chOff x="0" y="0"/>
            <a:chExt cx="4744696" cy="4697121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4744696" cy="4697121"/>
              <a:chOff x="0" y="0"/>
              <a:chExt cx="812800" cy="80465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04650"/>
              </a:xfrm>
              <a:custGeom>
                <a:avLst/>
                <a:gdLst/>
                <a:ahLst/>
                <a:cxnLst/>
                <a:rect r="r" b="b" t="t" l="l"/>
                <a:pathLst>
                  <a:path h="804650" w="812800">
                    <a:moveTo>
                      <a:pt x="406400" y="0"/>
                    </a:moveTo>
                    <a:cubicBezTo>
                      <a:pt x="181951" y="0"/>
                      <a:pt x="0" y="180127"/>
                      <a:pt x="0" y="402325"/>
                    </a:cubicBezTo>
                    <a:cubicBezTo>
                      <a:pt x="0" y="624523"/>
                      <a:pt x="181951" y="804650"/>
                      <a:pt x="406400" y="804650"/>
                    </a:cubicBezTo>
                    <a:cubicBezTo>
                      <a:pt x="630849" y="804650"/>
                      <a:pt x="812800" y="624523"/>
                      <a:pt x="812800" y="402325"/>
                    </a:cubicBezTo>
                    <a:cubicBezTo>
                      <a:pt x="812800" y="18012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51D40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104011"/>
                <a:ext cx="660400" cy="6252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315456" y="1357092"/>
              <a:ext cx="4123513" cy="1944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78"/>
                </a:lnSpc>
              </a:pPr>
              <a:r>
                <a:rPr lang="en-US" sz="2412">
                  <a:solidFill>
                    <a:srgbClr val="FFFFFF"/>
                  </a:solidFill>
                  <a:latin typeface="Montserrat Bold"/>
                </a:rPr>
                <a:t>ELECTIONS</a:t>
              </a:r>
            </a:p>
            <a:p>
              <a:pPr algn="ctr">
                <a:lnSpc>
                  <a:spcPts val="2778"/>
                </a:lnSpc>
              </a:pPr>
              <a:r>
                <a:rPr lang="en-US" sz="1984">
                  <a:solidFill>
                    <a:srgbClr val="FFFFFF"/>
                  </a:solidFill>
                  <a:latin typeface="Montserrat Bold"/>
                </a:rPr>
                <a:t>-PRESIDENTIAL</a:t>
              </a:r>
            </a:p>
            <a:p>
              <a:pPr algn="ctr">
                <a:lnSpc>
                  <a:spcPts val="2778"/>
                </a:lnSpc>
              </a:pPr>
              <a:r>
                <a:rPr lang="en-US" sz="1984">
                  <a:solidFill>
                    <a:srgbClr val="FFFFFF"/>
                  </a:solidFill>
                  <a:latin typeface="Montserrat Bold"/>
                </a:rPr>
                <a:t>-US SENATE</a:t>
              </a:r>
            </a:p>
            <a:p>
              <a:pPr algn="ctr">
                <a:lnSpc>
                  <a:spcPts val="2778"/>
                </a:lnSpc>
              </a:pPr>
              <a:r>
                <a:rPr lang="en-US" sz="1984">
                  <a:solidFill>
                    <a:srgbClr val="FFFFFF"/>
                  </a:solidFill>
                  <a:latin typeface="Montserrat Bold"/>
                </a:rPr>
                <a:t>-7TH CONGRESSIONAL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7658100"/>
            <a:ext cx="18288000" cy="2628900"/>
          </a:xfrm>
          <a:custGeom>
            <a:avLst/>
            <a:gdLst/>
            <a:ahLst/>
            <a:cxnLst/>
            <a:rect r="r" b="b" t="t" l="l"/>
            <a:pathLst>
              <a:path h="2628900" w="18288000">
                <a:moveTo>
                  <a:pt x="18288000" y="0"/>
                </a:moveTo>
                <a:lnTo>
                  <a:pt x="0" y="0"/>
                </a:lnTo>
                <a:lnTo>
                  <a:pt x="0" y="2628900"/>
                </a:lnTo>
                <a:lnTo>
                  <a:pt x="18288000" y="26289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81585" y="469614"/>
            <a:ext cx="7513626" cy="4198238"/>
          </a:xfrm>
          <a:custGeom>
            <a:avLst/>
            <a:gdLst/>
            <a:ahLst/>
            <a:cxnLst/>
            <a:rect r="r" b="b" t="t" l="l"/>
            <a:pathLst>
              <a:path h="4198238" w="7513626">
                <a:moveTo>
                  <a:pt x="0" y="0"/>
                </a:moveTo>
                <a:lnTo>
                  <a:pt x="7513627" y="0"/>
                </a:lnTo>
                <a:lnTo>
                  <a:pt x="7513627" y="4198238"/>
                </a:lnTo>
                <a:lnTo>
                  <a:pt x="0" y="41982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56" t="0" r="-4985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381585" y="469614"/>
            <a:ext cx="7513626" cy="7424651"/>
            <a:chOff x="0" y="0"/>
            <a:chExt cx="10018168" cy="98995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29687" y="5861949"/>
              <a:ext cx="6608085" cy="3861420"/>
            </a:xfrm>
            <a:custGeom>
              <a:avLst/>
              <a:gdLst/>
              <a:ahLst/>
              <a:cxnLst/>
              <a:rect r="r" b="b" t="t" l="l"/>
              <a:pathLst>
                <a:path h="3861420" w="6608085">
                  <a:moveTo>
                    <a:pt x="0" y="0"/>
                  </a:moveTo>
                  <a:lnTo>
                    <a:pt x="6608085" y="0"/>
                  </a:lnTo>
                  <a:lnTo>
                    <a:pt x="6608085" y="3861420"/>
                  </a:lnTo>
                  <a:lnTo>
                    <a:pt x="0" y="3861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6" id="6"/>
            <p:cNvGrpSpPr/>
            <p:nvPr/>
          </p:nvGrpSpPr>
          <p:grpSpPr>
            <a:xfrm rot="0">
              <a:off x="0" y="0"/>
              <a:ext cx="10018168" cy="9899535"/>
              <a:chOff x="0" y="0"/>
              <a:chExt cx="1978897" cy="195546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978897" cy="1955464"/>
              </a:xfrm>
              <a:custGeom>
                <a:avLst/>
                <a:gdLst/>
                <a:ahLst/>
                <a:cxnLst/>
                <a:rect r="r" b="b" t="t" l="l"/>
                <a:pathLst>
                  <a:path h="1955464" w="1978897">
                    <a:moveTo>
                      <a:pt x="0" y="0"/>
                    </a:moveTo>
                    <a:lnTo>
                      <a:pt x="1978897" y="0"/>
                    </a:lnTo>
                    <a:lnTo>
                      <a:pt x="1978897" y="1955464"/>
                    </a:lnTo>
                    <a:lnTo>
                      <a:pt x="0" y="19554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28575"/>
                <a:ext cx="1978897" cy="19268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49"/>
                  </a:lnSpc>
                </a:pPr>
              </a:p>
            </p:txBody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592769" y="2461235"/>
            <a:ext cx="8384525" cy="3441410"/>
          </a:xfrm>
          <a:custGeom>
            <a:avLst/>
            <a:gdLst/>
            <a:ahLst/>
            <a:cxnLst/>
            <a:rect r="r" b="b" t="t" l="l"/>
            <a:pathLst>
              <a:path h="3441410" w="8384525">
                <a:moveTo>
                  <a:pt x="0" y="0"/>
                </a:moveTo>
                <a:lnTo>
                  <a:pt x="8384525" y="0"/>
                </a:lnTo>
                <a:lnTo>
                  <a:pt x="8384525" y="3441410"/>
                </a:lnTo>
                <a:lnTo>
                  <a:pt x="0" y="34414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28575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DAF5PUoWTp0</dc:identifier>
  <dcterms:modified xsi:type="dcterms:W3CDTF">2011-08-01T06:04:30Z</dcterms:modified>
  <cp:revision>1</cp:revision>
  <dc:title>LRCC Presentation</dc:title>
</cp:coreProperties>
</file>