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8.xml" ContentType="application/vnd.openxmlformats-officedocument.presentationml.slide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ppt/notesSlides/notesSlide8.xml" ContentType="application/vnd.openxmlformats-officedocument.presentationml.notes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slideLayouts/slideLayout25.xml" ContentType="application/vnd.openxmlformats-officedocument.presentationml.slideLayout+xml"/>
  <Override PartName="/ppt/theme/theme1.xml" ContentType="application/vnd.openxmlformats-officedocument.theme+xml"/>
  <Override PartName="/customXml/itemProps2.xml" ContentType="application/vnd.openxmlformats-officedocument.customXmlProperties+xml"/>
  <Override PartName="/ppt/slideLayouts/slideLayout13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customXml/itemProps1.xml" ContentType="application/vnd.openxmlformats-officedocument.customXml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24" d="100"/>
          <a:sy n="124" d="100"/>
        </p:scale>
        <p:origin x="192" y="264"/>
      </p:cViewPr>
      <p:guideLst>
        <p:guide pos="3840"/>
        <p:guide pos="2160" orient="horz"/>
      </p:guideLst>
    </p:cSldViewPr>
  </p:slideViewPr>
  <p:gridSpacing cx="76200" cy="762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theme" Target="theme/theme1.xml"/><Relationship Id="rId4" Type="http://schemas.openxmlformats.org/officeDocument/2006/relationships/theme" Target="theme/theme2.xml"/><Relationship Id="rId5" Type="http://schemas.openxmlformats.org/officeDocument/2006/relationships/theme" Target="theme/theme3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 /><Relationship Id="rId18" Type="http://schemas.openxmlformats.org/officeDocument/2006/relationships/tableStyles" Target="tableStyles.xml" /><Relationship Id="rId19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27FB4DD-C6DD-4946-A276-60ED738091EC}" type="datetimeFigureOut">
              <a:rPr lang="en-US"/>
              <a:t>1/4/24</a:t>
            </a:fld>
            <a:endParaRPr lang="en-US"/>
          </a:p>
        </p:txBody>
      </p:sp>
      <p:sp>
        <p:nvSpPr>
          <p:cNvPr id="4" name="Slide Image Placeholder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4054E23-4ED1-4848-9B0C-17F16B18F258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7304C92-9D36-A146-EEFC-C6B704E2CC31}" type="slidenum">
              <a:rPr/>
              <a:t/>
            </a:fld>
            <a:endParaRPr/>
          </a:p>
        </p:txBody>
      </p:sp>
    </p:spTree>
  </p:cSld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398463" y="693738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AE634D-47E3-4A35-9DEA-1EB0CB350486}" type="slidenum">
              <a:rPr lang="en-US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10</a:t>
            </a:fld>
            <a:endParaRPr lang="en-US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D91CC4B-ED77-01F8-1815-813C52A831CB}" type="slidenum">
              <a:rPr/>
              <a:t/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D579468-1F11-98C6-9C88-A61251995F1F}" type="slidenum">
              <a:rPr/>
              <a:t/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3ED6D14-1DE2-1791-8CBD-A4913F268575}" type="slidenum">
              <a:rPr/>
              <a:t/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8203703-E6A6-A77B-BA4F-F543F8917736}" type="slidenum">
              <a:rPr/>
              <a:t/>
            </a:fld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86BB0DE-0241-A906-E843-4FC5227A39A3}" type="slidenum">
              <a:rPr/>
              <a:t/>
            </a:fld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398463" y="693738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AE634D-47E3-4A35-9DEA-1EB0CB350486}" type="slidenum">
              <a:rPr lang="en-US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7</a:t>
            </a:fld>
            <a:endParaRPr lang="en-US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398463" y="693738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AE634D-47E3-4A35-9DEA-1EB0CB350486}" type="slidenum">
              <a:rPr lang="en-US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8</a:t>
            </a:fld>
            <a:endParaRPr lang="en-US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398463" y="693738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AE634D-47E3-4A35-9DEA-1EB0CB350486}" type="slidenum">
              <a:rPr lang="en-US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9</a:t>
            </a:fld>
            <a:endParaRPr lang="en-US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4F92EB1-47F2-4DE2-AC6B-8E0B1E2930A3}" type="datetimeFigureOut">
              <a:rPr lang="en-US"/>
              <a:t>1/4/24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E0B3BCE-DAF0-4D1C-9FAA-5B92BAFD991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4F92EB1-47F2-4DE2-AC6B-8E0B1E2930A3}" type="datetimeFigureOut">
              <a:rPr lang="en-US"/>
              <a:t>1/4/24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E0B3BCE-DAF0-4D1C-9FAA-5B92BAFD991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4F92EB1-47F2-4DE2-AC6B-8E0B1E2930A3}" type="datetimeFigureOut">
              <a:rPr lang="en-US"/>
              <a:t>1/4/24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E0B3BCE-DAF0-4D1C-9FAA-5B92BAFD991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1024AEE-844D-4AD7-B364-378325F1C93A}" type="datetimeFigureOut">
              <a:rPr lang="en-US"/>
              <a:t>1/4/24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C56D71B-F178-459E-8639-69B819FAD775}" type="slidenum">
              <a:rPr lang="en-US"/>
              <a:t>‹#›</a:t>
            </a:fld>
            <a:endParaRPr lang="en-US"/>
          </a:p>
        </p:txBody>
      </p:sp>
      <p:pic>
        <p:nvPicPr>
          <p:cNvPr id="7" name="Picture 6" descr="A picture containing icon&#10;&#10;Description automatically generated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210857" y="5349876"/>
            <a:ext cx="5770289" cy="15081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53053A2-B1C9-B64C-846E-E5F49B2F0CF1}" type="datetimeFigureOut">
              <a:rPr lang="en-US"/>
              <a:t>1/4/24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47C95BD-A90D-964F-AB2C-696264CCE328}" type="slidenum">
              <a:rPr lang="en-US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tretch/>
        </p:blipFill>
        <p:spPr bwMode="auto">
          <a:xfrm>
            <a:off x="6096001" y="5647765"/>
            <a:ext cx="5326063" cy="12102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1024AEE-844D-4AD7-B364-378325F1C93A}" type="datetimeFigureOut">
              <a:rPr lang="en-US"/>
              <a:t>1/4/24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C56D71B-F178-459E-8639-69B819FAD775}" type="slidenum">
              <a:rPr lang="en-US"/>
              <a:t>‹#›</a:t>
            </a:fld>
            <a:endParaRPr lang="en-US"/>
          </a:p>
        </p:txBody>
      </p:sp>
      <p:pic>
        <p:nvPicPr>
          <p:cNvPr id="7" name="Picture 6" descr="A picture containing icon&#10;&#10;Description automatically generated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5707497" y="5608408"/>
            <a:ext cx="5770289" cy="12495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1024AEE-844D-4AD7-B364-378325F1C93A}" type="datetimeFigureOut">
              <a:rPr lang="en-US"/>
              <a:t>1/4/24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C56D71B-F178-459E-8639-69B819FAD775}" type="slidenum">
              <a:rPr lang="en-US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tretch/>
        </p:blipFill>
        <p:spPr bwMode="auto">
          <a:xfrm>
            <a:off x="6096001" y="5647765"/>
            <a:ext cx="5326063" cy="12102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1024AEE-844D-4AD7-B364-378325F1C93A}" type="datetimeFigureOut">
              <a:rPr lang="en-US"/>
              <a:t>1/4/24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C56D71B-F178-459E-8639-69B819FAD775}" type="slidenum">
              <a:rPr lang="en-US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tretch/>
        </p:blipFill>
        <p:spPr bwMode="auto">
          <a:xfrm>
            <a:off x="6096001" y="5647765"/>
            <a:ext cx="5326063" cy="12102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1024AEE-844D-4AD7-B364-378325F1C93A}" type="datetimeFigureOut">
              <a:rPr lang="en-US"/>
              <a:t>1/4/24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C56D71B-F178-459E-8639-69B819FAD775}" type="slidenum">
              <a:rPr lang="en-US"/>
              <a:t>‹#›</a:t>
            </a:fld>
            <a:endParaRPr lang="en-US"/>
          </a:p>
        </p:txBody>
      </p:sp>
      <p:pic>
        <p:nvPicPr>
          <p:cNvPr id="6" name="Picture 5" descr="A picture containing icon&#10;&#10;Description automatically generated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5707497" y="5218772"/>
            <a:ext cx="5770289" cy="16392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1024AEE-844D-4AD7-B364-378325F1C93A}" type="datetimeFigureOut">
              <a:rPr lang="en-US"/>
              <a:t>1/4/24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C56D71B-F178-459E-8639-69B819FAD775}" type="slidenum">
              <a:rPr lang="en-US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tretch/>
        </p:blipFill>
        <p:spPr bwMode="auto">
          <a:xfrm>
            <a:off x="3432970" y="5289755"/>
            <a:ext cx="5326063" cy="15682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1024AEE-844D-4AD7-B364-378325F1C93A}" type="datetimeFigureOut">
              <a:rPr lang="en-US"/>
              <a:t>1/4/24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C56D71B-F178-459E-8639-69B819FAD775}" type="slidenum">
              <a:rPr lang="en-US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tretch/>
        </p:blipFill>
        <p:spPr bwMode="auto">
          <a:xfrm>
            <a:off x="6096001" y="5647765"/>
            <a:ext cx="5326063" cy="12102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4F92EB1-47F2-4DE2-AC6B-8E0B1E2930A3}" type="datetimeFigureOut">
              <a:rPr lang="en-US"/>
              <a:t>1/4/24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E0B3BCE-DAF0-4D1C-9FAA-5B92BAFD991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1024AEE-844D-4AD7-B364-378325F1C93A}" type="datetimeFigureOut">
              <a:rPr lang="en-US"/>
              <a:t>1/4/24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C56D71B-F178-459E-8639-69B819FAD775}" type="slidenum">
              <a:rPr lang="en-US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tretch/>
        </p:blipFill>
        <p:spPr bwMode="auto">
          <a:xfrm>
            <a:off x="6096001" y="5647765"/>
            <a:ext cx="5326063" cy="12102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1024AEE-844D-4AD7-B364-378325F1C93A}" type="datetimeFigureOut">
              <a:rPr lang="en-US"/>
              <a:t>1/4/24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C56D71B-F178-459E-8639-69B819FAD77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1024AEE-844D-4AD7-B364-378325F1C93A}" type="datetimeFigureOut">
              <a:rPr lang="en-US"/>
              <a:t>1/4/24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C56D71B-F178-459E-8639-69B819FAD77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1_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/>
          <p:nvPr userDrawn="1"/>
        </p:nvSpPr>
        <p:spPr bwMode="gray">
          <a:xfrm>
            <a:off x="0" y="2"/>
            <a:ext cx="12192000" cy="1367884"/>
          </a:xfrm>
          <a:prstGeom prst="rect">
            <a:avLst/>
          </a:prstGeom>
          <a:solidFill>
            <a:srgbClr val="002576"/>
          </a:solidFill>
          <a:ln>
            <a:noFill/>
          </a:ln>
          <a:effectLst/>
        </p:spPr>
        <p:txBody>
          <a:bodyPr vert="horz" wrap="square" lIns="66563" tIns="33281" rIns="66563" bIns="33281" numCol="1" rtlCol="0" anchor="ctr" anchorCtr="0" compatLnSpc="1">
            <a:prstTxWarp prst="textNoShape"/>
            <a:noAutofit/>
          </a:bodyPr>
          <a:lstStyle>
            <a:lvl1pPr algn="ctr" defTabSz="1218026">
              <a:spcBef>
                <a:spcPts val="0"/>
              </a:spcBef>
              <a:spcAft>
                <a:spcPts val="0"/>
              </a:spcAft>
              <a:tabLst>
                <a:tab pos="367135" algn="l"/>
              </a:tabLst>
              <a:defRPr sz="2000" b="1" i="0">
                <a:solidFill>
                  <a:schemeClr val="tx2"/>
                </a:solidFill>
                <a:latin typeface="Arial Black"/>
                <a:ea typeface="+mj-ea"/>
                <a:cs typeface="Arial Black"/>
              </a:defRPr>
            </a:lvl1pPr>
            <a:lvl2pPr algn="l" defTabSz="1218026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Arial"/>
              </a:defRPr>
            </a:lvl2pPr>
            <a:lvl3pPr algn="l" defTabSz="1218026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Arial"/>
              </a:defRPr>
            </a:lvl3pPr>
            <a:lvl4pPr algn="l" defTabSz="1218026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Arial"/>
              </a:defRPr>
            </a:lvl4pPr>
            <a:lvl5pPr algn="l" defTabSz="1218026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Arial"/>
              </a:defRPr>
            </a:lvl5pPr>
            <a:lvl6pPr marL="621970" algn="l" defTabSz="1218026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Arial"/>
              </a:defRPr>
            </a:lvl6pPr>
            <a:lvl7pPr marL="1243941" algn="l" defTabSz="1218026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Arial"/>
              </a:defRPr>
            </a:lvl7pPr>
            <a:lvl8pPr marL="1865909" algn="l" defTabSz="1218026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Arial"/>
              </a:defRPr>
            </a:lvl8pPr>
            <a:lvl9pPr marL="2487880" algn="l" defTabSz="1218026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Arial"/>
              </a:defRPr>
            </a:lvl9pPr>
          </a:lstStyle>
          <a:p>
            <a:pPr marL="0" marR="0" lvl="0" indent="0" algn="ctr" defTabSz="33283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2050" b="1" i="0" u="none" strike="noStrike" cap="none" spc="0">
              <a:ln>
                <a:noFill/>
              </a:ln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auto">
          <a:xfrm>
            <a:off x="838200" y="365128"/>
            <a:ext cx="10515600" cy="740468"/>
          </a:xfrm>
          <a:prstGeom prst="rect">
            <a:avLst/>
          </a:prstGeom>
        </p:spPr>
        <p:txBody>
          <a:bodyPr vert="horz">
            <a:normAutofit/>
          </a:bodyPr>
          <a:lstStyle>
            <a:lvl1pPr algn="ctr">
              <a:defRPr sz="205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3_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/>
          <p:nvPr userDrawn="1"/>
        </p:nvSpPr>
        <p:spPr bwMode="gray">
          <a:xfrm>
            <a:off x="0" y="2"/>
            <a:ext cx="12192000" cy="1367884"/>
          </a:xfrm>
          <a:prstGeom prst="rect">
            <a:avLst/>
          </a:prstGeom>
          <a:solidFill>
            <a:srgbClr val="002576"/>
          </a:solidFill>
          <a:ln>
            <a:noFill/>
          </a:ln>
          <a:effectLst/>
        </p:spPr>
        <p:txBody>
          <a:bodyPr vert="horz" wrap="square" lIns="66563" tIns="33281" rIns="66563" bIns="33281" numCol="1" rtlCol="0" anchor="ctr" anchorCtr="0" compatLnSpc="1">
            <a:prstTxWarp prst="textNoShape"/>
            <a:noAutofit/>
          </a:bodyPr>
          <a:lstStyle>
            <a:lvl1pPr algn="ctr" defTabSz="1218026">
              <a:spcBef>
                <a:spcPts val="0"/>
              </a:spcBef>
              <a:spcAft>
                <a:spcPts val="0"/>
              </a:spcAft>
              <a:tabLst>
                <a:tab pos="367135" algn="l"/>
              </a:tabLst>
              <a:defRPr sz="2000" b="1" i="0">
                <a:solidFill>
                  <a:schemeClr val="tx2"/>
                </a:solidFill>
                <a:latin typeface="Arial Black"/>
                <a:ea typeface="+mj-ea"/>
                <a:cs typeface="Arial Black"/>
              </a:defRPr>
            </a:lvl1pPr>
            <a:lvl2pPr algn="l" defTabSz="1218026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Arial"/>
              </a:defRPr>
            </a:lvl2pPr>
            <a:lvl3pPr algn="l" defTabSz="1218026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Arial"/>
              </a:defRPr>
            </a:lvl3pPr>
            <a:lvl4pPr algn="l" defTabSz="1218026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Arial"/>
              </a:defRPr>
            </a:lvl4pPr>
            <a:lvl5pPr algn="l" defTabSz="1218026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Arial"/>
              </a:defRPr>
            </a:lvl5pPr>
            <a:lvl6pPr marL="621970" algn="l" defTabSz="1218026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Arial"/>
              </a:defRPr>
            </a:lvl6pPr>
            <a:lvl7pPr marL="1243941" algn="l" defTabSz="1218026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Arial"/>
              </a:defRPr>
            </a:lvl7pPr>
            <a:lvl8pPr marL="1865909" algn="l" defTabSz="1218026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Arial"/>
              </a:defRPr>
            </a:lvl8pPr>
            <a:lvl9pPr marL="2487880" algn="l" defTabSz="1218026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Arial"/>
              </a:defRPr>
            </a:lvl9pPr>
          </a:lstStyle>
          <a:p>
            <a:pPr marL="0" marR="0" lvl="0" indent="0" algn="ctr" defTabSz="33283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2050" b="1" i="0" u="none" strike="noStrike" cap="none" spc="0">
              <a:ln>
                <a:noFill/>
              </a:ln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auto">
          <a:xfrm>
            <a:off x="838200" y="365128"/>
            <a:ext cx="10515600" cy="740468"/>
          </a:xfrm>
          <a:prstGeom prst="rect">
            <a:avLst/>
          </a:prstGeom>
        </p:spPr>
        <p:txBody>
          <a:bodyPr vert="horz">
            <a:normAutofit/>
          </a:bodyPr>
          <a:lstStyle>
            <a:lvl1pPr algn="ctr">
              <a:defRPr sz="205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D. 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 bwMode="auto">
          <a:xfrm>
            <a:off x="630002" y="622803"/>
            <a:ext cx="10933351" cy="332398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r>
              <a:rPr lang="en-US"/>
              <a:t>Click to add title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4F92EB1-47F2-4DE2-AC6B-8E0B1E2930A3}" type="datetimeFigureOut">
              <a:rPr lang="en-US"/>
              <a:t>1/4/24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E0B3BCE-DAF0-4D1C-9FAA-5B92BAFD991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4F92EB1-47F2-4DE2-AC6B-8E0B1E2930A3}" type="datetimeFigureOut">
              <a:rPr lang="en-US"/>
              <a:t>1/4/24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E0B3BCE-DAF0-4D1C-9FAA-5B92BAFD991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4F92EB1-47F2-4DE2-AC6B-8E0B1E2930A3}" type="datetimeFigureOut">
              <a:rPr lang="en-US"/>
              <a:t>1/4/24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E0B3BCE-DAF0-4D1C-9FAA-5B92BAFD991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4F92EB1-47F2-4DE2-AC6B-8E0B1E2930A3}" type="datetimeFigureOut">
              <a:rPr lang="en-US"/>
              <a:t>1/4/24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E0B3BCE-DAF0-4D1C-9FAA-5B92BAFD991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4F92EB1-47F2-4DE2-AC6B-8E0B1E2930A3}" type="datetimeFigureOut">
              <a:rPr lang="en-US"/>
              <a:t>1/4/24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E0B3BCE-DAF0-4D1C-9FAA-5B92BAFD991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4F92EB1-47F2-4DE2-AC6B-8E0B1E2930A3}" type="datetimeFigureOut">
              <a:rPr lang="en-US"/>
              <a:t>1/4/24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E0B3BCE-DAF0-4D1C-9FAA-5B92BAFD991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4F92EB1-47F2-4DE2-AC6B-8E0B1E2930A3}" type="datetimeFigureOut">
              <a:rPr lang="en-US"/>
              <a:t>1/4/24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E0B3BCE-DAF0-4D1C-9FAA-5B92BAFD991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4F92EB1-47F2-4DE2-AC6B-8E0B1E2930A3}" type="datetimeFigureOut">
              <a:rPr lang="en-US"/>
              <a:t>1/4/24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0B3BCE-DAF0-4D1C-9FAA-5B92BAFD991D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53053A2-B1C9-B64C-846E-E5F49B2F0CF1}" type="datetimeFigureOut">
              <a:rPr lang="en-US"/>
              <a:t>1/4/24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7C95BD-A90D-964F-AB2C-696264CCE328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png"/><Relationship Id="rId6" Type="http://schemas.openxmlformats.org/officeDocument/2006/relationships/image" Target="../media/image9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 bwMode="auto"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 fill="norm" stroke="1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 l="0" t="110" r="0" b="110"/>
            <a:stretch/>
          </a:blipFill>
        </p:spPr>
        <p:txBody>
          <a:bodyPr/>
          <a:lstStyle/>
          <a:p>
            <a:pPr>
              <a:defRPr/>
            </a:pPr>
            <a:endParaRPr lang="en-US" sz="1200"/>
          </a:p>
        </p:txBody>
      </p:sp>
      <p:sp>
        <p:nvSpPr>
          <p:cNvPr id="7" name="Rectangle 6"/>
          <p:cNvSpPr/>
          <p:nvPr/>
        </p:nvSpPr>
        <p:spPr bwMode="auto">
          <a:xfrm>
            <a:off x="2839542" y="4851400"/>
            <a:ext cx="9156700" cy="1562100"/>
          </a:xfrm>
          <a:prstGeom prst="rect">
            <a:avLst/>
          </a:prstGeom>
          <a:solidFill>
            <a:schemeClr val="tx1">
              <a:alpha val="3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itle 1"/>
          <p:cNvSpPr txBox="1"/>
          <p:nvPr/>
        </p:nvSpPr>
        <p:spPr bwMode="auto">
          <a:xfrm flipH="0" flipV="0">
            <a:off x="2839541" y="4649432"/>
            <a:ext cx="8855896" cy="24654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4000" b="1">
                <a:solidFill>
                  <a:schemeClr val="bg1"/>
                </a:solidFill>
                <a:latin typeface="Univers"/>
              </a:rPr>
              <a:t>Lansing Economic Area Partnership</a:t>
            </a:r>
            <a:endParaRPr/>
          </a:p>
        </p:txBody>
      </p:sp>
      <p:sp>
        <p:nvSpPr>
          <p:cNvPr id="5" name="Subtitle 2"/>
          <p:cNvSpPr txBox="1"/>
          <p:nvPr/>
        </p:nvSpPr>
        <p:spPr bwMode="auto">
          <a:xfrm>
            <a:off x="8466328" y="5781117"/>
            <a:ext cx="4160233" cy="85099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000">
                <a:solidFill>
                  <a:schemeClr val="bg1"/>
                </a:solidFill>
                <a:latin typeface="Univers"/>
              </a:rPr>
              <a:t>2023 Review – 2024 Goals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920750" y="2605157"/>
            <a:ext cx="103505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>
                <a:latin typeface="Univers"/>
              </a:rPr>
              <a:t>Thank You!</a:t>
            </a:r>
            <a:endParaRPr lang="en-US" sz="40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4" descr="A blue green and black logo with Gateway Arch in the background&#10;&#10;Description automatically generated"/>
          <p:cNvPicPr>
            <a:picLocks noChangeAspect="1"/>
          </p:cNvPicPr>
          <p:nvPr/>
        </p:nvPicPr>
        <p:blipFill>
          <a:blip r:embed="rId3"/>
          <a:srcRect l="27444" t="0" r="27789" b="0"/>
          <a:stretch/>
        </p:blipFill>
        <p:spPr bwMode="auto">
          <a:xfrm>
            <a:off x="0" y="200025"/>
            <a:ext cx="9669642" cy="6857990"/>
          </a:xfrm>
          <a:prstGeom prst="rect">
            <a:avLst/>
          </a:prstGeom>
        </p:spPr>
      </p:pic>
      <p:sp>
        <p:nvSpPr>
          <p:cNvPr id="12" name="Rectangle 11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 flipH="1">
            <a:off x="5125019" y="0"/>
            <a:ext cx="7066977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9000">
                <a:schemeClr val="bg1">
                  <a:alpha val="38000"/>
                </a:schemeClr>
              </a:gs>
              <a:gs pos="35000">
                <a:schemeClr val="bg1">
                  <a:alpha val="77000"/>
                </a:schemeClr>
              </a:gs>
              <a:gs pos="48000">
                <a:schemeClr val="bg1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35000" y="186695"/>
            <a:ext cx="5778499" cy="18999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b="1">
                <a:latin typeface="Univers"/>
              </a:rPr>
              <a:t>2023 LEAP PROJECTS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82600" y="1616076"/>
            <a:ext cx="10871198" cy="4762499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2857500" algn="ctr"/>
              </a:tabLst>
              <a:defRPr/>
            </a:pPr>
            <a:r>
              <a:rPr lang="en-US" sz="2400" b="1" u="sng">
                <a:latin typeface="Univers"/>
                <a:ea typeface="Calibri"/>
                <a:cs typeface="Calibri"/>
              </a:rPr>
              <a:t>$111,750,000 </a:t>
            </a:r>
            <a:r>
              <a:rPr lang="en-US" sz="2400">
                <a:latin typeface="Univers"/>
                <a:ea typeface="Calibri"/>
                <a:cs typeface="Calibri"/>
              </a:rPr>
              <a:t>– LEAP Projects = Total Private Investment</a:t>
            </a:r>
            <a:endParaRPr lang="en-US" sz="2400">
              <a:latin typeface="Univers"/>
              <a:ea typeface="Calibri"/>
              <a:cs typeface="Times New Roman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2857500" algn="ctr"/>
              </a:tabLst>
              <a:defRPr/>
            </a:pPr>
            <a:r>
              <a:rPr lang="en-US">
                <a:latin typeface="Univers"/>
                <a:ea typeface="Calibri"/>
                <a:cs typeface="Calibri"/>
              </a:rPr>
              <a:t>$77,950,000 – Attraction Project Investment</a:t>
            </a:r>
            <a:endParaRPr lang="en-US">
              <a:latin typeface="Univers"/>
              <a:ea typeface="Calibri"/>
              <a:cs typeface="Times New Roman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2857500" algn="ctr"/>
              </a:tabLst>
              <a:defRPr/>
            </a:pPr>
            <a:r>
              <a:rPr lang="en-US">
                <a:latin typeface="Univers"/>
                <a:ea typeface="Calibri"/>
                <a:cs typeface="Calibri"/>
              </a:rPr>
              <a:t>$25,400,000 – Expansion Project Investment</a:t>
            </a:r>
            <a:endParaRPr lang="en-US">
              <a:latin typeface="Univers"/>
              <a:ea typeface="Calibri"/>
              <a:cs typeface="Times New Roman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2857500" algn="ctr"/>
              </a:tabLst>
              <a:defRPr/>
            </a:pPr>
            <a:r>
              <a:rPr lang="en-US">
                <a:latin typeface="Univers"/>
                <a:ea typeface="Calibri"/>
                <a:cs typeface="Calibri"/>
              </a:rPr>
              <a:t>$8,400,000 – Entrepreneurial Client Follow-on Investment</a:t>
            </a:r>
            <a:endParaRPr/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2857500" algn="ctr"/>
              </a:tabLst>
              <a:defRPr/>
            </a:pPr>
            <a:endParaRPr lang="en-US" sz="2400">
              <a:latin typeface="Univers"/>
              <a:ea typeface="Calibri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2857500" algn="ctr"/>
              </a:tabLst>
              <a:defRPr/>
            </a:pPr>
            <a:r>
              <a:rPr lang="en-US" sz="2400" b="1" u="sng">
                <a:latin typeface="Univers"/>
                <a:ea typeface="Calibri"/>
                <a:cs typeface="Calibri"/>
              </a:rPr>
              <a:t>509 – LEAP Total Job Creation</a:t>
            </a:r>
            <a:endParaRPr lang="en-US" sz="2400" b="1" u="sng">
              <a:latin typeface="Univers"/>
              <a:ea typeface="Calibri"/>
              <a:cs typeface="Times New Roman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2857500" algn="ctr"/>
              </a:tabLst>
              <a:defRPr/>
            </a:pPr>
            <a:r>
              <a:rPr lang="en-US">
                <a:latin typeface="Univers"/>
                <a:ea typeface="Calibri"/>
                <a:cs typeface="Calibri"/>
              </a:rPr>
              <a:t>245 – Attraction Project Job Creation</a:t>
            </a:r>
            <a:endParaRPr lang="en-US">
              <a:latin typeface="Univers"/>
              <a:ea typeface="Calibri"/>
              <a:cs typeface="Times New Roman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2857500" algn="ctr"/>
              </a:tabLst>
              <a:defRPr/>
            </a:pPr>
            <a:r>
              <a:rPr lang="en-US">
                <a:latin typeface="Univers"/>
                <a:ea typeface="Calibri"/>
                <a:cs typeface="Calibri"/>
              </a:rPr>
              <a:t>256 – Expansion Project Job Creation</a:t>
            </a:r>
            <a:endParaRPr lang="en-US">
              <a:latin typeface="Univers"/>
              <a:ea typeface="Calibri"/>
              <a:cs typeface="Times New Roman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2857500" algn="ctr"/>
              </a:tabLst>
              <a:defRPr/>
            </a:pPr>
            <a:r>
              <a:rPr lang="en-US">
                <a:latin typeface="Univers"/>
                <a:ea typeface="Calibri"/>
                <a:cs typeface="Calibri"/>
              </a:rPr>
              <a:t>8 – Entrepreneurial Client Job Creation</a:t>
            </a:r>
            <a:endParaRPr/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2857500" algn="ctr"/>
              </a:tabLst>
              <a:defRPr/>
            </a:pPr>
            <a:endParaRPr lang="en-US">
              <a:latin typeface="Univers"/>
              <a:ea typeface="Calibri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2857500" algn="ctr"/>
              </a:tabLst>
              <a:defRPr/>
            </a:pPr>
            <a:r>
              <a:rPr lang="en-US" sz="2400" b="1" u="sng">
                <a:latin typeface="Univers"/>
                <a:ea typeface="Calibri"/>
                <a:cs typeface="Calibri"/>
              </a:rPr>
              <a:t>$23.90 – Average Wage</a:t>
            </a:r>
            <a:r>
              <a:rPr lang="en-US" sz="2400">
                <a:latin typeface="Univers"/>
                <a:ea typeface="Calibri"/>
                <a:cs typeface="Calibri"/>
              </a:rPr>
              <a:t> (Attraction / Expansion Industry Projects)</a:t>
            </a:r>
            <a:endParaRPr/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2857500" algn="ctr"/>
              </a:tabLst>
              <a:defRPr/>
            </a:pPr>
            <a:endParaRPr lang="en-US" sz="2400">
              <a:latin typeface="Univers"/>
              <a:ea typeface="Calibri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2857500" algn="ctr"/>
              </a:tabLst>
              <a:defRPr/>
            </a:pPr>
            <a:r>
              <a:rPr lang="en-US" sz="2400" b="1" u="sng">
                <a:latin typeface="Univers"/>
                <a:ea typeface="Calibri"/>
                <a:cs typeface="Calibri"/>
              </a:rPr>
              <a:t>35 Quality New Company Formations </a:t>
            </a:r>
            <a:r>
              <a:rPr lang="en-US" sz="2400">
                <a:latin typeface="Univers"/>
                <a:ea typeface="Calibri"/>
                <a:cs typeface="Calibri"/>
              </a:rPr>
              <a:t>with Entrepreneurial Clients</a:t>
            </a:r>
            <a:endParaRPr lang="en-US" sz="2400">
              <a:latin typeface="Univers"/>
              <a:ea typeface="Calibri"/>
              <a:cs typeface="Times New Roman"/>
            </a:endParaRPr>
          </a:p>
          <a:p>
            <a:pPr>
              <a:defRPr/>
            </a:pPr>
            <a:endParaRPr lang="en-US" sz="13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19" name="Slide Background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4" descr="An aerial view of a large building&#10;&#10;Description automatically generated"/>
          <p:cNvPicPr>
            <a:picLocks noChangeAspect="1"/>
          </p:cNvPicPr>
          <p:nvPr/>
        </p:nvPicPr>
        <p:blipFill>
          <a:blip r:embed="rId3"/>
          <a:srcRect l="28166" t="0" r="21670" b="0"/>
          <a:stretch/>
        </p:blipFill>
        <p:spPr bwMode="auto"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20" name="Rectangle 19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21" name="Rectangle 20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761801" y="328512"/>
            <a:ext cx="4778387" cy="1628970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4000" b="1">
                <a:latin typeface="Univers"/>
              </a:rPr>
              <a:t>ATTRACTION RESULTS 2023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-228600" y="2503929"/>
            <a:ext cx="5956300" cy="3374137"/>
          </a:xfrm>
        </p:spPr>
        <p:txBody>
          <a:bodyPr anchor="ctr">
            <a:normAutofit fontScale="85000" lnSpcReduction="10000"/>
          </a:bodyPr>
          <a:lstStyle/>
          <a:p>
            <a:pPr marR="0"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857500" algn="ctr"/>
              </a:tabLst>
              <a:defRPr/>
            </a:pPr>
            <a:r>
              <a:rPr lang="en-US" b="1">
                <a:latin typeface="Univers"/>
                <a:ea typeface="Calibri"/>
                <a:cs typeface="Times New Roman"/>
              </a:rPr>
              <a:t>1 largescale FDI</a:t>
            </a:r>
            <a:endParaRPr/>
          </a:p>
          <a:p>
            <a:pPr lvl="3">
              <a:lnSpc>
                <a:spcPct val="150000"/>
              </a:lnSpc>
              <a:spcBef>
                <a:spcPts val="0"/>
              </a:spcBef>
              <a:tabLst>
                <a:tab pos="2857500" algn="ctr"/>
              </a:tabLst>
              <a:defRPr/>
            </a:pPr>
            <a:r>
              <a:rPr lang="en-US">
                <a:latin typeface="Univers"/>
                <a:ea typeface="Calibri"/>
                <a:cs typeface="Times New Roman"/>
              </a:rPr>
              <a:t>Norm Fasteners in Bath Twp (Turkey)</a:t>
            </a:r>
            <a:endParaRPr/>
          </a:p>
          <a:p>
            <a:pPr marR="0"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857500" algn="ctr"/>
              </a:tabLst>
              <a:defRPr/>
            </a:pPr>
            <a:endParaRPr lang="en-US">
              <a:latin typeface="Univers"/>
              <a:ea typeface="Calibri"/>
              <a:cs typeface="Times New Roman"/>
            </a:endParaRPr>
          </a:p>
          <a:p>
            <a:pPr marR="0"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857500" algn="ctr"/>
              </a:tabLst>
              <a:defRPr/>
            </a:pPr>
            <a:r>
              <a:rPr lang="en-US" b="1">
                <a:latin typeface="Univers"/>
                <a:ea typeface="Calibri"/>
                <a:cs typeface="Times New Roman"/>
              </a:rPr>
              <a:t>3 FDI soft landing</a:t>
            </a:r>
            <a:endParaRPr/>
          </a:p>
          <a:p>
            <a:pPr marR="0" lvl="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857500" algn="ctr"/>
              </a:tabLst>
              <a:defRPr/>
            </a:pPr>
            <a:r>
              <a:rPr lang="en-US" sz="2000">
                <a:latin typeface="Univers"/>
                <a:ea typeface="Calibri"/>
                <a:cs typeface="Times New Roman"/>
              </a:rPr>
              <a:t>Gintech</a:t>
            </a:r>
            <a:r>
              <a:rPr lang="en-US" sz="2000">
                <a:latin typeface="Univers"/>
                <a:ea typeface="Calibri"/>
                <a:cs typeface="Times New Roman"/>
              </a:rPr>
              <a:t> (South Korea) </a:t>
            </a:r>
            <a:endParaRPr/>
          </a:p>
          <a:p>
            <a:pPr marR="0" lvl="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857500" algn="ctr"/>
              </a:tabLst>
              <a:defRPr/>
            </a:pPr>
            <a:r>
              <a:rPr lang="en-US" sz="2000">
                <a:latin typeface="Univers"/>
                <a:ea typeface="Calibri"/>
                <a:cs typeface="Times New Roman"/>
              </a:rPr>
              <a:t>Yiqi</a:t>
            </a:r>
            <a:r>
              <a:rPr lang="en-US" sz="2000">
                <a:latin typeface="Univers"/>
                <a:ea typeface="Calibri"/>
                <a:cs typeface="Times New Roman"/>
              </a:rPr>
              <a:t> Intelligent Equipment Co., Ltd (China)</a:t>
            </a:r>
            <a:endParaRPr/>
          </a:p>
          <a:p>
            <a:pPr marR="0" lvl="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857500" algn="ctr"/>
              </a:tabLst>
              <a:defRPr/>
            </a:pPr>
            <a:r>
              <a:rPr lang="en-US" sz="2000">
                <a:latin typeface="Univers"/>
                <a:ea typeface="Calibri"/>
                <a:cs typeface="Times New Roman"/>
              </a:rPr>
              <a:t>Qingdao OCI Industrial Co. Ltd (China)</a:t>
            </a:r>
            <a:endParaRPr/>
          </a:p>
          <a:p>
            <a:pPr>
              <a:defRPr/>
            </a:pPr>
            <a:endParaRPr lang="en-US" sz="2000"/>
          </a:p>
        </p:txBody>
      </p:sp>
      <p:sp>
        <p:nvSpPr>
          <p:cNvPr id="6" name="TextBox 5"/>
          <p:cNvSpPr txBox="1"/>
          <p:nvPr/>
        </p:nvSpPr>
        <p:spPr bwMode="auto">
          <a:xfrm>
            <a:off x="6331625" y="6488658"/>
            <a:ext cx="3416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bg1"/>
                </a:solidFill>
                <a:latin typeface="Univers"/>
                <a:ea typeface="Calibri"/>
                <a:cs typeface="Times New Roman"/>
              </a:rPr>
              <a:t>Norm Fasteners in Bath Township</a:t>
            </a:r>
            <a:endParaRPr lang="en-US" sz="12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15" name="Slide Background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 useBgFill="1">
        <p:nvSpPr>
          <p:cNvPr id="17" name="Rectangle 16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4000" b="1">
                <a:latin typeface="Univers"/>
              </a:rPr>
              <a:t>EXPANSION RESULTS 2023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-146528" y="1816100"/>
            <a:ext cx="4646905" cy="3613149"/>
          </a:xfrm>
        </p:spPr>
        <p:txBody>
          <a:bodyPr anchor="ctr">
            <a:normAutofit/>
          </a:bodyPr>
          <a:lstStyle/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  <a:tabLst>
                <a:tab pos="2857500" algn="ctr"/>
              </a:tabLst>
              <a:defRPr/>
            </a:pPr>
            <a:endParaRPr lang="en-US">
              <a:latin typeface="Univers"/>
              <a:ea typeface="Calibri"/>
              <a:cs typeface="Times New Roman"/>
            </a:endParaRPr>
          </a:p>
          <a:p>
            <a:pPr marR="0"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857500" algn="ctr"/>
              </a:tabLst>
              <a:defRPr/>
            </a:pPr>
            <a:r>
              <a:rPr lang="en-US" sz="2400">
                <a:latin typeface="Univers"/>
                <a:ea typeface="Calibri"/>
                <a:cs typeface="Times New Roman"/>
              </a:rPr>
              <a:t>Shyft Group</a:t>
            </a:r>
            <a:endParaRPr/>
          </a:p>
          <a:p>
            <a:pPr marR="0"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857500" algn="ctr"/>
              </a:tabLst>
              <a:defRPr/>
            </a:pPr>
            <a:r>
              <a:rPr lang="en-US" sz="2400">
                <a:latin typeface="Univers"/>
                <a:ea typeface="Calibri"/>
                <a:cs typeface="Times New Roman"/>
              </a:rPr>
              <a:t>Molded Plastics Inc</a:t>
            </a:r>
            <a:endParaRPr/>
          </a:p>
          <a:p>
            <a:pPr marR="0"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857500" algn="ctr"/>
              </a:tabLst>
              <a:defRPr/>
            </a:pPr>
            <a:r>
              <a:rPr lang="en-US" sz="2400">
                <a:latin typeface="Univers"/>
                <a:ea typeface="Calibri"/>
                <a:cs typeface="Times New Roman"/>
              </a:rPr>
              <a:t>Midwest Press &amp; Automation</a:t>
            </a:r>
            <a:endParaRPr/>
          </a:p>
          <a:p>
            <a:pPr>
              <a:defRPr/>
            </a:pPr>
            <a:endParaRPr lang="en-US" sz="2000"/>
          </a:p>
        </p:txBody>
      </p:sp>
      <p:pic>
        <p:nvPicPr>
          <p:cNvPr id="7" name="Picture 6" descr="A blue van parked on a road&#10;&#10;Description automatically generated"/>
          <p:cNvPicPr>
            <a:picLocks noChangeAspect="1"/>
          </p:cNvPicPr>
          <p:nvPr/>
        </p:nvPicPr>
        <p:blipFill>
          <a:blip r:embed="rId3"/>
          <a:srcRect l="27418" t="0" r="22525" b="0"/>
          <a:stretch/>
        </p:blipFill>
        <p:spPr bwMode="auto">
          <a:xfrm>
            <a:off x="6096000" y="1"/>
            <a:ext cx="6102825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564020" y="-383110"/>
            <a:ext cx="4766564" cy="2230411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en-US" sz="4000" b="1">
                <a:latin typeface="Univers"/>
              </a:rPr>
              <a:t>SUBSTANTIAL STARTUPS</a:t>
            </a:r>
            <a:endParaRPr/>
          </a:p>
        </p:txBody>
      </p:sp>
      <p:pic>
        <p:nvPicPr>
          <p:cNvPr id="11" name="Picture 10" descr="A group of people standing in front of a table&#10;&#10;Description automatically generated"/>
          <p:cNvPicPr>
            <a:picLocks noChangeAspect="1"/>
          </p:cNvPicPr>
          <p:nvPr/>
        </p:nvPicPr>
        <p:blipFill>
          <a:blip r:embed="rId3"/>
          <a:srcRect l="20149" t="0" r="20831" b="1"/>
          <a:stretch/>
        </p:blipFill>
        <p:spPr bwMode="auto">
          <a:xfrm>
            <a:off x="279400" y="398773"/>
            <a:ext cx="2805577" cy="3172964"/>
          </a:xfrm>
          <a:prstGeom prst="rect">
            <a:avLst/>
          </a:prstGeom>
        </p:spPr>
      </p:pic>
      <p:pic>
        <p:nvPicPr>
          <p:cNvPr id="5" name="Picture 4" descr="A white bus with blue and orange stripes&#10;&#10;Description automatically generated"/>
          <p:cNvPicPr>
            <a:picLocks noChangeAspect="1"/>
          </p:cNvPicPr>
          <p:nvPr/>
        </p:nvPicPr>
        <p:blipFill>
          <a:blip r:embed="rId4"/>
          <a:srcRect l="16245" t="0" r="19216" b="1"/>
          <a:stretch/>
        </p:blipFill>
        <p:spPr bwMode="auto">
          <a:xfrm>
            <a:off x="3274544" y="398776"/>
            <a:ext cx="3004886" cy="2618960"/>
          </a:xfrm>
          <a:prstGeom prst="rect">
            <a:avLst/>
          </a:prstGeom>
        </p:spPr>
      </p:pic>
      <p:pic>
        <p:nvPicPr>
          <p:cNvPr id="7" name="Picture 6" descr="A group of people standing in front of a building&#10;&#10;Description automatically generated"/>
          <p:cNvPicPr>
            <a:picLocks noChangeAspect="1"/>
          </p:cNvPicPr>
          <p:nvPr/>
        </p:nvPicPr>
        <p:blipFill>
          <a:blip r:embed="rId5"/>
          <a:srcRect l="10102" t="0" r="9426" b="-4"/>
          <a:stretch/>
        </p:blipFill>
        <p:spPr bwMode="auto">
          <a:xfrm>
            <a:off x="279401" y="3739592"/>
            <a:ext cx="2805577" cy="2614912"/>
          </a:xfrm>
          <a:prstGeom prst="rect">
            <a:avLst/>
          </a:prstGeom>
        </p:spPr>
      </p:pic>
      <p:pic>
        <p:nvPicPr>
          <p:cNvPr id="9" name="Picture 8" descr="A group of people sitting at tables in a room&#10;&#10;Description automatically generated"/>
          <p:cNvPicPr>
            <a:picLocks noChangeAspect="1"/>
          </p:cNvPicPr>
          <p:nvPr/>
        </p:nvPicPr>
        <p:blipFill>
          <a:blip r:embed="rId6"/>
          <a:srcRect l="17102" t="0" r="19590" b="-1"/>
          <a:stretch/>
        </p:blipFill>
        <p:spPr bwMode="auto">
          <a:xfrm>
            <a:off x="3274546" y="3186267"/>
            <a:ext cx="3004885" cy="316823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285384" y="2292615"/>
            <a:ext cx="6627216" cy="3171422"/>
          </a:xfrm>
        </p:spPr>
        <p:txBody>
          <a:bodyPr>
            <a:normAutofit fontScale="85000" lnSpcReduction="20000"/>
          </a:bodyPr>
          <a:lstStyle/>
          <a:p>
            <a:pPr marL="914400" marR="0" lvl="2" indent="0">
              <a:spcBef>
                <a:spcPts val="0"/>
              </a:spcBef>
              <a:spcAft>
                <a:spcPts val="0"/>
              </a:spcAft>
              <a:buNone/>
              <a:tabLst>
                <a:tab pos="2857500" algn="ctr"/>
              </a:tabLst>
              <a:defRPr/>
            </a:pPr>
            <a:endParaRPr lang="en-US" sz="1900">
              <a:latin typeface="Univers"/>
              <a:ea typeface="Calibri"/>
              <a:cs typeface="Times New Roman"/>
            </a:endParaRPr>
          </a:p>
          <a:p>
            <a:pPr marL="1600200" marR="0" lvl="3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2857500" algn="ctr"/>
              </a:tabLst>
              <a:defRPr/>
            </a:pPr>
            <a:r>
              <a:rPr lang="en-US" sz="2400">
                <a:latin typeface="Univers"/>
                <a:ea typeface="Calibri"/>
                <a:cs typeface="Times New Roman"/>
              </a:rPr>
              <a:t>ADASTEC (autonomous bus pilot with MSU, LEAP visited in Istanbul 2022)</a:t>
            </a:r>
            <a:endParaRPr/>
          </a:p>
          <a:p>
            <a:pPr marL="1600200" marR="0" lvl="3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2857500" algn="ctr"/>
              </a:tabLst>
              <a:defRPr/>
            </a:pPr>
            <a:r>
              <a:rPr lang="en-US" sz="2400">
                <a:latin typeface="Univers"/>
                <a:ea typeface="Calibri"/>
                <a:cs typeface="Times New Roman"/>
              </a:rPr>
              <a:t>Innovative (EDA </a:t>
            </a:r>
            <a:r>
              <a:rPr lang="en-US" sz="2400">
                <a:latin typeface="Univers"/>
                <a:ea typeface="Calibri"/>
                <a:cs typeface="Times New Roman"/>
              </a:rPr>
              <a:t>Medtech</a:t>
            </a:r>
            <a:r>
              <a:rPr lang="en-US" sz="2400">
                <a:latin typeface="Univers"/>
                <a:ea typeface="Calibri"/>
                <a:cs typeface="Times New Roman"/>
              </a:rPr>
              <a:t> VentureWell program participant)</a:t>
            </a:r>
            <a:endParaRPr/>
          </a:p>
          <a:p>
            <a:pPr marL="1600200" marR="0" lvl="3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2857500" algn="ctr"/>
              </a:tabLst>
              <a:defRPr/>
            </a:pPr>
            <a:r>
              <a:rPr lang="en-US" sz="2400">
                <a:latin typeface="Univers"/>
                <a:ea typeface="Calibri"/>
                <a:cs typeface="Times New Roman"/>
              </a:rPr>
              <a:t>Translational Osteosynthesis</a:t>
            </a:r>
            <a:endParaRPr/>
          </a:p>
          <a:p>
            <a:pPr marL="1600200" marR="0" lvl="3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2857500" algn="ctr"/>
              </a:tabLst>
              <a:defRPr/>
            </a:pPr>
            <a:r>
              <a:rPr lang="en-US" sz="2400">
                <a:latin typeface="Univers"/>
                <a:ea typeface="Calibri"/>
                <a:cs typeface="Times New Roman"/>
              </a:rPr>
              <a:t>Magsorbeo</a:t>
            </a:r>
            <a:endParaRPr lang="en-US" sz="2400">
              <a:latin typeface="Univers"/>
              <a:ea typeface="Calibri"/>
              <a:cs typeface="Times New Roman"/>
            </a:endParaRPr>
          </a:p>
          <a:p>
            <a:pPr marL="1600200" marR="0" lvl="3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2857500" algn="ctr"/>
              </a:tabLst>
              <a:defRPr/>
            </a:pPr>
            <a:r>
              <a:rPr lang="en-US" sz="2400">
                <a:latin typeface="Univers"/>
                <a:ea typeface="Calibri"/>
                <a:cs typeface="Times New Roman"/>
              </a:rPr>
              <a:t>Isaab</a:t>
            </a:r>
            <a:r>
              <a:rPr lang="en-US" sz="2400">
                <a:latin typeface="Univers"/>
                <a:ea typeface="Calibri"/>
                <a:cs typeface="Times New Roman"/>
              </a:rPr>
              <a:t> Innovations</a:t>
            </a:r>
            <a:endParaRPr/>
          </a:p>
          <a:p>
            <a:pPr>
              <a:defRPr/>
            </a:pPr>
            <a:endParaRPr lang="en-US" sz="19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8198" y="203200"/>
            <a:ext cx="105156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b="1">
                <a:latin typeface="Univers"/>
              </a:rPr>
              <a:t>LEAP ENTREPRENEURIAL ACTIVITY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31799" y="1295400"/>
            <a:ext cx="10573265" cy="5232400"/>
          </a:xfrm>
        </p:spPr>
        <p:txBody>
          <a:bodyPr>
            <a:normAutofit fontScale="25000" lnSpcReduction="20000"/>
          </a:bodyPr>
          <a:lstStyle/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2857500" algn="ctr"/>
              </a:tabLst>
              <a:defRPr/>
            </a:pPr>
            <a:r>
              <a:rPr lang="en-US" sz="6400">
                <a:latin typeface="Univers"/>
                <a:ea typeface="Calibri"/>
                <a:cs typeface="Times New Roman"/>
              </a:rPr>
              <a:t>Drastically improved physical space occupancy of East Lansing’s Technology Innovation Center (TIC) from 30% to 80% </a:t>
            </a:r>
            <a:endParaRPr/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2857500" algn="ctr"/>
              </a:tabLst>
              <a:defRPr/>
            </a:pPr>
            <a:endParaRPr lang="en-US" sz="6400">
              <a:latin typeface="Univers"/>
              <a:ea typeface="Calibri"/>
              <a:cs typeface="Times New Roman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2857500" algn="ctr"/>
              </a:tabLst>
              <a:defRPr/>
            </a:pPr>
            <a:r>
              <a:rPr lang="en-US" sz="6400">
                <a:latin typeface="Univers"/>
                <a:ea typeface="Calibri"/>
                <a:cs typeface="Times New Roman"/>
              </a:rPr>
              <a:t>$72,170 – Business Accelerator Funds (BAF) Deployed in Total</a:t>
            </a:r>
            <a:endParaRPr/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/>
              <a:buChar char=""/>
              <a:tabLst>
                <a:tab pos="2857500" algn="ctr"/>
              </a:tabLst>
              <a:defRPr/>
            </a:pPr>
            <a:r>
              <a:rPr lang="en-US" sz="6400">
                <a:latin typeface="Univers"/>
                <a:ea typeface="Calibri"/>
                <a:cs typeface="Times New Roman"/>
              </a:rPr>
              <a:t>27,170 – SCOPS Coating</a:t>
            </a:r>
            <a:endParaRPr/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/>
              <a:buChar char=""/>
              <a:tabLst>
                <a:tab pos="2857500" algn="ctr"/>
              </a:tabLst>
              <a:defRPr/>
            </a:pPr>
            <a:r>
              <a:rPr lang="en-US" sz="6400">
                <a:latin typeface="Univers"/>
                <a:ea typeface="Calibri"/>
                <a:cs typeface="Times New Roman"/>
              </a:rPr>
              <a:t>15,000 – MotMot</a:t>
            </a:r>
            <a:endParaRPr/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/>
              <a:buChar char=""/>
              <a:tabLst>
                <a:tab pos="2857500" algn="ctr"/>
              </a:tabLst>
              <a:defRPr/>
            </a:pPr>
            <a:r>
              <a:rPr lang="en-US" sz="6400">
                <a:latin typeface="Univers"/>
                <a:ea typeface="Calibri"/>
                <a:cs typeface="Times New Roman"/>
              </a:rPr>
              <a:t>10,000 – CoolGlass</a:t>
            </a:r>
            <a:endParaRPr/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/>
              <a:buChar char=""/>
              <a:tabLst>
                <a:tab pos="2857500" algn="ctr"/>
              </a:tabLst>
              <a:defRPr/>
            </a:pPr>
            <a:r>
              <a:rPr lang="en-US" sz="6400">
                <a:latin typeface="Univers"/>
                <a:ea typeface="Calibri"/>
                <a:cs typeface="Times New Roman"/>
              </a:rPr>
              <a:t>$20,000 – Discretionary BAF  </a:t>
            </a:r>
            <a:endParaRPr/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/>
              <a:buChar char=""/>
              <a:tabLst>
                <a:tab pos="2857500" algn="ctr"/>
              </a:tabLst>
              <a:defRPr/>
            </a:pPr>
            <a:endParaRPr lang="en-US" sz="6400">
              <a:latin typeface="Univers"/>
              <a:ea typeface="Calibri"/>
              <a:cs typeface="Times New Roman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2857500" algn="ctr"/>
              </a:tabLst>
              <a:defRPr/>
            </a:pPr>
            <a:r>
              <a:rPr lang="en-US" sz="6400">
                <a:latin typeface="Univers"/>
                <a:ea typeface="Calibri"/>
                <a:cs typeface="Times New Roman"/>
              </a:rPr>
              <a:t>$93,000 – Local Accelerator Funds (LAF) Deployed across 27 transactions</a:t>
            </a:r>
            <a:endParaRPr/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2857500" algn="ctr"/>
              </a:tabLst>
              <a:defRPr/>
            </a:pPr>
            <a:endParaRPr lang="en-US" sz="6400">
              <a:latin typeface="Univers"/>
              <a:ea typeface="Calibri"/>
              <a:cs typeface="Times New Roman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2857500" algn="ctr"/>
              </a:tabLst>
              <a:defRPr/>
            </a:pPr>
            <a:r>
              <a:rPr lang="en-US" sz="6400">
                <a:latin typeface="Univers"/>
                <a:ea typeface="Calibri"/>
                <a:cs typeface="Times New Roman"/>
              </a:rPr>
              <a:t>Elevate</a:t>
            </a:r>
            <a:endParaRPr/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/>
              <a:buChar char=""/>
              <a:tabLst>
                <a:tab pos="2857500" algn="ctr"/>
              </a:tabLst>
              <a:defRPr/>
            </a:pPr>
            <a:r>
              <a:rPr lang="en-US" sz="6400">
                <a:latin typeface="Univers"/>
                <a:ea typeface="Calibri"/>
                <a:cs typeface="Times New Roman"/>
              </a:rPr>
              <a:t>9 participants in cohort, that since start of program:</a:t>
            </a:r>
            <a:endParaRPr/>
          </a:p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2857500" algn="ctr"/>
              </a:tabLst>
              <a:defRPr/>
            </a:pPr>
            <a:r>
              <a:rPr lang="en-US" sz="6400">
                <a:latin typeface="Univers"/>
                <a:ea typeface="Calibri"/>
                <a:cs typeface="Times New Roman"/>
              </a:rPr>
              <a:t>$500,000+ in new business revenue</a:t>
            </a:r>
            <a:endParaRPr/>
          </a:p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2857500" algn="ctr"/>
              </a:tabLst>
              <a:defRPr/>
            </a:pPr>
            <a:r>
              <a:rPr lang="en-US" sz="6400">
                <a:latin typeface="Univers"/>
                <a:ea typeface="Calibri"/>
                <a:cs typeface="Times New Roman"/>
              </a:rPr>
              <a:t>3 started offering a new product or service</a:t>
            </a:r>
            <a:endParaRPr/>
          </a:p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2857500" algn="ctr"/>
              </a:tabLst>
              <a:defRPr/>
            </a:pPr>
            <a:r>
              <a:rPr lang="en-US" sz="6400">
                <a:latin typeface="Univers"/>
                <a:ea typeface="Calibri"/>
                <a:cs typeface="Times New Roman"/>
              </a:rPr>
              <a:t>2 commenced brick&amp;mortar location</a:t>
            </a:r>
            <a:endParaRPr/>
          </a:p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2857500" algn="ctr"/>
              </a:tabLst>
              <a:defRPr/>
            </a:pPr>
            <a:r>
              <a:rPr lang="en-US" sz="6400">
                <a:latin typeface="Univers"/>
                <a:ea typeface="Calibri"/>
                <a:cs typeface="Times New Roman"/>
              </a:rPr>
              <a:t>5 have seen boost in social media traffic</a:t>
            </a:r>
            <a:endParaRPr/>
          </a:p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2857500" algn="ctr"/>
              </a:tabLst>
              <a:defRPr/>
            </a:pPr>
            <a:endParaRPr lang="en-US" sz="6400">
              <a:latin typeface="Univers"/>
              <a:ea typeface="Calibri"/>
              <a:cs typeface="Times New Roman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  <a:defRPr/>
            </a:pPr>
            <a:r>
              <a:rPr lang="en-US" sz="6400">
                <a:latin typeface="Univers"/>
                <a:ea typeface="Calibri"/>
                <a:cs typeface="Times New Roman"/>
              </a:rPr>
              <a:t>One and All – total of 20 participants in cohort 7, all 19 graduated</a:t>
            </a:r>
            <a:endParaRPr lang="en-US" sz="6400">
              <a:latin typeface="Univers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"/>
              <a:defRPr/>
            </a:pPr>
            <a:r>
              <a:rPr lang="en-US" sz="6400">
                <a:latin typeface="Univers"/>
                <a:ea typeface="Calibri"/>
                <a:cs typeface="Times New Roman"/>
              </a:rPr>
              <a:t>12 participants identify as women</a:t>
            </a:r>
            <a:endParaRPr lang="en-US" sz="6400">
              <a:latin typeface="Univers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"/>
              <a:defRPr/>
            </a:pPr>
            <a:r>
              <a:rPr lang="en-US" sz="6400">
                <a:latin typeface="Univers"/>
                <a:ea typeface="Calibri"/>
                <a:cs typeface="Times New Roman"/>
              </a:rPr>
              <a:t>7 participants identify as BIPOC</a:t>
            </a:r>
            <a:endParaRPr lang="en-US" sz="6400">
              <a:latin typeface="Univers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"/>
              <a:defRPr/>
            </a:pPr>
            <a:r>
              <a:rPr lang="en-US" sz="6400">
                <a:latin typeface="Univers"/>
                <a:ea typeface="Calibri"/>
                <a:cs typeface="Times New Roman"/>
              </a:rPr>
              <a:t>6 participants as having varying levels of ability</a:t>
            </a:r>
            <a:endParaRPr lang="en-US" sz="6400">
              <a:latin typeface="Univers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"/>
              <a:defRPr/>
            </a:pPr>
            <a:r>
              <a:rPr lang="en-US" sz="6400">
                <a:latin typeface="Univers"/>
                <a:ea typeface="Calibri"/>
                <a:cs typeface="Times New Roman"/>
              </a:rPr>
              <a:t>1 participant identifies as LGBTQ+</a:t>
            </a:r>
            <a:endParaRPr lang="en-US" sz="6400">
              <a:latin typeface="Univers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"/>
              <a:defRPr/>
            </a:pPr>
            <a:r>
              <a:rPr lang="en-US" sz="6400">
                <a:latin typeface="Univers"/>
                <a:ea typeface="Calibri"/>
                <a:cs typeface="Times New Roman"/>
              </a:rPr>
              <a:t>1 participant identifies as a refugee</a:t>
            </a:r>
            <a:endParaRPr lang="en-US" sz="6400">
              <a:latin typeface="Univers"/>
              <a:ea typeface="Calibri"/>
              <a:cs typeface="Times New Roman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"/>
              <a:defRPr/>
            </a:pPr>
            <a:r>
              <a:rPr lang="en-US" sz="6400">
                <a:latin typeface="Univers"/>
                <a:ea typeface="Calibri"/>
                <a:cs typeface="Times New Roman"/>
              </a:rPr>
              <a:t>1 participant identifies as a veteran</a:t>
            </a:r>
            <a:endParaRPr/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"/>
              <a:defRPr/>
            </a:pPr>
            <a:endParaRPr lang="en-US" sz="6400">
              <a:latin typeface="Univers"/>
              <a:ea typeface="Calibri"/>
              <a:cs typeface="Times New Roman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/>
              <a:buChar char="o"/>
              <a:defRPr/>
            </a:pPr>
            <a:r>
              <a:rPr lang="en-US" sz="6400">
                <a:latin typeface="Univers"/>
                <a:ea typeface="Calibri"/>
                <a:cs typeface="Times New Roman"/>
              </a:rPr>
              <a:t>LevelUp – a</a:t>
            </a:r>
            <a:r>
              <a:rPr lang="en-US" sz="6400">
                <a:latin typeface="Univers"/>
                <a:ea typeface="Calibri"/>
                <a:cs typeface="Times New Roman"/>
              </a:rPr>
              <a:t>ssisted 5 LLC Creations, 9 accounting systems adopted, 19 covenant documents created, 2 financial projections developed</a:t>
            </a:r>
            <a:endParaRPr lang="en-US" sz="6400">
              <a:latin typeface="Univers"/>
              <a:ea typeface="Calibri"/>
              <a:cs typeface="Times New Roman"/>
            </a:endParaRPr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838200" y="691634"/>
            <a:ext cx="10058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>
                <a:latin typeface="Univers"/>
              </a:rPr>
              <a:t>2023 PROGRAMMATIC ACHIEVEMENTS</a:t>
            </a:r>
            <a:endParaRPr lang="en-US" sz="4000"/>
          </a:p>
        </p:txBody>
      </p:sp>
      <p:sp>
        <p:nvSpPr>
          <p:cNvPr id="5" name="Content Placeholder 2"/>
          <p:cNvSpPr txBox="1"/>
          <p:nvPr/>
        </p:nvSpPr>
        <p:spPr bwMode="auto">
          <a:xfrm>
            <a:off x="381000" y="15462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marR="0" lvl="1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2857500" algn="ctr"/>
              </a:tabLst>
              <a:defRPr/>
            </a:pPr>
            <a:r>
              <a:rPr lang="en-US" sz="2000">
                <a:latin typeface="Univers"/>
                <a:ea typeface="Calibri"/>
                <a:cs typeface="Times New Roman"/>
              </a:rPr>
              <a:t>SmartZone (EIT) with new first-time Executive Director (LEAP) performed at new high levels</a:t>
            </a:r>
            <a:endParaRPr/>
          </a:p>
          <a:p>
            <a:pPr marL="800100" marR="0" lvl="1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2857500" algn="ctr"/>
              </a:tabLst>
              <a:defRPr/>
            </a:pPr>
            <a:r>
              <a:rPr lang="en-US" sz="2000">
                <a:latin typeface="Univers"/>
                <a:ea typeface="Calibri"/>
                <a:cs typeface="Times New Roman"/>
              </a:rPr>
              <a:t>DEEP strong diversity programming</a:t>
            </a:r>
            <a:endParaRPr lang="en-US" sz="2000">
              <a:latin typeface="Univers"/>
              <a:ea typeface="Calibri"/>
              <a:cs typeface="Times New Roman"/>
            </a:endParaRPr>
          </a:p>
          <a:p>
            <a:pPr marL="800100" marR="0" lvl="1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2857500" algn="ctr"/>
              </a:tabLst>
              <a:defRPr/>
            </a:pPr>
            <a:r>
              <a:rPr lang="en-US" sz="2000">
                <a:latin typeface="Univers"/>
                <a:ea typeface="Calibri"/>
                <a:cs typeface="Times New Roman"/>
              </a:rPr>
              <a:t>Record-level site prospects/on global site visits – Second Place Finishes, but highly competitive</a:t>
            </a:r>
            <a:endParaRPr/>
          </a:p>
          <a:p>
            <a:pPr marL="800100" marR="0" lvl="1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2857500" algn="ctr"/>
              </a:tabLst>
              <a:defRPr/>
            </a:pPr>
            <a:r>
              <a:rPr lang="en-US" sz="2000">
                <a:latin typeface="Univers"/>
                <a:ea typeface="Calibri"/>
                <a:cs typeface="Times New Roman"/>
              </a:rPr>
              <a:t>Ultium Diversity/Work Force Development (Partners CAMW!, LCC, Piper &amp; Gold. MEDC/LEO)</a:t>
            </a:r>
            <a:endParaRPr/>
          </a:p>
          <a:p>
            <a:pPr marL="800100" marR="0" lvl="1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2857500" algn="ctr"/>
              </a:tabLst>
              <a:defRPr/>
            </a:pPr>
            <a:r>
              <a:rPr lang="en-US" sz="2000">
                <a:latin typeface="Univers"/>
                <a:ea typeface="Calibri"/>
                <a:cs typeface="Times New Roman"/>
              </a:rPr>
              <a:t>Secured a $150,000 regional childcare coalition planning grant and then an additional $91,515 for deeper implementation, leader in state</a:t>
            </a:r>
            <a:endParaRPr/>
          </a:p>
          <a:p>
            <a:pPr marL="800100" marR="0" lvl="1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2857500" algn="ctr"/>
              </a:tabLst>
              <a:defRPr/>
            </a:pPr>
            <a:r>
              <a:rPr lang="en-US" sz="2000">
                <a:latin typeface="Univers"/>
                <a:ea typeface="Calibri"/>
                <a:cs typeface="Times New Roman"/>
              </a:rPr>
              <a:t>Built region’s first-ever interactive GIS future land use &amp; zoning map for future development planning in housing, commercial, industrial, etc.</a:t>
            </a:r>
            <a:endParaRPr/>
          </a:p>
          <a:p>
            <a:pPr marL="800100" marR="0" lvl="1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2857500" algn="ctr"/>
              </a:tabLst>
              <a:defRPr/>
            </a:pPr>
            <a:r>
              <a:rPr lang="en-US" sz="2000">
                <a:latin typeface="Univers"/>
                <a:ea typeface="Calibri"/>
                <a:cs typeface="Times New Roman"/>
              </a:rPr>
              <a:t>Developed collaboratively with key partners (especially Sparrow, MSU and NEOGEN) a brand for the region’s MedTech and life sciences industry cluster, now dubbed “Michigan’s Health Core” with new website and marketing content</a:t>
            </a:r>
            <a:endParaRPr/>
          </a:p>
          <a:p>
            <a:pPr marL="800100" marR="0" lvl="1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2857500" algn="ctr"/>
              </a:tabLst>
              <a:defRPr/>
            </a:pPr>
            <a:r>
              <a:rPr lang="en-US" sz="2000">
                <a:latin typeface="Univers"/>
                <a:ea typeface="Calibri"/>
                <a:cs typeface="Times New Roman"/>
              </a:rPr>
              <a:t>Administered $4 million in state site readiness funds to prepare our region’s best sites for future development</a:t>
            </a:r>
            <a:endParaRPr/>
          </a:p>
          <a:p>
            <a:pPr marL="342900" indent="-342900" algn="l">
              <a:buFont typeface="Arial"/>
              <a:buChar char="•"/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838200" y="691634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>
                <a:latin typeface="Univers"/>
              </a:rPr>
              <a:t>PREPARING FOR 2024</a:t>
            </a:r>
            <a:endParaRPr lang="en-US" sz="4000"/>
          </a:p>
        </p:txBody>
      </p:sp>
      <p:sp>
        <p:nvSpPr>
          <p:cNvPr id="5" name="Content Placeholder 2"/>
          <p:cNvSpPr txBox="1"/>
          <p:nvPr/>
        </p:nvSpPr>
        <p:spPr bwMode="auto">
          <a:xfrm>
            <a:off x="381000" y="15462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l">
              <a:lnSpc>
                <a:spcPct val="150000"/>
              </a:lnSpc>
              <a:spcBef>
                <a:spcPts val="0"/>
              </a:spcBef>
              <a:buFont typeface="Arial"/>
              <a:buChar char="•"/>
              <a:tabLst>
                <a:tab pos="2857500" algn="ctr"/>
              </a:tabLst>
              <a:defRPr/>
            </a:pPr>
            <a:r>
              <a:rPr lang="en-US" sz="1900">
                <a:latin typeface="Univers"/>
                <a:ea typeface="Calibri"/>
                <a:cs typeface="Times New Roman"/>
              </a:rPr>
              <a:t>$3.5 million Historic –level Entrepreneurial grant for three counties</a:t>
            </a:r>
            <a:endParaRPr/>
          </a:p>
          <a:p>
            <a:pPr marL="800100" lvl="1" indent="-342900" algn="l">
              <a:lnSpc>
                <a:spcPct val="150000"/>
              </a:lnSpc>
              <a:spcBef>
                <a:spcPts val="0"/>
              </a:spcBef>
              <a:buFont typeface="Arial"/>
              <a:buChar char="•"/>
              <a:tabLst>
                <a:tab pos="2857500" algn="ctr"/>
              </a:tabLst>
              <a:defRPr/>
            </a:pPr>
            <a:r>
              <a:rPr lang="en-US" sz="1900">
                <a:latin typeface="Univers"/>
                <a:ea typeface="Calibri"/>
                <a:cs typeface="Times New Roman"/>
              </a:rPr>
              <a:t>$500,000 Three County Rural Connections/Attraction grant</a:t>
            </a:r>
            <a:endParaRPr/>
          </a:p>
          <a:p>
            <a:pPr marL="800100" lvl="1" indent="-342900" algn="l">
              <a:lnSpc>
                <a:spcPct val="150000"/>
              </a:lnSpc>
              <a:spcBef>
                <a:spcPts val="0"/>
              </a:spcBef>
              <a:buFont typeface="Arial"/>
              <a:buChar char="•"/>
              <a:tabLst>
                <a:tab pos="2857500" algn="ctr"/>
              </a:tabLst>
              <a:defRPr/>
            </a:pPr>
            <a:r>
              <a:rPr lang="en-US" sz="1900">
                <a:latin typeface="Univers"/>
                <a:ea typeface="Calibri"/>
                <a:cs typeface="Times New Roman"/>
              </a:rPr>
              <a:t>$500,000 Diversity/Small Business Three County state appropriation</a:t>
            </a:r>
            <a:endParaRPr/>
          </a:p>
          <a:p>
            <a:pPr marL="800100" lvl="1" indent="-342900" algn="l">
              <a:lnSpc>
                <a:spcPct val="150000"/>
              </a:lnSpc>
              <a:spcBef>
                <a:spcPts val="0"/>
              </a:spcBef>
              <a:buFont typeface="Arial"/>
              <a:buChar char="•"/>
              <a:tabLst>
                <a:tab pos="2857500" algn="ctr"/>
              </a:tabLst>
              <a:defRPr/>
            </a:pPr>
            <a:r>
              <a:rPr lang="en-US" sz="1900">
                <a:latin typeface="Univers"/>
                <a:ea typeface="Calibri"/>
                <a:cs typeface="Times New Roman"/>
              </a:rPr>
              <a:t>Landed a $1.2 million Industrial Site Readiness grant for 2024</a:t>
            </a:r>
            <a:endParaRPr/>
          </a:p>
          <a:p>
            <a:pPr marL="800100" lvl="1" indent="-342900" algn="l">
              <a:lnSpc>
                <a:spcPct val="150000"/>
              </a:lnSpc>
              <a:spcBef>
                <a:spcPts val="0"/>
              </a:spcBef>
              <a:buFont typeface="Arial"/>
              <a:buChar char="•"/>
              <a:tabLst>
                <a:tab pos="2857500" algn="ctr"/>
              </a:tabLst>
              <a:defRPr/>
            </a:pPr>
            <a:r>
              <a:rPr lang="en-US" sz="1900">
                <a:latin typeface="Univers"/>
                <a:ea typeface="Calibri"/>
                <a:cs typeface="Times New Roman"/>
              </a:rPr>
              <a:t>Applied for largest ever EPA Brownfield Assessment coalition-style grant for entire tri-county region, $1.5M if awarded </a:t>
            </a:r>
            <a:endParaRPr/>
          </a:p>
          <a:p>
            <a:pPr marL="800100" lvl="1" indent="-342900" algn="l">
              <a:lnSpc>
                <a:spcPct val="150000"/>
              </a:lnSpc>
              <a:spcBef>
                <a:spcPts val="0"/>
              </a:spcBef>
              <a:buFont typeface="Arial"/>
              <a:buChar char="•"/>
              <a:tabLst>
                <a:tab pos="2857500" algn="ctr"/>
              </a:tabLst>
              <a:defRPr/>
            </a:pPr>
            <a:r>
              <a:rPr lang="en-US" sz="1900">
                <a:latin typeface="Univers"/>
                <a:ea typeface="Calibri"/>
                <a:cs typeface="Times New Roman"/>
              </a:rPr>
              <a:t>Developed the region’s first semiconductor industry cluster action plan  </a:t>
            </a:r>
            <a:endParaRPr/>
          </a:p>
          <a:p>
            <a:pPr marL="800100" lvl="1" indent="-342900" algn="l">
              <a:lnSpc>
                <a:spcPct val="150000"/>
              </a:lnSpc>
              <a:spcBef>
                <a:spcPts val="0"/>
              </a:spcBef>
              <a:buFont typeface="Arial"/>
              <a:buChar char="•"/>
              <a:tabLst>
                <a:tab pos="2857500" algn="ctr"/>
              </a:tabLst>
              <a:defRPr/>
            </a:pPr>
            <a:r>
              <a:rPr lang="en-US" sz="1900">
                <a:latin typeface="Univers"/>
                <a:ea typeface="Calibri"/>
                <a:cs typeface="Times New Roman"/>
              </a:rPr>
              <a:t>Developed region’s first agricultural technology (AgTech), food processing and agribusiness industry report, emphasizing M-21 AgTech Corridor and MSU as key assets</a:t>
            </a:r>
            <a:endParaRPr/>
          </a:p>
          <a:p>
            <a:pPr marL="800100" lvl="1" indent="-342900" algn="l">
              <a:lnSpc>
                <a:spcPct val="150000"/>
              </a:lnSpc>
              <a:spcBef>
                <a:spcPts val="0"/>
              </a:spcBef>
              <a:buFont typeface="Arial"/>
              <a:buChar char="•"/>
              <a:tabLst>
                <a:tab pos="2857500" algn="ctr"/>
              </a:tabLst>
              <a:defRPr/>
            </a:pPr>
            <a:r>
              <a:rPr lang="en-US" sz="1900">
                <a:latin typeface="Univers"/>
                <a:ea typeface="Calibri"/>
                <a:cs typeface="Times New Roman"/>
              </a:rPr>
              <a:t>Submitted for $6 million+ additional industrial site readiness grant</a:t>
            </a:r>
            <a:endParaRPr/>
          </a:p>
          <a:p>
            <a:pPr marL="800100" lvl="1" indent="-342900" algn="l">
              <a:lnSpc>
                <a:spcPct val="150000"/>
              </a:lnSpc>
              <a:spcBef>
                <a:spcPts val="0"/>
              </a:spcBef>
              <a:buFont typeface="Arial"/>
              <a:buChar char="•"/>
              <a:tabLst>
                <a:tab pos="2857500" algn="ctr"/>
              </a:tabLst>
              <a:defRPr/>
            </a:pPr>
            <a:r>
              <a:rPr lang="en-US" sz="1900">
                <a:latin typeface="Univers"/>
                <a:ea typeface="Calibri"/>
                <a:cs typeface="Times New Roman"/>
              </a:rPr>
              <a:t>Full MedTech activation</a:t>
            </a:r>
            <a:endParaRPr/>
          </a:p>
          <a:p>
            <a:pPr marL="800100" lvl="1" indent="-342900" algn="l">
              <a:lnSpc>
                <a:spcPct val="150000"/>
              </a:lnSpc>
              <a:spcBef>
                <a:spcPts val="0"/>
              </a:spcBef>
              <a:buFont typeface="Arial"/>
              <a:buChar char="•"/>
              <a:tabLst>
                <a:tab pos="2857500" algn="ctr"/>
              </a:tabLst>
              <a:defRPr/>
            </a:pPr>
            <a:r>
              <a:rPr lang="en-US" sz="1900">
                <a:latin typeface="Univers"/>
                <a:ea typeface="Calibri"/>
                <a:cs typeface="Times New Roman"/>
              </a:rPr>
              <a:t>Business Ecosystem (childcare, housing) continues</a:t>
            </a:r>
            <a:endParaRPr/>
          </a:p>
          <a:p>
            <a:pPr marL="342900" indent="-342900" algn="l">
              <a:buFont typeface="Arial"/>
              <a:buChar char="•"/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 flipH="0" flipV="0">
            <a:off x="838199" y="691633"/>
            <a:ext cx="10038971" cy="701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>
                <a:latin typeface="Univers"/>
              </a:rPr>
              <a:t>OTHER OBSERVATIONS</a:t>
            </a:r>
            <a:endParaRPr lang="en-US" sz="4000"/>
          </a:p>
        </p:txBody>
      </p:sp>
      <p:sp>
        <p:nvSpPr>
          <p:cNvPr id="5" name="Content Placeholder 2"/>
          <p:cNvSpPr txBox="1"/>
          <p:nvPr/>
        </p:nvSpPr>
        <p:spPr bwMode="auto">
          <a:xfrm>
            <a:off x="838200" y="14954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buFont typeface="Arial"/>
              <a:buChar char="•"/>
              <a:defRPr/>
            </a:pPr>
            <a:r>
              <a:rPr lang="en-US" sz="6400">
                <a:latin typeface="Univers"/>
              </a:rPr>
              <a:t>The economy going great but tougher for financial, housing and commercial real estate business</a:t>
            </a:r>
            <a:endParaRPr/>
          </a:p>
          <a:p>
            <a:pPr marL="342900" indent="-342900" algn="l">
              <a:lnSpc>
                <a:spcPct val="120000"/>
              </a:lnSpc>
              <a:buFont typeface="Arial"/>
              <a:buChar char="•"/>
              <a:defRPr/>
            </a:pPr>
            <a:r>
              <a:rPr lang="en-US" sz="6400">
                <a:latin typeface="Univers"/>
              </a:rPr>
              <a:t>ARPA federal funding ending – Ramifications for public budgets</a:t>
            </a:r>
            <a:endParaRPr/>
          </a:p>
          <a:p>
            <a:pPr marL="342900" indent="-342900" algn="l">
              <a:lnSpc>
                <a:spcPct val="120000"/>
              </a:lnSpc>
              <a:buFont typeface="Arial"/>
              <a:buChar char="•"/>
              <a:defRPr/>
            </a:pPr>
            <a:r>
              <a:rPr lang="en-US" sz="6400">
                <a:latin typeface="Univers"/>
              </a:rPr>
              <a:t>2023 near misses, but the Lansing region is now a full-fledged global competitor for major businesses and jobs</a:t>
            </a:r>
            <a:endParaRPr/>
          </a:p>
          <a:p>
            <a:pPr marL="342900" indent="-342900" algn="l">
              <a:lnSpc>
                <a:spcPct val="120000"/>
              </a:lnSpc>
              <a:buFont typeface="Arial"/>
              <a:buChar char="•"/>
              <a:defRPr/>
            </a:pPr>
            <a:r>
              <a:rPr lang="en-US" sz="6400">
                <a:latin typeface="Univers"/>
              </a:rPr>
              <a:t>Available land for large industrial development or needed new single-family home housing developments of mass scale is diminished</a:t>
            </a:r>
            <a:endParaRPr/>
          </a:p>
          <a:p>
            <a:pPr marL="342900" indent="-342900" algn="l">
              <a:lnSpc>
                <a:spcPct val="120000"/>
              </a:lnSpc>
              <a:buFont typeface="Arial"/>
              <a:buChar char="•"/>
              <a:defRPr/>
            </a:pPr>
            <a:r>
              <a:rPr lang="en-US" sz="6400">
                <a:latin typeface="Univers"/>
              </a:rPr>
              <a:t>The state needs to give final approval to substantial economic incentive packages</a:t>
            </a:r>
            <a:endParaRPr/>
          </a:p>
          <a:p>
            <a:pPr marL="342900" indent="-342900" algn="l">
              <a:lnSpc>
                <a:spcPct val="120000"/>
              </a:lnSpc>
              <a:buFont typeface="Arial"/>
              <a:buChar char="•"/>
              <a:defRPr/>
            </a:pPr>
            <a:r>
              <a:rPr lang="en-US" sz="6400">
                <a:latin typeface="Univers"/>
              </a:rPr>
              <a:t>Slow down, yes, with electric car/battery production, but the industry is inevitable and we are poised very well – same for semiconductor</a:t>
            </a:r>
            <a:endParaRPr/>
          </a:p>
          <a:p>
            <a:pPr marL="342900" indent="-342900" algn="l">
              <a:lnSpc>
                <a:spcPct val="120000"/>
              </a:lnSpc>
              <a:buFont typeface="Arial"/>
              <a:buChar char="•"/>
              <a:defRPr/>
            </a:pPr>
            <a:r>
              <a:rPr lang="en-US" sz="6400">
                <a:latin typeface="Univers"/>
              </a:rPr>
              <a:t>Need to continue to diversify the regional economy – startups/entrepreneurialism</a:t>
            </a:r>
            <a:endParaRPr/>
          </a:p>
          <a:p>
            <a:pPr marL="342900" indent="-342900" algn="l">
              <a:lnSpc>
                <a:spcPct val="120000"/>
              </a:lnSpc>
              <a:buFont typeface="Arial"/>
              <a:buChar char="•"/>
              <a:defRPr/>
            </a:pPr>
            <a:r>
              <a:rPr lang="en-US" sz="6400">
                <a:latin typeface="Univers"/>
              </a:rPr>
              <a:t>State/our region needs to radically keep/attract new population growth</a:t>
            </a:r>
            <a:endParaRPr/>
          </a:p>
          <a:p>
            <a:pPr marL="342900" indent="-342900" algn="l">
              <a:buFont typeface="Arial"/>
              <a:buChar char="•"/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_rels/theme3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3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customXml/_rels/item1.xml.rels><?xml version="1.0" encoding="UTF-8" standalone="yes"?><Relationships xmlns="http://schemas.openxmlformats.org/package/2006/relationships"><Relationship  Id="rId1" Type="http://schemas.openxmlformats.org/officeDocument/2006/relationships/customXmlProps" Target="itemProps1.xml"/></Relationships>
</file>

<file path=customXml/_rels/item2.xml.rels><?xml version="1.0" encoding="UTF-8" standalone="yes"?><Relationships xmlns="http://schemas.openxmlformats.org/package/2006/relationships"><Relationship 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D4CA018F3E734F8CE7524F0A1A0BE4" ma:contentTypeVersion="17" ma:contentTypeDescription="Create a new document." ma:contentTypeScope="" ma:versionID="d7dea5e46f2ea2a8b5ebba84b6cc617b">
  <xsd:schema xmlns:xsd="http://www.w3.org/2001/XMLSchema" xmlns:xs="http://www.w3.org/2001/XMLSchema" xmlns:p="http://schemas.microsoft.com/office/2006/metadata/properties" xmlns:ns2="55983cfb-fab9-4542-9bb9-2c650d80de7f" xmlns:ns3="51224267-1023-4426-8db6-911bc1a39b0b" targetNamespace="http://schemas.microsoft.com/office/2006/metadata/properties" ma:root="true" ma:fieldsID="ed0f4692e50d73b459cd2709b233bdd6" ns2:_="" ns3:_="">
    <xsd:import namespace="55983cfb-fab9-4542-9bb9-2c650d80de7f"/>
    <xsd:import namespace="51224267-1023-4426-8db6-911bc1a39b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983cfb-fab9-4542-9bb9-2c650d80de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62af94c-1267-4efc-85d0-106eb85fff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224267-1023-4426-8db6-911bc1a39b0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910458d-1b9f-41b8-b990-dd2c0f1e93a4}" ma:internalName="TaxCatchAll" ma:showField="CatchAllData" ma:web="51224267-1023-4426-8db6-911bc1a39b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6B5780-7F5C-4BAA-AE8F-13B2B02373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CB3B36-3062-43E6-8952-313F043023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983cfb-fab9-4542-9bb9-2c650d80de7f"/>
    <ds:schemaRef ds:uri="51224267-1023-4426-8db6-911bc1a39b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ONLYOFFICE/7.5.1.23</Application>
  <DocSecurity>0</DocSecurity>
  <PresentationFormat>Widescreen</PresentationFormat>
  <Paragraphs>0</Paragraphs>
  <Slides>10</Slides>
  <Notes>10</Notes>
  <HiddenSlides>0</HiddenSlides>
  <MMClips>2</MMClips>
  <ScaleCrop>0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Theme 1</vt:lpstr>
      <vt:lpstr>Theme 2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Lansing Economic Area Partnership</dc:title>
  <dc:subject/>
  <dc:creator>Bob Trezise</dc:creator>
  <cp:keywords/>
  <dc:description/>
  <dc:identifier/>
  <dc:language/>
  <cp:lastModifiedBy/>
  <cp:revision>3</cp:revision>
  <dcterms:created xsi:type="dcterms:W3CDTF">2024-01-03T14:43:23Z</dcterms:created>
  <dcterms:modified xsi:type="dcterms:W3CDTF">2024-01-10T20:38:37Z</dcterms:modified>
  <cp:category/>
  <cp:contentStatus/>
  <cp:version/>
</cp:coreProperties>
</file>