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95" r:id="rId5"/>
    <p:sldId id="731" r:id="rId6"/>
    <p:sldId id="745" r:id="rId7"/>
    <p:sldId id="743" r:id="rId8"/>
    <p:sldId id="735" r:id="rId9"/>
    <p:sldId id="737" r:id="rId10"/>
    <p:sldId id="744" r:id="rId11"/>
    <p:sldId id="746" r:id="rId12"/>
    <p:sldId id="747" r:id="rId13"/>
    <p:sldId id="750" r:id="rId14"/>
    <p:sldId id="751" r:id="rId15"/>
    <p:sldId id="752" r:id="rId16"/>
    <p:sldId id="613" r:id="rId17"/>
    <p:sldId id="749" r:id="rId18"/>
    <p:sldId id="753" r:id="rId19"/>
    <p:sldId id="754" r:id="rId20"/>
    <p:sldId id="521" r:id="rId21"/>
    <p:sldId id="755" r:id="rId22"/>
    <p:sldId id="498" r:id="rId23"/>
    <p:sldId id="294" r:id="rId24"/>
  </p:sldIdLst>
  <p:sldSz cx="9144000" cy="6858000" type="screen4x3"/>
  <p:notesSz cx="7026275" cy="9312275"/>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FF0000"/>
    <a:srgbClr val="33CC33"/>
    <a:srgbClr val="00CC00"/>
    <a:srgbClr val="0000FF"/>
    <a:srgbClr val="006600"/>
    <a:srgbClr val="CCFFFF"/>
    <a:srgbClr val="5F2987"/>
    <a:srgbClr val="0C533A"/>
    <a:srgbClr val="372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C67D8-1AB8-4D49-8BD4-2DC68729F80B}" v="15" dt="2024-01-08T19:50:43.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2290" autoAdjust="0"/>
  </p:normalViewPr>
  <p:slideViewPr>
    <p:cSldViewPr snapToGrid="0" snapToObjects="1">
      <p:cViewPr varScale="1">
        <p:scale>
          <a:sx n="88" d="100"/>
          <a:sy n="88" d="100"/>
        </p:scale>
        <p:origin x="1315"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d68a0cde7ac61545/Presentations2024/USEmploymentMonthly2013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d68a0cde7ac61545/Presentations2023/ConsumerPriceIndexRaw2013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d68a0cde7ac61545/Presentations2024/MichiganEmploymentMonthly1990202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a:solidFill>
                  <a:sysClr val="windowText" lastClr="000000"/>
                </a:solidFill>
              </a:rPr>
              <a:t>Monthly Increase</a:t>
            </a:r>
            <a:r>
              <a:rPr lang="en-US" sz="2000" b="1" baseline="0">
                <a:solidFill>
                  <a:sysClr val="windowText" lastClr="000000"/>
                </a:solidFill>
              </a:rPr>
              <a:t> in Employment in the United States, </a:t>
            </a:r>
          </a:p>
          <a:p>
            <a:pPr>
              <a:defRPr sz="2000"/>
            </a:pPr>
            <a:r>
              <a:rPr lang="en-US" sz="2000" b="1" baseline="0">
                <a:solidFill>
                  <a:sysClr val="windowText" lastClr="000000"/>
                </a:solidFill>
              </a:rPr>
              <a:t>January 2021 - December 2023</a:t>
            </a:r>
            <a:endParaRPr lang="en-US" sz="2000" b="1">
              <a:solidFill>
                <a:sysClr val="windowText" lastClr="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594239158653191"/>
          <c:y val="0.14397124117308335"/>
          <c:w val="0.8239128589591056"/>
          <c:h val="0.61922888232798246"/>
        </c:manualLayout>
      </c:layout>
      <c:lineChart>
        <c:grouping val="standard"/>
        <c:varyColors val="0"/>
        <c:ser>
          <c:idx val="0"/>
          <c:order val="0"/>
          <c:spPr>
            <a:ln w="28575" cap="rnd">
              <a:solidFill>
                <a:srgbClr val="00B050"/>
              </a:solidFill>
              <a:round/>
            </a:ln>
            <a:effectLst/>
          </c:spPr>
          <c:marker>
            <c:symbol val="circle"/>
            <c:size val="10"/>
            <c:spPr>
              <a:solidFill>
                <a:srgbClr val="00B050"/>
              </a:solidFill>
              <a:ln w="9525">
                <a:solidFill>
                  <a:srgbClr val="00B050"/>
                </a:solidFill>
              </a:ln>
              <a:effectLst/>
            </c:spPr>
          </c:marker>
          <c:trendline>
            <c:spPr>
              <a:ln w="19050" cap="rnd">
                <a:solidFill>
                  <a:schemeClr val="tx1"/>
                </a:solidFill>
                <a:prstDash val="solid"/>
              </a:ln>
              <a:effectLst/>
            </c:spPr>
            <c:trendlineType val="linear"/>
            <c:dispRSqr val="0"/>
            <c:dispEq val="0"/>
          </c:trendline>
          <c:cat>
            <c:strRef>
              <c:f>'BLS Data Series'!$Q$17:$Q$52</c:f>
              <c:strCache>
                <c:ptCount val="36"/>
                <c:pt idx="0">
                  <c:v>2021Jan</c:v>
                </c:pt>
                <c:pt idx="1">
                  <c:v>2021Feb</c:v>
                </c:pt>
                <c:pt idx="2">
                  <c:v>2021Mar</c:v>
                </c:pt>
                <c:pt idx="3">
                  <c:v>2021Apr</c:v>
                </c:pt>
                <c:pt idx="4">
                  <c:v>2021May</c:v>
                </c:pt>
                <c:pt idx="5">
                  <c:v>2021Jun</c:v>
                </c:pt>
                <c:pt idx="6">
                  <c:v>2021Jul</c:v>
                </c:pt>
                <c:pt idx="7">
                  <c:v>2021Aug</c:v>
                </c:pt>
                <c:pt idx="8">
                  <c:v>2021Sep</c:v>
                </c:pt>
                <c:pt idx="9">
                  <c:v>2021Oct</c:v>
                </c:pt>
                <c:pt idx="10">
                  <c:v>2021Nov</c:v>
                </c:pt>
                <c:pt idx="11">
                  <c:v>2021Dec</c:v>
                </c:pt>
                <c:pt idx="12">
                  <c:v>2022Jan</c:v>
                </c:pt>
                <c:pt idx="13">
                  <c:v>2022Feb</c:v>
                </c:pt>
                <c:pt idx="14">
                  <c:v>2022Mar</c:v>
                </c:pt>
                <c:pt idx="15">
                  <c:v>2022Apr</c:v>
                </c:pt>
                <c:pt idx="16">
                  <c:v>2022May</c:v>
                </c:pt>
                <c:pt idx="17">
                  <c:v>2022Jun</c:v>
                </c:pt>
                <c:pt idx="18">
                  <c:v>2022Jul</c:v>
                </c:pt>
                <c:pt idx="19">
                  <c:v>2022Aug</c:v>
                </c:pt>
                <c:pt idx="20">
                  <c:v>2022Sep</c:v>
                </c:pt>
                <c:pt idx="21">
                  <c:v>2022Oct</c:v>
                </c:pt>
                <c:pt idx="22">
                  <c:v>2022Nov</c:v>
                </c:pt>
                <c:pt idx="23">
                  <c:v>2022Dec</c:v>
                </c:pt>
                <c:pt idx="24">
                  <c:v>2023Jan</c:v>
                </c:pt>
                <c:pt idx="25">
                  <c:v>2023Feb</c:v>
                </c:pt>
                <c:pt idx="26">
                  <c:v>2023Mar</c:v>
                </c:pt>
                <c:pt idx="27">
                  <c:v>2023Apr</c:v>
                </c:pt>
                <c:pt idx="28">
                  <c:v>2023May</c:v>
                </c:pt>
                <c:pt idx="29">
                  <c:v>2023Jun</c:v>
                </c:pt>
                <c:pt idx="30">
                  <c:v>2023Jul</c:v>
                </c:pt>
                <c:pt idx="31">
                  <c:v>2023Aug</c:v>
                </c:pt>
                <c:pt idx="32">
                  <c:v>2023Sep</c:v>
                </c:pt>
                <c:pt idx="33">
                  <c:v>2023Oct</c:v>
                </c:pt>
                <c:pt idx="34">
                  <c:v>2023Nov</c:v>
                </c:pt>
                <c:pt idx="35">
                  <c:v>2023Dec</c:v>
                </c:pt>
              </c:strCache>
            </c:strRef>
          </c:cat>
          <c:val>
            <c:numRef>
              <c:f>'BLS Data Series'!$R$17:$R$52</c:f>
              <c:numCache>
                <c:formatCode>#0</c:formatCode>
                <c:ptCount val="36"/>
                <c:pt idx="0">
                  <c:v>494</c:v>
                </c:pt>
                <c:pt idx="1">
                  <c:v>575</c:v>
                </c:pt>
                <c:pt idx="2">
                  <c:v>784</c:v>
                </c:pt>
                <c:pt idx="3">
                  <c:v>286</c:v>
                </c:pt>
                <c:pt idx="4">
                  <c:v>482</c:v>
                </c:pt>
                <c:pt idx="5">
                  <c:v>693</c:v>
                </c:pt>
                <c:pt idx="6">
                  <c:v>769</c:v>
                </c:pt>
                <c:pt idx="7">
                  <c:v>663</c:v>
                </c:pt>
                <c:pt idx="8">
                  <c:v>557</c:v>
                </c:pt>
                <c:pt idx="9">
                  <c:v>781</c:v>
                </c:pt>
                <c:pt idx="10">
                  <c:v>614</c:v>
                </c:pt>
                <c:pt idx="11">
                  <c:v>569</c:v>
                </c:pt>
                <c:pt idx="12">
                  <c:v>364</c:v>
                </c:pt>
                <c:pt idx="13">
                  <c:v>904</c:v>
                </c:pt>
                <c:pt idx="14">
                  <c:v>414</c:v>
                </c:pt>
                <c:pt idx="15">
                  <c:v>254</c:v>
                </c:pt>
                <c:pt idx="16">
                  <c:v>364</c:v>
                </c:pt>
                <c:pt idx="17">
                  <c:v>370</c:v>
                </c:pt>
                <c:pt idx="18">
                  <c:v>568</c:v>
                </c:pt>
                <c:pt idx="19">
                  <c:v>352</c:v>
                </c:pt>
                <c:pt idx="20">
                  <c:v>350</c:v>
                </c:pt>
                <c:pt idx="21">
                  <c:v>324</c:v>
                </c:pt>
                <c:pt idx="22">
                  <c:v>290</c:v>
                </c:pt>
                <c:pt idx="23">
                  <c:v>239</c:v>
                </c:pt>
                <c:pt idx="24">
                  <c:v>472</c:v>
                </c:pt>
                <c:pt idx="25">
                  <c:v>248</c:v>
                </c:pt>
                <c:pt idx="26">
                  <c:v>217</c:v>
                </c:pt>
                <c:pt idx="27">
                  <c:v>217</c:v>
                </c:pt>
                <c:pt idx="28">
                  <c:v>281</c:v>
                </c:pt>
                <c:pt idx="29">
                  <c:v>105</c:v>
                </c:pt>
                <c:pt idx="30">
                  <c:v>236</c:v>
                </c:pt>
                <c:pt idx="31">
                  <c:v>165</c:v>
                </c:pt>
                <c:pt idx="32">
                  <c:v>262</c:v>
                </c:pt>
                <c:pt idx="33">
                  <c:v>105</c:v>
                </c:pt>
                <c:pt idx="34">
                  <c:v>173</c:v>
                </c:pt>
                <c:pt idx="35">
                  <c:v>216</c:v>
                </c:pt>
              </c:numCache>
            </c:numRef>
          </c:val>
          <c:smooth val="0"/>
          <c:extLst>
            <c:ext xmlns:c16="http://schemas.microsoft.com/office/drawing/2014/chart" uri="{C3380CC4-5D6E-409C-BE32-E72D297353CC}">
              <c16:uniqueId val="{00000001-62B3-459E-8571-9FA15498D21F}"/>
            </c:ext>
          </c:extLst>
        </c:ser>
        <c:dLbls>
          <c:showLegendKey val="0"/>
          <c:showVal val="0"/>
          <c:showCatName val="0"/>
          <c:showSerName val="0"/>
          <c:showPercent val="0"/>
          <c:showBubbleSize val="0"/>
        </c:dLbls>
        <c:marker val="1"/>
        <c:smooth val="0"/>
        <c:axId val="1767378431"/>
        <c:axId val="2090120991"/>
      </c:lineChart>
      <c:catAx>
        <c:axId val="1767378431"/>
        <c:scaling>
          <c:orientation val="minMax"/>
        </c:scaling>
        <c:delete val="0"/>
        <c:axPos val="b"/>
        <c:title>
          <c:tx>
            <c:rich>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r>
                  <a:rPr lang="en-US" sz="2000" b="1">
                    <a:solidFill>
                      <a:sysClr val="windowText" lastClr="000000"/>
                    </a:solidFill>
                  </a:rPr>
                  <a:t>Month</a:t>
                </a:r>
              </a:p>
            </c:rich>
          </c:tx>
          <c:layout>
            <c:manualLayout>
              <c:xMode val="edge"/>
              <c:yMode val="edge"/>
              <c:x val="0.4685381596940022"/>
              <c:y val="0.92877363315384853"/>
            </c:manualLayout>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800" b="1" i="0" u="none" strike="noStrike" kern="1200" baseline="0">
                <a:solidFill>
                  <a:sysClr val="windowText" lastClr="000000"/>
                </a:solidFill>
                <a:latin typeface="+mn-lt"/>
                <a:ea typeface="+mn-ea"/>
                <a:cs typeface="+mn-cs"/>
              </a:defRPr>
            </a:pPr>
            <a:endParaRPr lang="en-US"/>
          </a:p>
        </c:txPr>
        <c:crossAx val="2090120991"/>
        <c:crosses val="autoZero"/>
        <c:auto val="1"/>
        <c:lblAlgn val="ctr"/>
        <c:lblOffset val="100"/>
        <c:noMultiLvlLbl val="0"/>
      </c:catAx>
      <c:valAx>
        <c:axId val="20901209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r>
                  <a:rPr lang="en-US" sz="1800" b="1">
                    <a:solidFill>
                      <a:sysClr val="windowText" lastClr="000000"/>
                    </a:solidFill>
                  </a:rPr>
                  <a:t>Increase in Employment (thousnads of jobs)</a:t>
                </a:r>
              </a:p>
            </c:rich>
          </c:tx>
          <c:layout>
            <c:manualLayout>
              <c:xMode val="edge"/>
              <c:yMode val="edge"/>
              <c:x val="2.0095143383594926E-2"/>
              <c:y val="0.11991505197652216"/>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crossAx val="1767378431"/>
        <c:crosses val="autoZero"/>
        <c:crossBetween val="between"/>
      </c:valAx>
      <c:spPr>
        <a:solidFill>
          <a:srgbClr val="CCFFFF"/>
        </a:solidFill>
        <a:ln w="254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222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a:solidFill>
                  <a:sysClr val="windowText" lastClr="000000"/>
                </a:solidFill>
              </a:rPr>
              <a:t>Percent Change in the Consumer</a:t>
            </a:r>
            <a:r>
              <a:rPr lang="en-US" sz="1600" b="1" baseline="0">
                <a:solidFill>
                  <a:sysClr val="windowText" lastClr="000000"/>
                </a:solidFill>
              </a:rPr>
              <a:t> Price Index From One Year Earlier, </a:t>
            </a:r>
          </a:p>
          <a:p>
            <a:pPr>
              <a:defRPr/>
            </a:pPr>
            <a:r>
              <a:rPr lang="en-US" sz="1600" b="1" baseline="0">
                <a:solidFill>
                  <a:sysClr val="windowText" lastClr="000000"/>
                </a:solidFill>
              </a:rPr>
              <a:t>January 2021 - November 2023</a:t>
            </a:r>
            <a:endParaRPr lang="en-US" sz="1600" b="1">
              <a:solidFill>
                <a:sysClr val="windowText" lastClr="0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tx1"/>
              </a:solidFill>
              <a:round/>
            </a:ln>
            <a:effectLst/>
          </c:spPr>
          <c:marker>
            <c:symbol val="circle"/>
            <c:size val="10"/>
            <c:spPr>
              <a:solidFill>
                <a:schemeClr val="tx1"/>
              </a:solidFill>
              <a:ln w="9525">
                <a:solidFill>
                  <a:schemeClr val="tx1"/>
                </a:solidFill>
              </a:ln>
              <a:effectLst/>
            </c:spPr>
          </c:marker>
          <c:cat>
            <c:strRef>
              <c:f>[ConsumerPriceIndexRaw20132023.xlsx]Graph!$O$28:$O$62</c:f>
              <c:strCache>
                <c:ptCount val="35"/>
                <c:pt idx="0">
                  <c:v>2021 Jan</c:v>
                </c:pt>
                <c:pt idx="1">
                  <c:v>2021 Feb</c:v>
                </c:pt>
                <c:pt idx="2">
                  <c:v>2021 Mar</c:v>
                </c:pt>
                <c:pt idx="3">
                  <c:v>2021 Apr</c:v>
                </c:pt>
                <c:pt idx="4">
                  <c:v>2021 May</c:v>
                </c:pt>
                <c:pt idx="5">
                  <c:v>2021 Jun</c:v>
                </c:pt>
                <c:pt idx="6">
                  <c:v>2021 Jul</c:v>
                </c:pt>
                <c:pt idx="7">
                  <c:v>2021 Aug</c:v>
                </c:pt>
                <c:pt idx="8">
                  <c:v>2021 Sep</c:v>
                </c:pt>
                <c:pt idx="9">
                  <c:v>2021 Oct</c:v>
                </c:pt>
                <c:pt idx="10">
                  <c:v>2021 Nov</c:v>
                </c:pt>
                <c:pt idx="11">
                  <c:v>2021 Dec</c:v>
                </c:pt>
                <c:pt idx="12">
                  <c:v>2022 Jan</c:v>
                </c:pt>
                <c:pt idx="13">
                  <c:v>2022 Feb</c:v>
                </c:pt>
                <c:pt idx="14">
                  <c:v>2022 Mar</c:v>
                </c:pt>
                <c:pt idx="15">
                  <c:v>2022 Apr</c:v>
                </c:pt>
                <c:pt idx="16">
                  <c:v>2022 May</c:v>
                </c:pt>
                <c:pt idx="17">
                  <c:v>2022 Jun</c:v>
                </c:pt>
                <c:pt idx="18">
                  <c:v>2022 Jul</c:v>
                </c:pt>
                <c:pt idx="19">
                  <c:v>2022 Aug</c:v>
                </c:pt>
                <c:pt idx="20">
                  <c:v>2022 Sep</c:v>
                </c:pt>
                <c:pt idx="21">
                  <c:v>2022 Oct</c:v>
                </c:pt>
                <c:pt idx="22">
                  <c:v>2022 Nov</c:v>
                </c:pt>
                <c:pt idx="23">
                  <c:v>2022 Dec</c:v>
                </c:pt>
                <c:pt idx="24">
                  <c:v>2023 Jan</c:v>
                </c:pt>
                <c:pt idx="25">
                  <c:v>2023 Feb</c:v>
                </c:pt>
                <c:pt idx="26">
                  <c:v>2023 Mar</c:v>
                </c:pt>
                <c:pt idx="27">
                  <c:v>2023 Apr</c:v>
                </c:pt>
                <c:pt idx="28">
                  <c:v>2023 May</c:v>
                </c:pt>
                <c:pt idx="29">
                  <c:v>2023 Jun</c:v>
                </c:pt>
                <c:pt idx="30">
                  <c:v>2023 Jul</c:v>
                </c:pt>
                <c:pt idx="31">
                  <c:v>2023 Aug</c:v>
                </c:pt>
                <c:pt idx="32">
                  <c:v>2023 Sep</c:v>
                </c:pt>
                <c:pt idx="33">
                  <c:v>2023 Oct</c:v>
                </c:pt>
                <c:pt idx="34">
                  <c:v>2023 Nov</c:v>
                </c:pt>
              </c:strCache>
            </c:strRef>
          </c:cat>
          <c:val>
            <c:numRef>
              <c:f>[ConsumerPriceIndexRaw20132023.xlsx]Graph!$R$28:$R$62</c:f>
              <c:numCache>
                <c:formatCode>General</c:formatCode>
                <c:ptCount val="35"/>
                <c:pt idx="0">
                  <c:v>1.3997697415600938</c:v>
                </c:pt>
                <c:pt idx="1">
                  <c:v>1.6762152173745013</c:v>
                </c:pt>
                <c:pt idx="2">
                  <c:v>2.6197625089591852</c:v>
                </c:pt>
                <c:pt idx="3">
                  <c:v>4.159694838702114</c:v>
                </c:pt>
                <c:pt idx="4">
                  <c:v>4.9927065375944792</c:v>
                </c:pt>
                <c:pt idx="5">
                  <c:v>5.3914514133213336</c:v>
                </c:pt>
                <c:pt idx="6">
                  <c:v>5.3654752393854084</c:v>
                </c:pt>
                <c:pt idx="7">
                  <c:v>5.2512715548749993</c:v>
                </c:pt>
                <c:pt idx="8">
                  <c:v>5.3903488550791572</c:v>
                </c:pt>
                <c:pt idx="9">
                  <c:v>6.221868903328887</c:v>
                </c:pt>
                <c:pt idx="10">
                  <c:v>6.8090028398064755</c:v>
                </c:pt>
                <c:pt idx="11">
                  <c:v>7.0364028655451341</c:v>
                </c:pt>
                <c:pt idx="12">
                  <c:v>7.4798724682891145</c:v>
                </c:pt>
                <c:pt idx="13">
                  <c:v>7.8710638977392833</c:v>
                </c:pt>
                <c:pt idx="14">
                  <c:v>8.5424555548424408</c:v>
                </c:pt>
                <c:pt idx="15">
                  <c:v>8.2586293408823721</c:v>
                </c:pt>
                <c:pt idx="16">
                  <c:v>8.5815115436765161</c:v>
                </c:pt>
                <c:pt idx="17">
                  <c:v>9.0597579647841506</c:v>
                </c:pt>
                <c:pt idx="18">
                  <c:v>8.5248147456255161</c:v>
                </c:pt>
                <c:pt idx="19">
                  <c:v>8.2626925031162326</c:v>
                </c:pt>
                <c:pt idx="20">
                  <c:v>8.2016696438336165</c:v>
                </c:pt>
                <c:pt idx="21">
                  <c:v>7.7454273308049135</c:v>
                </c:pt>
                <c:pt idx="22">
                  <c:v>7.1103227941917311</c:v>
                </c:pt>
                <c:pt idx="23">
                  <c:v>6.4544013314108239</c:v>
                </c:pt>
                <c:pt idx="24">
                  <c:v>6.4101469688562576</c:v>
                </c:pt>
                <c:pt idx="25">
                  <c:v>6.0356130778665866</c:v>
                </c:pt>
                <c:pt idx="26">
                  <c:v>4.9849741220991683</c:v>
                </c:pt>
                <c:pt idx="27">
                  <c:v>4.9303203981889254</c:v>
                </c:pt>
                <c:pt idx="28">
                  <c:v>4.0476092727919699</c:v>
                </c:pt>
                <c:pt idx="29">
                  <c:v>2.9691776545588935</c:v>
                </c:pt>
                <c:pt idx="30">
                  <c:v>3.1777801779421764</c:v>
                </c:pt>
                <c:pt idx="31">
                  <c:v>3.665112384399559</c:v>
                </c:pt>
                <c:pt idx="32">
                  <c:v>3.6996981213444364</c:v>
                </c:pt>
                <c:pt idx="33">
                  <c:v>3.2411446518932094</c:v>
                </c:pt>
                <c:pt idx="34">
                  <c:v>3.1372707088417875</c:v>
                </c:pt>
              </c:numCache>
            </c:numRef>
          </c:val>
          <c:smooth val="0"/>
          <c:extLst>
            <c:ext xmlns:c16="http://schemas.microsoft.com/office/drawing/2014/chart" uri="{C3380CC4-5D6E-409C-BE32-E72D297353CC}">
              <c16:uniqueId val="{00000000-CBAD-44B3-A53D-3C5FBCEFD09A}"/>
            </c:ext>
          </c:extLst>
        </c:ser>
        <c:dLbls>
          <c:showLegendKey val="0"/>
          <c:showVal val="0"/>
          <c:showCatName val="0"/>
          <c:showSerName val="0"/>
          <c:showPercent val="0"/>
          <c:showBubbleSize val="0"/>
        </c:dLbls>
        <c:marker val="1"/>
        <c:smooth val="0"/>
        <c:axId val="114713951"/>
        <c:axId val="2020679872"/>
      </c:lineChart>
      <c:catAx>
        <c:axId val="114713951"/>
        <c:scaling>
          <c:orientation val="minMax"/>
        </c:scaling>
        <c:delete val="0"/>
        <c:axPos val="b"/>
        <c:title>
          <c:tx>
            <c:rich>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r>
                  <a:rPr lang="en-US" sz="2000" b="1">
                    <a:solidFill>
                      <a:sysClr val="windowText" lastClr="000000"/>
                    </a:solidFill>
                  </a:rPr>
                  <a:t>Month</a:t>
                </a:r>
              </a:p>
            </c:rich>
          </c:tx>
          <c:layout>
            <c:manualLayout>
              <c:xMode val="edge"/>
              <c:yMode val="edge"/>
              <c:x val="0.44774784549569091"/>
              <c:y val="0.8982921912362225"/>
            </c:manualLayout>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1" i="0" u="none" strike="noStrike" kern="1200" baseline="0">
                <a:solidFill>
                  <a:sysClr val="windowText" lastClr="000000"/>
                </a:solidFill>
                <a:latin typeface="+mn-lt"/>
                <a:ea typeface="+mn-ea"/>
                <a:cs typeface="+mn-cs"/>
              </a:defRPr>
            </a:pPr>
            <a:endParaRPr lang="en-US"/>
          </a:p>
        </c:txPr>
        <c:crossAx val="2020679872"/>
        <c:crosses val="autoZero"/>
        <c:auto val="1"/>
        <c:lblAlgn val="ctr"/>
        <c:lblOffset val="100"/>
        <c:noMultiLvlLbl val="0"/>
      </c:catAx>
      <c:valAx>
        <c:axId val="2020679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r>
                  <a:rPr lang="en-US" sz="2000" b="1">
                    <a:solidFill>
                      <a:sysClr val="windowText" lastClr="000000"/>
                    </a:solidFill>
                  </a:rPr>
                  <a:t>Percent Change</a:t>
                </a:r>
              </a:p>
            </c:rich>
          </c:tx>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114713951"/>
        <c:crosses val="autoZero"/>
        <c:crossBetween val="between"/>
      </c:valAx>
      <c:spPr>
        <a:solidFill>
          <a:srgbClr val="CCFFFF"/>
        </a:solidFill>
        <a:ln w="254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solidFill>
        <a:schemeClr val="tx1"/>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000" b="1" i="0" u="none" strike="noStrike" kern="1200" spc="0" baseline="0">
                <a:solidFill>
                  <a:sysClr val="windowText" lastClr="000000"/>
                </a:solidFill>
              </a:rPr>
              <a:t>Employment, as Percent of Employment at the Beginning of the 2020 Recession, for the United States and Michigan</a:t>
            </a:r>
            <a:endParaRPr lang="en-US" sz="200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0.13506464923971731"/>
          <c:y val="0.14655006332783985"/>
          <c:w val="0.63678092938278874"/>
          <c:h val="0.69011259130399394"/>
        </c:manualLayout>
      </c:layout>
      <c:lineChart>
        <c:grouping val="standard"/>
        <c:varyColors val="0"/>
        <c:ser>
          <c:idx val="0"/>
          <c:order val="0"/>
          <c:tx>
            <c:v>United States</c:v>
          </c:tx>
          <c:spPr>
            <a:ln w="28575" cap="rnd">
              <a:solidFill>
                <a:schemeClr val="tx1"/>
              </a:solidFill>
              <a:round/>
            </a:ln>
            <a:effectLst/>
          </c:spPr>
          <c:marker>
            <c:symbol val="circle"/>
            <c:size val="10"/>
            <c:spPr>
              <a:solidFill>
                <a:schemeClr val="tx1"/>
              </a:solidFill>
              <a:ln w="9525">
                <a:solidFill>
                  <a:schemeClr val="tx1"/>
                </a:solidFill>
              </a:ln>
              <a:effectLst/>
            </c:spPr>
          </c:marker>
          <c:val>
            <c:numRef>
              <c:f>Graph!$F$13:$F$58</c:f>
              <c:numCache>
                <c:formatCode>0.00</c:formatCode>
                <c:ptCount val="46"/>
                <c:pt idx="0">
                  <c:v>100</c:v>
                </c:pt>
                <c:pt idx="1">
                  <c:v>99.063470082889793</c:v>
                </c:pt>
                <c:pt idx="2">
                  <c:v>85.600278268174392</c:v>
                </c:pt>
                <c:pt idx="3">
                  <c:v>87.323047036509564</c:v>
                </c:pt>
                <c:pt idx="4">
                  <c:v>90.319023961252469</c:v>
                </c:pt>
                <c:pt idx="5">
                  <c:v>91.266710857052843</c:v>
                </c:pt>
                <c:pt idx="6">
                  <c:v>92.405378976314395</c:v>
                </c:pt>
                <c:pt idx="7">
                  <c:v>93.036076418741104</c:v>
                </c:pt>
                <c:pt idx="8">
                  <c:v>93.507950988048904</c:v>
                </c:pt>
                <c:pt idx="9">
                  <c:v>93.681212304178615</c:v>
                </c:pt>
                <c:pt idx="10">
                  <c:v>93.505325816592403</c:v>
                </c:pt>
                <c:pt idx="11">
                  <c:v>93.829534491471478</c:v>
                </c:pt>
                <c:pt idx="12">
                  <c:v>94.206902888344885</c:v>
                </c:pt>
                <c:pt idx="13">
                  <c:v>94.721436493821003</c:v>
                </c:pt>
                <c:pt idx="14">
                  <c:v>94.909136252961517</c:v>
                </c:pt>
                <c:pt idx="15">
                  <c:v>95.22546941347106</c:v>
                </c:pt>
                <c:pt idx="16">
                  <c:v>95.680280368311557</c:v>
                </c:pt>
                <c:pt idx="17">
                  <c:v>96.184969580825751</c:v>
                </c:pt>
                <c:pt idx="18">
                  <c:v>96.620091749742414</c:v>
                </c:pt>
                <c:pt idx="19">
                  <c:v>96.985646875061519</c:v>
                </c:pt>
                <c:pt idx="20">
                  <c:v>97.498211601945258</c:v>
                </c:pt>
                <c:pt idx="21">
                  <c:v>97.90117542051965</c:v>
                </c:pt>
                <c:pt idx="22">
                  <c:v>98.274606060208299</c:v>
                </c:pt>
                <c:pt idx="23">
                  <c:v>98.513496662750782</c:v>
                </c:pt>
                <c:pt idx="24">
                  <c:v>99.106785411922218</c:v>
                </c:pt>
                <c:pt idx="25">
                  <c:v>99.37849065767108</c:v>
                </c:pt>
                <c:pt idx="26">
                  <c:v>99.545189045159503</c:v>
                </c:pt>
                <c:pt idx="27">
                  <c:v>99.784079647702001</c:v>
                </c:pt>
                <c:pt idx="28">
                  <c:v>100.02690800742924</c:v>
                </c:pt>
                <c:pt idx="29">
                  <c:v>100.39968235425376</c:v>
                </c:pt>
                <c:pt idx="30">
                  <c:v>100.63069744242669</c:v>
                </c:pt>
                <c:pt idx="31">
                  <c:v>100.86039994487139</c:v>
                </c:pt>
                <c:pt idx="32">
                  <c:v>101.07303883284877</c:v>
                </c:pt>
                <c:pt idx="33">
                  <c:v>101.2633637634458</c:v>
                </c:pt>
                <c:pt idx="34">
                  <c:v>101.42021775797232</c:v>
                </c:pt>
                <c:pt idx="35">
                  <c:v>101.72998798984058</c:v>
                </c:pt>
                <c:pt idx="36">
                  <c:v>101.72998798984058</c:v>
                </c:pt>
                <c:pt idx="37">
                  <c:v>101.89274862014426</c:v>
                </c:pt>
                <c:pt idx="38">
                  <c:v>102.03516417165997</c:v>
                </c:pt>
                <c:pt idx="39">
                  <c:v>102.17757972317567</c:v>
                </c:pt>
                <c:pt idx="40">
                  <c:v>102.36199801799555</c:v>
                </c:pt>
                <c:pt idx="41">
                  <c:v>102.43090876872895</c:v>
                </c:pt>
                <c:pt idx="42">
                  <c:v>102.58579388466309</c:v>
                </c:pt>
                <c:pt idx="43">
                  <c:v>102.69408220724416</c:v>
                </c:pt>
                <c:pt idx="44">
                  <c:v>102.86603093764562</c:v>
                </c:pt>
                <c:pt idx="45">
                  <c:v>102.93494168837903</c:v>
                </c:pt>
              </c:numCache>
            </c:numRef>
          </c:val>
          <c:smooth val="0"/>
          <c:extLst>
            <c:ext xmlns:c16="http://schemas.microsoft.com/office/drawing/2014/chart" uri="{C3380CC4-5D6E-409C-BE32-E72D297353CC}">
              <c16:uniqueId val="{00000000-4C0A-4967-AF02-88D6B6A87B91}"/>
            </c:ext>
          </c:extLst>
        </c:ser>
        <c:ser>
          <c:idx val="1"/>
          <c:order val="1"/>
          <c:tx>
            <c:v>Michigan</c:v>
          </c:tx>
          <c:spPr>
            <a:ln w="28575" cap="rnd">
              <a:solidFill>
                <a:srgbClr val="008000"/>
              </a:solidFill>
              <a:round/>
            </a:ln>
            <a:effectLst/>
          </c:spPr>
          <c:marker>
            <c:symbol val="square"/>
            <c:size val="10"/>
            <c:spPr>
              <a:solidFill>
                <a:srgbClr val="008000"/>
              </a:solidFill>
              <a:ln w="9525">
                <a:solidFill>
                  <a:srgbClr val="008000"/>
                </a:solidFill>
              </a:ln>
              <a:effectLst/>
            </c:spPr>
          </c:marker>
          <c:val>
            <c:numRef>
              <c:f>Graph!$G$13:$G$58</c:f>
              <c:numCache>
                <c:formatCode>0.00</c:formatCode>
                <c:ptCount val="46"/>
                <c:pt idx="0">
                  <c:v>100</c:v>
                </c:pt>
                <c:pt idx="1">
                  <c:v>99.211147319923583</c:v>
                </c:pt>
                <c:pt idx="2">
                  <c:v>76.278233509383071</c:v>
                </c:pt>
                <c:pt idx="3">
                  <c:v>79.195415215192725</c:v>
                </c:pt>
                <c:pt idx="4">
                  <c:v>86.749072929542649</c:v>
                </c:pt>
                <c:pt idx="5">
                  <c:v>89.396561411394543</c:v>
                </c:pt>
                <c:pt idx="6">
                  <c:v>90.763007079447135</c:v>
                </c:pt>
                <c:pt idx="7">
                  <c:v>91.745139903359927</c:v>
                </c:pt>
                <c:pt idx="8">
                  <c:v>92.572199123497029</c:v>
                </c:pt>
                <c:pt idx="9">
                  <c:v>92.462074390380948</c:v>
                </c:pt>
                <c:pt idx="10">
                  <c:v>90.989998876278236</c:v>
                </c:pt>
                <c:pt idx="11">
                  <c:v>91.796831104618491</c:v>
                </c:pt>
                <c:pt idx="12">
                  <c:v>92.961006854702774</c:v>
                </c:pt>
                <c:pt idx="13">
                  <c:v>93.358804360040466</c:v>
                </c:pt>
                <c:pt idx="14">
                  <c:v>93.1025957972806</c:v>
                </c:pt>
                <c:pt idx="15">
                  <c:v>93.390268569502183</c:v>
                </c:pt>
                <c:pt idx="16">
                  <c:v>93.866726598494225</c:v>
                </c:pt>
                <c:pt idx="17">
                  <c:v>94.696033262164292</c:v>
                </c:pt>
                <c:pt idx="18">
                  <c:v>94.810652882346332</c:v>
                </c:pt>
                <c:pt idx="19">
                  <c:v>95.033149792111473</c:v>
                </c:pt>
                <c:pt idx="20">
                  <c:v>96.132149679739285</c:v>
                </c:pt>
                <c:pt idx="21">
                  <c:v>96.500730419148226</c:v>
                </c:pt>
                <c:pt idx="22">
                  <c:v>96.703000337116535</c:v>
                </c:pt>
                <c:pt idx="23">
                  <c:v>96.781660860770884</c:v>
                </c:pt>
                <c:pt idx="24">
                  <c:v>97.195190470839421</c:v>
                </c:pt>
                <c:pt idx="25">
                  <c:v>97.566018653781313</c:v>
                </c:pt>
                <c:pt idx="26">
                  <c:v>97.972805933250925</c:v>
                </c:pt>
                <c:pt idx="27">
                  <c:v>97.943589167322173</c:v>
                </c:pt>
                <c:pt idx="28">
                  <c:v>98.071693448702106</c:v>
                </c:pt>
                <c:pt idx="29">
                  <c:v>98.350376446791785</c:v>
                </c:pt>
                <c:pt idx="30">
                  <c:v>98.539161703562201</c:v>
                </c:pt>
                <c:pt idx="31">
                  <c:v>98.46949095403977</c:v>
                </c:pt>
                <c:pt idx="32">
                  <c:v>98.438026744578039</c:v>
                </c:pt>
                <c:pt idx="33">
                  <c:v>98.649286436678267</c:v>
                </c:pt>
                <c:pt idx="34">
                  <c:v>98.6582762108102</c:v>
                </c:pt>
                <c:pt idx="35">
                  <c:v>98.927969434767959</c:v>
                </c:pt>
                <c:pt idx="36">
                  <c:v>99.211147319923583</c:v>
                </c:pt>
                <c:pt idx="37">
                  <c:v>99.220137094055517</c:v>
                </c:pt>
                <c:pt idx="38">
                  <c:v>99.46286099561749</c:v>
                </c:pt>
                <c:pt idx="39">
                  <c:v>99.719069558377356</c:v>
                </c:pt>
                <c:pt idx="40">
                  <c:v>99.76626587256996</c:v>
                </c:pt>
                <c:pt idx="41">
                  <c:v>99.651646252387906</c:v>
                </c:pt>
                <c:pt idx="42">
                  <c:v>99.849421283290269</c:v>
                </c:pt>
                <c:pt idx="43">
                  <c:v>99.541521519271839</c:v>
                </c:pt>
                <c:pt idx="44">
                  <c:v>99.249353859984282</c:v>
                </c:pt>
                <c:pt idx="45">
                  <c:v>99.408922350825932</c:v>
                </c:pt>
              </c:numCache>
            </c:numRef>
          </c:val>
          <c:smooth val="0"/>
          <c:extLst>
            <c:ext xmlns:c16="http://schemas.microsoft.com/office/drawing/2014/chart" uri="{C3380CC4-5D6E-409C-BE32-E72D297353CC}">
              <c16:uniqueId val="{00000001-4C0A-4967-AF02-88D6B6A87B91}"/>
            </c:ext>
          </c:extLst>
        </c:ser>
        <c:dLbls>
          <c:showLegendKey val="0"/>
          <c:showVal val="0"/>
          <c:showCatName val="0"/>
          <c:showSerName val="0"/>
          <c:showPercent val="0"/>
          <c:showBubbleSize val="0"/>
        </c:dLbls>
        <c:marker val="1"/>
        <c:smooth val="0"/>
        <c:axId val="577422719"/>
        <c:axId val="520485407"/>
      </c:lineChart>
      <c:catAx>
        <c:axId val="577422719"/>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a:solidFill>
                      <a:sysClr val="windowText" lastClr="000000"/>
                    </a:solidFill>
                  </a:rPr>
                  <a:t>Month</a:t>
                </a:r>
                <a:r>
                  <a:rPr lang="en-US" sz="2000" b="1" baseline="0">
                    <a:solidFill>
                      <a:sysClr val="windowText" lastClr="000000"/>
                    </a:solidFill>
                  </a:rPr>
                  <a:t>s from Beginning of Recession</a:t>
                </a:r>
                <a:endParaRPr lang="en-US" sz="2000" b="1">
                  <a:solidFill>
                    <a:sysClr val="windowText" lastClr="000000"/>
                  </a:solidFill>
                </a:endParaRP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2000" b="1" i="0" u="none" strike="noStrike" kern="1200" baseline="0">
                <a:solidFill>
                  <a:sysClr val="windowText" lastClr="000000"/>
                </a:solidFill>
                <a:latin typeface="+mn-lt"/>
                <a:ea typeface="+mn-ea"/>
                <a:cs typeface="+mn-cs"/>
              </a:defRPr>
            </a:pPr>
            <a:endParaRPr lang="en-US"/>
          </a:p>
        </c:txPr>
        <c:crossAx val="520485407"/>
        <c:crosses val="autoZero"/>
        <c:auto val="1"/>
        <c:lblAlgn val="ctr"/>
        <c:lblOffset val="100"/>
        <c:tickLblSkip val="5"/>
        <c:noMultiLvlLbl val="0"/>
      </c:catAx>
      <c:valAx>
        <c:axId val="520485407"/>
        <c:scaling>
          <c:orientation val="minMax"/>
          <c:max val="104"/>
          <c:min val="7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r>
                  <a:rPr lang="en-US" sz="2000" b="1">
                    <a:solidFill>
                      <a:sysClr val="windowText" lastClr="000000"/>
                    </a:solidFill>
                  </a:rPr>
                  <a:t>Percent</a:t>
                </a:r>
              </a:p>
            </c:rich>
          </c:tx>
          <c:layout>
            <c:manualLayout>
              <c:xMode val="edge"/>
              <c:yMode val="edge"/>
              <c:x val="1.1209820215879037E-2"/>
              <c:y val="0.4298936651813872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crossAx val="577422719"/>
        <c:crosses val="autoZero"/>
        <c:crossBetween val="between"/>
        <c:majorUnit val="2"/>
      </c:valAx>
      <c:spPr>
        <a:solidFill>
          <a:srgbClr val="DAFFFE"/>
        </a:solidFill>
        <a:ln w="25400">
          <a:solidFill>
            <a:schemeClr val="tx1"/>
          </a:solidFill>
        </a:ln>
        <a:effectLst/>
      </c:spPr>
    </c:plotArea>
    <c:legend>
      <c:legendPos val="r"/>
      <c:layout>
        <c:manualLayout>
          <c:xMode val="edge"/>
          <c:yMode val="edge"/>
          <c:x val="0.77665043621883711"/>
          <c:y val="0.25164397913404074"/>
          <c:w val="0.20733420458995067"/>
          <c:h val="0.5038052267110561"/>
        </c:manualLayout>
      </c:layout>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55B28C0C-6A2F-45E4-9AC1-ECC4E357685F}" type="datetimeFigureOut">
              <a:rPr lang="en-US" smtClean="0"/>
              <a:pPr/>
              <a:t>1/9/2024</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BB752EBB-2E89-4B8F-B51E-4C4A81A7E4E6}" type="slidenum">
              <a:rPr lang="en-US" smtClean="0"/>
              <a:pPr/>
              <a:t>‹#›</a:t>
            </a:fld>
            <a:endParaRPr lang="en-US"/>
          </a:p>
        </p:txBody>
      </p:sp>
    </p:spTree>
    <p:extLst>
      <p:ext uri="{BB962C8B-B14F-4D97-AF65-F5344CB8AC3E}">
        <p14:creationId xmlns:p14="http://schemas.microsoft.com/office/powerpoint/2010/main" val="149738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7AE2244-EC57-4D50-B690-B73567FB541F}" type="slidenum">
              <a:rPr lang="en-US" smtClean="0"/>
              <a:pPr>
                <a:defRPr/>
              </a:pPr>
              <a:t>14</a:t>
            </a:fld>
            <a:endParaRPr lang="en-US"/>
          </a:p>
        </p:txBody>
      </p:sp>
    </p:spTree>
    <p:extLst>
      <p:ext uri="{BB962C8B-B14F-4D97-AF65-F5344CB8AC3E}">
        <p14:creationId xmlns:p14="http://schemas.microsoft.com/office/powerpoint/2010/main" val="345385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752EBB-2E89-4B8F-B51E-4C4A81A7E4E6}" type="slidenum">
              <a:rPr lang="en-US" smtClean="0"/>
              <a:pPr/>
              <a:t>17</a:t>
            </a:fld>
            <a:endParaRPr lang="en-US"/>
          </a:p>
        </p:txBody>
      </p:sp>
    </p:spTree>
    <p:extLst>
      <p:ext uri="{BB962C8B-B14F-4D97-AF65-F5344CB8AC3E}">
        <p14:creationId xmlns:p14="http://schemas.microsoft.com/office/powerpoint/2010/main" val="2588058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7AE2244-EC57-4D50-B690-B73567FB541F}" type="slidenum">
              <a:rPr lang="en-US" smtClean="0"/>
              <a:pPr>
                <a:defRPr/>
              </a:pPr>
              <a:t>18</a:t>
            </a:fld>
            <a:endParaRPr lang="en-US"/>
          </a:p>
        </p:txBody>
      </p:sp>
    </p:spTree>
    <p:extLst>
      <p:ext uri="{BB962C8B-B14F-4D97-AF65-F5344CB8AC3E}">
        <p14:creationId xmlns:p14="http://schemas.microsoft.com/office/powerpoint/2010/main" val="3475330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75000"/>
                    <a:lumOff val="2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53DDDB9-445D-4A91-B228-396E8B98A31D}" type="datetime1">
              <a:rPr lang="en-US"/>
              <a:pPr>
                <a:defRPr/>
              </a:pPr>
              <a:t>1/9/2024</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12377852-46A1-4FC0-801A-2C669B1414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47030"/>
            <a:ext cx="8229600" cy="981810"/>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chemeClr val="tx1">
                  <a:lumMod val="75000"/>
                  <a:lumOff val="25000"/>
                </a:schemeClr>
              </a:buClr>
              <a:buFont typeface="Wingdings" charset="2"/>
              <a:buChar char="§"/>
              <a:defRPr sz="2800" b="0" i="0">
                <a:solidFill>
                  <a:schemeClr val="tx1">
                    <a:lumMod val="75000"/>
                    <a:lumOff val="25000"/>
                  </a:schemeClr>
                </a:solidFill>
                <a:latin typeface="Gotham Book"/>
                <a:cs typeface="Gotham Book"/>
              </a:defRPr>
            </a:lvl1pPr>
            <a:lvl2pPr>
              <a:buClr>
                <a:schemeClr val="tx1">
                  <a:lumMod val="75000"/>
                  <a:lumOff val="25000"/>
                </a:schemeClr>
              </a:buClr>
              <a:buSzPct val="85000"/>
              <a:buFont typeface="Wingdings" charset="2"/>
              <a:buChar char="§"/>
              <a:defRPr sz="24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E3CA9BF-797A-4ED4-8CB0-19CC75E328ED}" type="datetime1">
              <a:rPr lang="en-US"/>
              <a:pPr>
                <a:defRPr/>
              </a:pPr>
              <a:t>1/9/2024</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646F94E4-9518-4637-A7AF-6FEC819F94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47030"/>
            <a:ext cx="8229600" cy="981810"/>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dirty="0"/>
              <a:t>Click to edit Master text styles</a:t>
            </a:r>
          </a:p>
          <a:p>
            <a:pPr lvl="1"/>
            <a:r>
              <a:rPr lang="en-US"/>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4A17542A-29D9-40E2-84DB-4C8A2DEFB784}" type="datetime1">
              <a:rPr lang="en-US"/>
              <a:pPr>
                <a:defRPr/>
              </a:pPr>
              <a:t>1/9/2024</a:t>
            </a:fld>
            <a:endParaRPr lang="en-US"/>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6"/>
          </p:nvPr>
        </p:nvSpPr>
        <p:spPr/>
        <p:txBody>
          <a:bodyPr/>
          <a:lstStyle>
            <a:lvl1pPr>
              <a:defRPr/>
            </a:lvl1pPr>
          </a:lstStyle>
          <a:p>
            <a:pPr>
              <a:defRPr/>
            </a:pPr>
            <a:fld id="{561379D9-3C54-4860-B02E-BF76A16BBD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79044"/>
            <a:ext cx="8229600" cy="821157"/>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BA18809-9274-4C90-BA44-F9D030AD376E}" type="datetime1">
              <a:rPr lang="en-US"/>
              <a:pPr>
                <a:defRPr/>
              </a:pPr>
              <a:t>1/9/2024</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D8DF332D-BC3F-40B4-A095-A90AC98DFC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457200" algn="l">
              <a:buClr>
                <a:schemeClr val="tx1">
                  <a:lumMod val="75000"/>
                  <a:lumOff val="25000"/>
                </a:schemeClr>
              </a:buClr>
              <a:buFont typeface="Wingdings" charset="2"/>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5418FD0-4347-4004-B9CE-53CB1BF33DC5}" type="datetime1">
              <a:rPr lang="en-US"/>
              <a:pPr>
                <a:defRPr/>
              </a:pPr>
              <a:t>1/9/2024</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BF39C65A-EDA4-4F7E-9845-2A53ACD1E0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904B3DE-3C73-4B1C-ACA2-D8A2C86EC4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595959"/>
                </a:solidFill>
                <a:latin typeface="Gotham Book" pitchFamily="49" charset="0"/>
              </a:defRPr>
            </a:lvl1pPr>
          </a:lstStyle>
          <a:p>
            <a:pPr>
              <a:defRPr/>
            </a:pPr>
            <a:fld id="{5DB98998-CACC-4F1C-BE61-325589F94D6A}" type="datetime1">
              <a:rPr lang="en-US"/>
              <a:pPr>
                <a:defRPr/>
              </a:pPr>
              <a:t>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latin typeface="Gotham Book" pitchFamily="49" charset="0"/>
              </a:defRPr>
            </a:lvl1pPr>
          </a:lstStyle>
          <a:p>
            <a:pPr>
              <a:defRPr/>
            </a:pPr>
            <a:fld id="{7FFA2916-36CF-4DF9-8547-4A0EB496E562}" type="slidenum">
              <a:rPr lang="en-US"/>
              <a:pPr>
                <a:defRPr/>
              </a:pPr>
              <a:t>‹#›</a:t>
            </a:fld>
            <a:endParaRPr lang="en-US"/>
          </a:p>
        </p:txBody>
      </p:sp>
      <p:pic>
        <p:nvPicPr>
          <p:cNvPr id="1029" name="Picture 6" descr="PP_MSU_chevron.jpg"/>
          <p:cNvPicPr>
            <a:picLocks noChangeAspect="1"/>
          </p:cNvPicPr>
          <p:nvPr/>
        </p:nvPicPr>
        <p:blipFill>
          <a:blip r:embed="rId9"/>
          <a:srcRect/>
          <a:stretch>
            <a:fillRect/>
          </a:stretch>
        </p:blipFill>
        <p:spPr bwMode="auto">
          <a:xfrm>
            <a:off x="0" y="0"/>
            <a:ext cx="9144000" cy="246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Lst>
  <p:txStyles>
    <p:titleStyle>
      <a:lvl1pPr algn="ctr" defTabSz="457200" rtl="0" eaLnBrk="0" fontAlgn="base" hangingPunct="0">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89647" y="394447"/>
            <a:ext cx="8973671" cy="6221505"/>
          </a:xfrm>
        </p:spPr>
        <p:txBody>
          <a:bodyPr>
            <a:normAutofit/>
          </a:bodyPr>
          <a:lstStyle/>
          <a:p>
            <a:pPr algn="ctr" eaLnBrk="1" hangingPunct="1"/>
            <a:r>
              <a:rPr lang="en-US" sz="4800" b="1" i="1" dirty="0">
                <a:solidFill>
                  <a:srgbClr val="008000"/>
                </a:solidFill>
              </a:rPr>
              <a:t>Lansing Area Economic Forecast</a:t>
            </a:r>
            <a:br>
              <a:rPr lang="en-US" sz="4400" b="1" i="1" dirty="0">
                <a:solidFill>
                  <a:srgbClr val="008000"/>
                </a:solidFill>
              </a:rPr>
            </a:br>
            <a:br>
              <a:rPr lang="en-US" sz="4400" b="1" i="1" dirty="0">
                <a:solidFill>
                  <a:srgbClr val="008000"/>
                </a:solidFill>
              </a:rPr>
            </a:br>
            <a:br>
              <a:rPr lang="en-US" sz="4000" b="1" i="1" dirty="0">
                <a:solidFill>
                  <a:srgbClr val="008000"/>
                </a:solidFill>
              </a:rPr>
            </a:br>
            <a:r>
              <a:rPr lang="en-US" sz="4800" b="1" dirty="0">
                <a:solidFill>
                  <a:schemeClr val="tx1"/>
                </a:solidFill>
              </a:rPr>
              <a:t>January 11, 2024</a:t>
            </a:r>
            <a:endParaRPr lang="en-US" sz="4000" b="1" dirty="0">
              <a:solidFill>
                <a:schemeClr val="tx1"/>
              </a:solidFill>
            </a:endParaRPr>
          </a:p>
        </p:txBody>
      </p:sp>
      <p:sp>
        <p:nvSpPr>
          <p:cNvPr id="12291" name="Rectangle 3"/>
          <p:cNvSpPr>
            <a:spLocks noGrp="1" noChangeArrowheads="1"/>
          </p:cNvSpPr>
          <p:nvPr>
            <p:ph type="subTitle" idx="1"/>
          </p:nvPr>
        </p:nvSpPr>
        <p:spPr>
          <a:xfrm>
            <a:off x="1295400" y="4232366"/>
            <a:ext cx="6629400" cy="2072640"/>
          </a:xfrm>
        </p:spPr>
        <p:txBody>
          <a:bodyPr>
            <a:normAutofit fontScale="92500" lnSpcReduction="10000"/>
          </a:bodyPr>
          <a:lstStyle/>
          <a:p>
            <a:pPr algn="ctr" eaLnBrk="1" hangingPunct="1">
              <a:lnSpc>
                <a:spcPct val="80000"/>
              </a:lnSpc>
            </a:pPr>
            <a:r>
              <a:rPr lang="en-US" sz="4000" b="1" dirty="0">
                <a:solidFill>
                  <a:srgbClr val="006600"/>
                </a:solidFill>
              </a:rPr>
              <a:t>Charles L. Ballard</a:t>
            </a:r>
          </a:p>
          <a:p>
            <a:pPr algn="ctr" eaLnBrk="1" hangingPunct="1">
              <a:lnSpc>
                <a:spcPct val="80000"/>
              </a:lnSpc>
            </a:pPr>
            <a:r>
              <a:rPr lang="en-US" sz="4000" b="1" dirty="0">
                <a:solidFill>
                  <a:srgbClr val="006600"/>
                </a:solidFill>
              </a:rPr>
              <a:t>Professor of Economics Emeritus</a:t>
            </a:r>
          </a:p>
          <a:p>
            <a:pPr algn="ctr" eaLnBrk="1" hangingPunct="1">
              <a:lnSpc>
                <a:spcPct val="80000"/>
              </a:lnSpc>
            </a:pPr>
            <a:r>
              <a:rPr lang="en-US" sz="4000" b="1" dirty="0">
                <a:solidFill>
                  <a:srgbClr val="006600"/>
                </a:solidFill>
              </a:rPr>
              <a:t>Michigan State University</a:t>
            </a:r>
          </a:p>
          <a:p>
            <a:pPr algn="ctr" eaLnBrk="1" hangingPunct="1">
              <a:lnSpc>
                <a:spcPct val="80000"/>
              </a:lnSpc>
            </a:pPr>
            <a:r>
              <a:rPr lang="en-US" sz="4000" b="1" dirty="0">
                <a:solidFill>
                  <a:srgbClr val="006600"/>
                </a:solidFill>
              </a:rPr>
              <a:t>ballard@msu.edu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CC777-8C5D-88F7-39A8-57AECCC80F40}"/>
              </a:ext>
            </a:extLst>
          </p:cNvPr>
          <p:cNvSpPr>
            <a:spLocks noGrp="1"/>
          </p:cNvSpPr>
          <p:nvPr>
            <p:ph type="title"/>
          </p:nvPr>
        </p:nvSpPr>
        <p:spPr>
          <a:xfrm>
            <a:off x="457200" y="1062446"/>
            <a:ext cx="8229600" cy="5721530"/>
          </a:xfrm>
        </p:spPr>
        <p:txBody>
          <a:bodyPr/>
          <a:lstStyle/>
          <a:p>
            <a:pPr algn="l"/>
            <a:r>
              <a:rPr lang="en-US" sz="6000" b="1" dirty="0">
                <a:solidFill>
                  <a:srgbClr val="008A3E"/>
                </a:solidFill>
              </a:rPr>
              <a:t>One factor contributing to these successes is that productivity grew rapidly in the second and third quarters of 2023.</a:t>
            </a:r>
          </a:p>
        </p:txBody>
      </p:sp>
    </p:spTree>
    <p:extLst>
      <p:ext uri="{BB962C8B-B14F-4D97-AF65-F5344CB8AC3E}">
        <p14:creationId xmlns:p14="http://schemas.microsoft.com/office/powerpoint/2010/main" val="1354821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9368-8B66-580C-4D7A-88AF52CD365F}"/>
              </a:ext>
            </a:extLst>
          </p:cNvPr>
          <p:cNvSpPr>
            <a:spLocks noGrp="1"/>
          </p:cNvSpPr>
          <p:nvPr>
            <p:ph type="title"/>
          </p:nvPr>
        </p:nvSpPr>
        <p:spPr>
          <a:xfrm>
            <a:off x="457200" y="274638"/>
            <a:ext cx="8229600" cy="6437058"/>
          </a:xfrm>
        </p:spPr>
        <p:txBody>
          <a:bodyPr/>
          <a:lstStyle/>
          <a:p>
            <a:pPr algn="l"/>
            <a:r>
              <a:rPr lang="en-US" sz="6600" b="1" dirty="0">
                <a:solidFill>
                  <a:srgbClr val="FF0000"/>
                </a:solidFill>
              </a:rPr>
              <a:t>However, Michigan’s economic performance in the recent business cycle has not been as strong as that of the entire United States.</a:t>
            </a:r>
          </a:p>
        </p:txBody>
      </p:sp>
    </p:spTree>
    <p:extLst>
      <p:ext uri="{BB962C8B-B14F-4D97-AF65-F5344CB8AC3E}">
        <p14:creationId xmlns:p14="http://schemas.microsoft.com/office/powerpoint/2010/main" val="711704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90FF1-E449-8D6E-24F7-E2C2C7903B60}"/>
              </a:ext>
            </a:extLst>
          </p:cNvPr>
          <p:cNvSpPr>
            <a:spLocks noGrp="1"/>
          </p:cNvSpPr>
          <p:nvPr>
            <p:ph type="title"/>
          </p:nvPr>
        </p:nvSpPr>
        <p:spPr>
          <a:xfrm>
            <a:off x="457200" y="274638"/>
            <a:ext cx="8229600" cy="6437058"/>
          </a:xfrm>
        </p:spPr>
        <p:txBody>
          <a:bodyPr/>
          <a:lstStyle/>
          <a:p>
            <a:endParaRPr lang="en-US" dirty="0"/>
          </a:p>
        </p:txBody>
      </p:sp>
      <p:graphicFrame>
        <p:nvGraphicFramePr>
          <p:cNvPr id="3" name="Chart 2">
            <a:extLst>
              <a:ext uri="{FF2B5EF4-FFF2-40B4-BE49-F238E27FC236}">
                <a16:creationId xmlns:a16="http://schemas.microsoft.com/office/drawing/2014/main" id="{481E24FB-0BE9-48B4-D30C-69DC576E4E16}"/>
              </a:ext>
            </a:extLst>
          </p:cNvPr>
          <p:cNvGraphicFramePr>
            <a:graphicFrameLocks/>
          </p:cNvGraphicFramePr>
          <p:nvPr>
            <p:extLst>
              <p:ext uri="{D42A27DB-BD31-4B8C-83A1-F6EECF244321}">
                <p14:modId xmlns:p14="http://schemas.microsoft.com/office/powerpoint/2010/main" val="508368502"/>
              </p:ext>
            </p:extLst>
          </p:nvPr>
        </p:nvGraphicFramePr>
        <p:xfrm>
          <a:off x="169164" y="347631"/>
          <a:ext cx="8805672" cy="62910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8115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 y="1010194"/>
            <a:ext cx="8786948" cy="5699077"/>
          </a:xfrm>
        </p:spPr>
        <p:txBody>
          <a:bodyPr/>
          <a:lstStyle/>
          <a:p>
            <a:pPr algn="l"/>
            <a:r>
              <a:rPr lang="en-US" sz="6000" b="1" dirty="0"/>
              <a:t>In 2022, Michigan ranked 39</a:t>
            </a:r>
            <a:r>
              <a:rPr lang="en-US" sz="6000" b="1" baseline="30000" dirty="0"/>
              <a:t>th</a:t>
            </a:r>
            <a:r>
              <a:rPr lang="en-US" sz="6000" b="1" dirty="0"/>
              <a:t> among the 50 states in per-capita income, down from 32</a:t>
            </a:r>
            <a:r>
              <a:rPr lang="en-US" sz="6000" b="1" baseline="30000" dirty="0"/>
              <a:t>nd</a:t>
            </a:r>
            <a:r>
              <a:rPr lang="en-US" sz="6000" b="1" dirty="0"/>
              <a:t> in 2018, 2019, and 2020, and 34</a:t>
            </a:r>
            <a:r>
              <a:rPr lang="en-US" sz="6000" b="1" baseline="30000" dirty="0"/>
              <a:t>th</a:t>
            </a:r>
            <a:r>
              <a:rPr lang="en-US" sz="6000" b="1" dirty="0"/>
              <a:t> in 2021.</a:t>
            </a:r>
          </a:p>
        </p:txBody>
      </p:sp>
    </p:spTree>
    <p:extLst>
      <p:ext uri="{BB962C8B-B14F-4D97-AF65-F5344CB8AC3E}">
        <p14:creationId xmlns:p14="http://schemas.microsoft.com/office/powerpoint/2010/main" val="2338329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57200" y="295564"/>
            <a:ext cx="8229600" cy="637308"/>
          </a:xfrm>
        </p:spPr>
        <p:txBody>
          <a:bodyPr>
            <a:noAutofit/>
          </a:bodyPr>
          <a:lstStyle/>
          <a:p>
            <a:pPr algn="ctr"/>
            <a:r>
              <a:rPr lang="en-US" b="1" dirty="0">
                <a:solidFill>
                  <a:srgbClr val="0000FF"/>
                </a:solidFill>
              </a:rPr>
              <a:t>Per-Capita Personal Income, 2022</a:t>
            </a:r>
          </a:p>
        </p:txBody>
      </p:sp>
      <p:sp>
        <p:nvSpPr>
          <p:cNvPr id="290819" name="Rectangle 3"/>
          <p:cNvSpPr>
            <a:spLocks noGrp="1" noChangeArrowheads="1"/>
          </p:cNvSpPr>
          <p:nvPr>
            <p:ph type="body" idx="1"/>
          </p:nvPr>
        </p:nvSpPr>
        <p:spPr>
          <a:xfrm>
            <a:off x="457200" y="1342417"/>
            <a:ext cx="8686800" cy="5515582"/>
          </a:xfrm>
        </p:spPr>
        <p:txBody>
          <a:bodyPr/>
          <a:lstStyle/>
          <a:p>
            <a:pPr>
              <a:lnSpc>
                <a:spcPct val="80000"/>
              </a:lnSpc>
              <a:buFontTx/>
              <a:buNone/>
            </a:pPr>
            <a:r>
              <a:rPr lang="en-US" sz="2400" b="1" dirty="0">
                <a:solidFill>
                  <a:schemeClr val="tx1"/>
                </a:solidFill>
              </a:rPr>
              <a:t>  1.  Massachusetts   $84,561</a:t>
            </a:r>
            <a:r>
              <a:rPr lang="en-US" b="1" dirty="0">
                <a:solidFill>
                  <a:schemeClr val="tx1"/>
                </a:solidFill>
              </a:rPr>
              <a:t>  		</a:t>
            </a:r>
            <a:r>
              <a:rPr lang="en-US" sz="2400" b="1" dirty="0">
                <a:solidFill>
                  <a:schemeClr val="tx1"/>
                </a:solidFill>
              </a:rPr>
              <a:t>17.  Florida 	  	   $64,806</a:t>
            </a:r>
          </a:p>
          <a:p>
            <a:pPr>
              <a:buNone/>
            </a:pPr>
            <a:r>
              <a:rPr lang="en-US" sz="2400" b="1" dirty="0">
                <a:solidFill>
                  <a:schemeClr val="tx1"/>
                </a:solidFill>
              </a:rPr>
              <a:t>  2.  Connecticut 	     $82,938	      		18.  Pennsylvania	   $64,506</a:t>
            </a:r>
          </a:p>
          <a:p>
            <a:pPr>
              <a:buNone/>
            </a:pPr>
            <a:r>
              <a:rPr lang="en-US" sz="2400" b="1" i="1" dirty="0">
                <a:solidFill>
                  <a:schemeClr val="tx1"/>
                </a:solidFill>
              </a:rPr>
              <a:t>  </a:t>
            </a:r>
            <a:r>
              <a:rPr lang="en-US" sz="2400" b="1" dirty="0">
                <a:solidFill>
                  <a:schemeClr val="tx1"/>
                </a:solidFill>
              </a:rPr>
              <a:t>3.  New Jersey	     $77,199	      		23.  Texas			   $62,586</a:t>
            </a:r>
            <a:endParaRPr lang="en-US" sz="2400" b="1" i="1" dirty="0">
              <a:solidFill>
                <a:srgbClr val="0000FF"/>
              </a:solidFill>
            </a:endParaRPr>
          </a:p>
          <a:p>
            <a:pPr>
              <a:buNone/>
            </a:pPr>
            <a:r>
              <a:rPr lang="en-US" sz="2400" b="1" dirty="0">
                <a:solidFill>
                  <a:schemeClr val="tx1"/>
                </a:solidFill>
              </a:rPr>
              <a:t>  4.  California		     $77,036 	       27.  Wisconsin	   $61,475</a:t>
            </a:r>
          </a:p>
          <a:p>
            <a:pPr>
              <a:buNone/>
            </a:pPr>
            <a:r>
              <a:rPr lang="en-US" sz="2400" b="1" dirty="0">
                <a:solidFill>
                  <a:schemeClr val="tx1"/>
                </a:solidFill>
              </a:rPr>
              <a:t>  6.  New York		     $75,407 </a:t>
            </a:r>
            <a:r>
              <a:rPr lang="en-US" sz="2400" b="1" i="1" dirty="0">
                <a:solidFill>
                  <a:srgbClr val="008000"/>
                </a:solidFill>
              </a:rPr>
              <a:t>        	</a:t>
            </a:r>
            <a:r>
              <a:rPr lang="en-US" sz="2400" b="1" dirty="0">
                <a:solidFill>
                  <a:schemeClr val="tx1"/>
                </a:solidFill>
              </a:rPr>
              <a:t>34.  Indiana		   $58,323</a:t>
            </a:r>
            <a:endParaRPr lang="en-US" sz="2400" b="1" i="1" dirty="0">
              <a:solidFill>
                <a:srgbClr val="008000"/>
              </a:solidFill>
            </a:endParaRPr>
          </a:p>
          <a:p>
            <a:pPr>
              <a:buNone/>
            </a:pPr>
            <a:r>
              <a:rPr lang="en-US" sz="2400" b="1" dirty="0">
                <a:solidFill>
                  <a:schemeClr val="tx1"/>
                </a:solidFill>
              </a:rPr>
              <a:t>  7.  Washington	     $75,332         	36.  No. Carolina	   $58,109</a:t>
            </a:r>
            <a:endParaRPr lang="en-US" b="1" dirty="0">
              <a:solidFill>
                <a:schemeClr val="tx1"/>
              </a:solidFill>
            </a:endParaRPr>
          </a:p>
          <a:p>
            <a:pPr>
              <a:buNone/>
            </a:pPr>
            <a:r>
              <a:rPr lang="en-US" sz="2400" b="1" dirty="0">
                <a:solidFill>
                  <a:schemeClr val="tx1"/>
                </a:solidFill>
              </a:rPr>
              <a:t>  9.  Wyoming		     $73,248 	       38.  Ohio      		   $57,777</a:t>
            </a:r>
          </a:p>
          <a:p>
            <a:pPr>
              <a:buNone/>
            </a:pPr>
            <a:r>
              <a:rPr lang="en-US" sz="2400" b="1" dirty="0">
                <a:solidFill>
                  <a:schemeClr val="tx1"/>
                </a:solidFill>
              </a:rPr>
              <a:t>13.  Minnesota	     $68,840 	       </a:t>
            </a:r>
            <a:r>
              <a:rPr lang="en-US" b="1" i="1" dirty="0">
                <a:solidFill>
                  <a:srgbClr val="008A3E"/>
                </a:solidFill>
              </a:rPr>
              <a:t>39.  Michigan	$57,038</a:t>
            </a:r>
            <a:endParaRPr lang="en-US" sz="2400" b="1" i="1" dirty="0">
              <a:solidFill>
                <a:srgbClr val="008A3E"/>
              </a:solidFill>
            </a:endParaRPr>
          </a:p>
          <a:p>
            <a:pPr>
              <a:buNone/>
            </a:pPr>
            <a:r>
              <a:rPr lang="en-US" sz="2400" b="1" dirty="0">
                <a:solidFill>
                  <a:schemeClr val="tx1"/>
                </a:solidFill>
              </a:rPr>
              <a:t>14.  Alaska			     $68,635 	</a:t>
            </a:r>
            <a:r>
              <a:rPr lang="en-US" b="1" i="1" dirty="0">
                <a:solidFill>
                  <a:srgbClr val="006600"/>
                </a:solidFill>
              </a:rPr>
              <a:t>    	</a:t>
            </a:r>
            <a:r>
              <a:rPr lang="en-US" sz="2400" b="1" dirty="0">
                <a:solidFill>
                  <a:schemeClr val="tx1"/>
                </a:solidFill>
              </a:rPr>
              <a:t>41.  Georgia	 	   $56,589</a:t>
            </a:r>
          </a:p>
          <a:p>
            <a:pPr>
              <a:buNone/>
            </a:pPr>
            <a:r>
              <a:rPr lang="en-US" sz="2400" b="1" dirty="0">
                <a:solidFill>
                  <a:schemeClr val="tx1"/>
                </a:solidFill>
              </a:rPr>
              <a:t>16.  Illinois			     $67,655 </a:t>
            </a:r>
            <a:r>
              <a:rPr lang="en-US" sz="2400" b="1" i="1" dirty="0">
                <a:solidFill>
                  <a:srgbClr val="0000FF"/>
                </a:solidFill>
              </a:rPr>
              <a:t>		</a:t>
            </a:r>
            <a:r>
              <a:rPr lang="en-US" sz="2400" b="1" dirty="0">
                <a:solidFill>
                  <a:schemeClr val="tx1"/>
                </a:solidFill>
              </a:rPr>
              <a:t>49.  West Virginia	   $49,993</a:t>
            </a:r>
            <a:endParaRPr lang="en-US" sz="2400" b="1" i="1" dirty="0">
              <a:solidFill>
                <a:srgbClr val="0000FF"/>
              </a:solidFill>
            </a:endParaRPr>
          </a:p>
          <a:p>
            <a:pPr>
              <a:buNone/>
            </a:pPr>
            <a:r>
              <a:rPr lang="en-US" b="1" i="1" dirty="0">
                <a:solidFill>
                  <a:srgbClr val="0000FF"/>
                </a:solidFill>
              </a:rPr>
              <a:t>United States	  $65,470 </a:t>
            </a:r>
            <a:r>
              <a:rPr lang="en-US" sz="2400" b="1" dirty="0">
                <a:solidFill>
                  <a:schemeClr val="tx1"/>
                </a:solidFill>
              </a:rPr>
              <a:t>		50.  Mississippi	   $46,370 	</a:t>
            </a:r>
          </a:p>
          <a:p>
            <a:pPr marL="0" indent="0">
              <a:buNone/>
            </a:pPr>
            <a:r>
              <a:rPr lang="en-US" sz="2400" b="1" dirty="0">
                <a:solidFill>
                  <a:schemeClr val="tx1"/>
                </a:solidFill>
              </a:rPr>
              <a:t>		</a:t>
            </a:r>
          </a:p>
          <a:p>
            <a:pPr marL="0" indent="0">
              <a:buNone/>
            </a:pPr>
            <a:r>
              <a:rPr lang="en-US" sz="2200" b="1" dirty="0">
                <a:solidFill>
                  <a:schemeClr val="tx1"/>
                </a:solidFill>
              </a:rPr>
              <a:t>									    	    								</a:t>
            </a:r>
            <a:endParaRPr lang="en-US" sz="2400" b="1" dirty="0"/>
          </a:p>
        </p:txBody>
      </p:sp>
    </p:spTree>
    <p:extLst>
      <p:ext uri="{BB962C8B-B14F-4D97-AF65-F5344CB8AC3E}">
        <p14:creationId xmlns:p14="http://schemas.microsoft.com/office/powerpoint/2010/main" val="307077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F6D9-15C6-F386-D35B-CF3A5271E5FF}"/>
              </a:ext>
            </a:extLst>
          </p:cNvPr>
          <p:cNvSpPr>
            <a:spLocks noGrp="1"/>
          </p:cNvSpPr>
          <p:nvPr>
            <p:ph type="title"/>
          </p:nvPr>
        </p:nvSpPr>
        <p:spPr>
          <a:xfrm>
            <a:off x="457200" y="600890"/>
            <a:ext cx="8229600" cy="6130835"/>
          </a:xfrm>
        </p:spPr>
        <p:txBody>
          <a:bodyPr/>
          <a:lstStyle/>
          <a:p>
            <a:pPr algn="l"/>
            <a:r>
              <a:rPr lang="en-US" sz="5400" b="1" dirty="0">
                <a:solidFill>
                  <a:srgbClr val="008A3E"/>
                </a:solidFill>
              </a:rPr>
              <a:t>Yes, the cost of living is lower in Michigan than in some other states.</a:t>
            </a:r>
            <a:br>
              <a:rPr lang="en-US" sz="5400" b="1" dirty="0">
                <a:solidFill>
                  <a:srgbClr val="FF0000"/>
                </a:solidFill>
              </a:rPr>
            </a:br>
            <a:br>
              <a:rPr lang="en-US" sz="5400" b="1" dirty="0">
                <a:solidFill>
                  <a:srgbClr val="FF0000"/>
                </a:solidFill>
              </a:rPr>
            </a:br>
            <a:r>
              <a:rPr lang="en-US" sz="5400" b="1" dirty="0">
                <a:solidFill>
                  <a:srgbClr val="FF0000"/>
                </a:solidFill>
              </a:rPr>
              <a:t>However, this does not change the rankings very much.</a:t>
            </a:r>
          </a:p>
        </p:txBody>
      </p:sp>
    </p:spTree>
    <p:extLst>
      <p:ext uri="{BB962C8B-B14F-4D97-AF65-F5344CB8AC3E}">
        <p14:creationId xmlns:p14="http://schemas.microsoft.com/office/powerpoint/2010/main" val="1555462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1F7A-91EA-16B5-FDA7-B7DA886B0B98}"/>
              </a:ext>
            </a:extLst>
          </p:cNvPr>
          <p:cNvSpPr>
            <a:spLocks noGrp="1"/>
          </p:cNvSpPr>
          <p:nvPr>
            <p:ph type="title"/>
          </p:nvPr>
        </p:nvSpPr>
        <p:spPr>
          <a:xfrm>
            <a:off x="121919" y="274637"/>
            <a:ext cx="8917577" cy="6583363"/>
          </a:xfrm>
        </p:spPr>
        <p:txBody>
          <a:bodyPr/>
          <a:lstStyle/>
          <a:p>
            <a:pPr algn="l"/>
            <a:r>
              <a:rPr lang="en-US" sz="2000" b="1" dirty="0"/>
              <a:t>			</a:t>
            </a:r>
            <a:r>
              <a:rPr lang="en-US" sz="2400" b="1" dirty="0"/>
              <a:t>Nominal and Real Per-Capita Personal Income,	2022</a:t>
            </a:r>
            <a:br>
              <a:rPr lang="en-US" sz="2000" b="1" dirty="0"/>
            </a:br>
            <a:r>
              <a:rPr lang="en-US" sz="2000" b="1" dirty="0"/>
              <a:t>							</a:t>
            </a:r>
            <a:br>
              <a:rPr lang="en-US" sz="2000" b="1" dirty="0"/>
            </a:br>
            <a:r>
              <a:rPr lang="en-US" sz="2000" b="1" dirty="0"/>
              <a:t>								Nominal Ranking		Real Ranking			</a:t>
            </a:r>
            <a:br>
              <a:rPr lang="en-US" sz="2000" b="1" dirty="0"/>
            </a:br>
            <a:r>
              <a:rPr lang="en-US" sz="2000" b="1" dirty="0"/>
              <a:t>	Massachusetts					   1					     5</a:t>
            </a:r>
            <a:br>
              <a:rPr lang="en-US" sz="2000" b="1" dirty="0"/>
            </a:br>
            <a:r>
              <a:rPr lang="en-US" sz="2000" b="1" dirty="0"/>
              <a:t>	Connecticut						   2					     3	</a:t>
            </a:r>
            <a:br>
              <a:rPr lang="en-US" sz="2000" b="1" dirty="0"/>
            </a:br>
            <a:r>
              <a:rPr lang="en-US" sz="2000" b="1" dirty="0"/>
              <a:t>	New Jersey						   3					     8</a:t>
            </a:r>
            <a:br>
              <a:rPr lang="en-US" sz="2000" b="1" dirty="0"/>
            </a:br>
            <a:r>
              <a:rPr lang="en-US" sz="2000" b="1" dirty="0"/>
              <a:t>	California						   4					   13</a:t>
            </a:r>
            <a:br>
              <a:rPr lang="en-US" sz="2000" b="1" dirty="0"/>
            </a:br>
            <a:r>
              <a:rPr lang="en-US" sz="2000" b="1" dirty="0"/>
              <a:t>	New York						   6					   10  </a:t>
            </a:r>
            <a:br>
              <a:rPr lang="en-US" sz="2000" b="1" dirty="0"/>
            </a:br>
            <a:r>
              <a:rPr lang="en-US" sz="2000" b="1" dirty="0"/>
              <a:t>	Wyoming						   9					     1</a:t>
            </a:r>
            <a:br>
              <a:rPr lang="en-US" sz="2000" b="1" dirty="0"/>
            </a:br>
            <a:r>
              <a:rPr lang="en-US" sz="2000" b="1" dirty="0"/>
              <a:t>	Minnesota					 	 13					     9</a:t>
            </a:r>
            <a:br>
              <a:rPr lang="en-US" sz="2000" b="1" dirty="0"/>
            </a:br>
            <a:r>
              <a:rPr lang="en-US" sz="2000" b="1" dirty="0"/>
              <a:t>	Illinois							 16					   21</a:t>
            </a:r>
            <a:br>
              <a:rPr lang="en-US" sz="2000" b="1" dirty="0"/>
            </a:br>
            <a:r>
              <a:rPr lang="en-US" sz="2000" b="1" dirty="0"/>
              <a:t>	Florida							 17					   29</a:t>
            </a:r>
            <a:br>
              <a:rPr lang="en-US" sz="2000" b="1" dirty="0"/>
            </a:br>
            <a:r>
              <a:rPr lang="en-US" sz="2000" b="1" dirty="0"/>
              <a:t>	Texas							 23					   25</a:t>
            </a:r>
            <a:br>
              <a:rPr lang="en-US" sz="2000" b="1" dirty="0"/>
            </a:br>
            <a:r>
              <a:rPr lang="en-US" sz="2000" b="1" dirty="0"/>
              <a:t>	Wisconsin						 27					   22</a:t>
            </a:r>
            <a:br>
              <a:rPr lang="en-US" sz="2000" b="1" dirty="0"/>
            </a:br>
            <a:r>
              <a:rPr lang="en-US" sz="2000" b="1" dirty="0"/>
              <a:t>	Indiana							 34					   26</a:t>
            </a:r>
            <a:br>
              <a:rPr lang="en-US" sz="2000" b="1" dirty="0"/>
            </a:br>
            <a:r>
              <a:rPr lang="en-US" sz="2000" b="1" dirty="0"/>
              <a:t>	North Carolina					 36					   34</a:t>
            </a:r>
            <a:br>
              <a:rPr lang="en-US" sz="2000" b="1" dirty="0"/>
            </a:br>
            <a:r>
              <a:rPr lang="en-US" sz="2000" b="1" dirty="0"/>
              <a:t>	Ohio							 38					   31	</a:t>
            </a:r>
            <a:br>
              <a:rPr lang="en-US" sz="2000" b="1" dirty="0"/>
            </a:br>
            <a:r>
              <a:rPr lang="en-US" sz="2000" b="1" dirty="0"/>
              <a:t>	</a:t>
            </a:r>
            <a:r>
              <a:rPr lang="en-US" sz="2800" b="1" dirty="0">
                <a:solidFill>
                  <a:srgbClr val="008A3E"/>
                </a:solidFill>
              </a:rPr>
              <a:t>Michigan				           39				       36</a:t>
            </a:r>
            <a:br>
              <a:rPr lang="en-US" sz="2000" b="1" dirty="0"/>
            </a:br>
            <a:r>
              <a:rPr lang="en-US" sz="2000" b="1" dirty="0"/>
              <a:t>	West Virginia					 49					   48</a:t>
            </a:r>
            <a:br>
              <a:rPr lang="en-US" sz="2000" b="1" dirty="0"/>
            </a:br>
            <a:r>
              <a:rPr lang="en-US" sz="2000" b="1" dirty="0"/>
              <a:t>	Mississippi						 50					   50</a:t>
            </a:r>
          </a:p>
        </p:txBody>
      </p:sp>
    </p:spTree>
    <p:extLst>
      <p:ext uri="{BB962C8B-B14F-4D97-AF65-F5344CB8AC3E}">
        <p14:creationId xmlns:p14="http://schemas.microsoft.com/office/powerpoint/2010/main" val="1965974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19" y="618308"/>
            <a:ext cx="8824511" cy="6060397"/>
          </a:xfrm>
        </p:spPr>
        <p:txBody>
          <a:bodyPr/>
          <a:lstStyle/>
          <a:p>
            <a:pPr algn="l"/>
            <a:r>
              <a:rPr lang="en-US" sz="6600" b="1" dirty="0">
                <a:solidFill>
                  <a:srgbClr val="008A3E"/>
                </a:solidFill>
              </a:rPr>
              <a:t>Clinton, Eaton, and Ingham Counties continued to move up in the rankings of Michigan counties.</a:t>
            </a:r>
          </a:p>
        </p:txBody>
      </p:sp>
    </p:spTree>
    <p:extLst>
      <p:ext uri="{BB962C8B-B14F-4D97-AF65-F5344CB8AC3E}">
        <p14:creationId xmlns:p14="http://schemas.microsoft.com/office/powerpoint/2010/main" val="2682917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143933" y="330200"/>
            <a:ext cx="8856134" cy="410029"/>
          </a:xfrm>
        </p:spPr>
        <p:txBody>
          <a:bodyPr>
            <a:noAutofit/>
          </a:bodyPr>
          <a:lstStyle/>
          <a:p>
            <a:pPr algn="ctr"/>
            <a:r>
              <a:rPr lang="en-US" sz="2400" b="1" dirty="0">
                <a:solidFill>
                  <a:srgbClr val="0000FF"/>
                </a:solidFill>
              </a:rPr>
              <a:t>Per-Capita Personal Income in Selected Michigan Counties, 2022</a:t>
            </a:r>
          </a:p>
        </p:txBody>
      </p:sp>
      <p:sp>
        <p:nvSpPr>
          <p:cNvPr id="290819" name="Rectangle 3"/>
          <p:cNvSpPr>
            <a:spLocks noGrp="1" noChangeArrowheads="1"/>
          </p:cNvSpPr>
          <p:nvPr>
            <p:ph type="body" idx="1"/>
          </p:nvPr>
        </p:nvSpPr>
        <p:spPr>
          <a:xfrm>
            <a:off x="1687285" y="801189"/>
            <a:ext cx="6400801" cy="5961944"/>
          </a:xfrm>
        </p:spPr>
        <p:txBody>
          <a:bodyPr/>
          <a:lstStyle/>
          <a:p>
            <a:pPr>
              <a:lnSpc>
                <a:spcPct val="80000"/>
              </a:lnSpc>
              <a:buFontTx/>
              <a:buNone/>
            </a:pPr>
            <a:r>
              <a:rPr lang="en-US" sz="2200" b="1" dirty="0">
                <a:solidFill>
                  <a:schemeClr val="tx1"/>
                </a:solidFill>
              </a:rPr>
              <a:t>    </a:t>
            </a:r>
            <a:r>
              <a:rPr lang="en-US" sz="2100" b="1" dirty="0">
                <a:solidFill>
                  <a:schemeClr val="tx1"/>
                </a:solidFill>
              </a:rPr>
              <a:t>1.  Oakland County 				$84,850 </a:t>
            </a:r>
          </a:p>
          <a:p>
            <a:pPr>
              <a:lnSpc>
                <a:spcPct val="80000"/>
              </a:lnSpc>
              <a:buFontTx/>
              <a:buNone/>
            </a:pPr>
            <a:r>
              <a:rPr lang="en-US" sz="2100" b="1" i="1" dirty="0">
                <a:solidFill>
                  <a:schemeClr val="tx1"/>
                </a:solidFill>
              </a:rPr>
              <a:t>    </a:t>
            </a:r>
            <a:r>
              <a:rPr lang="en-US" sz="2100" b="1" dirty="0">
                <a:solidFill>
                  <a:schemeClr val="tx1"/>
                </a:solidFill>
              </a:rPr>
              <a:t>2.  Leelanau County     	  		 	$81,805 </a:t>
            </a:r>
          </a:p>
          <a:p>
            <a:pPr>
              <a:lnSpc>
                <a:spcPct val="80000"/>
              </a:lnSpc>
              <a:buFontTx/>
              <a:buNone/>
            </a:pPr>
            <a:r>
              <a:rPr lang="en-US" sz="2100" b="1" dirty="0">
                <a:solidFill>
                  <a:schemeClr val="tx1"/>
                </a:solidFill>
              </a:rPr>
              <a:t>    3.  Washtenaw County				$71,368</a:t>
            </a:r>
          </a:p>
          <a:p>
            <a:pPr>
              <a:lnSpc>
                <a:spcPct val="80000"/>
              </a:lnSpc>
              <a:buFontTx/>
              <a:buNone/>
            </a:pPr>
            <a:r>
              <a:rPr lang="en-US" sz="2200" b="1" dirty="0">
                <a:solidFill>
                  <a:schemeClr val="tx1"/>
                </a:solidFill>
              </a:rPr>
              <a:t>    6</a:t>
            </a:r>
            <a:r>
              <a:rPr lang="en-US" sz="2100" b="1" dirty="0">
                <a:solidFill>
                  <a:schemeClr val="tx1"/>
                </a:solidFill>
              </a:rPr>
              <a:t>.  Kent County					$66,975</a:t>
            </a:r>
          </a:p>
          <a:p>
            <a:pPr>
              <a:lnSpc>
                <a:spcPct val="80000"/>
              </a:lnSpc>
              <a:buFontTx/>
              <a:buNone/>
            </a:pPr>
            <a:r>
              <a:rPr lang="en-US" sz="3200" b="1" i="1" dirty="0">
                <a:solidFill>
                  <a:srgbClr val="0000FF"/>
                </a:solidFill>
              </a:rPr>
              <a:t>	U.S. Average			$65,470</a:t>
            </a:r>
            <a:endParaRPr lang="en-US" sz="2200" b="1" dirty="0">
              <a:solidFill>
                <a:schemeClr val="tx1"/>
              </a:solidFill>
            </a:endParaRPr>
          </a:p>
          <a:p>
            <a:pPr>
              <a:lnSpc>
                <a:spcPct val="80000"/>
              </a:lnSpc>
              <a:buFontTx/>
              <a:buNone/>
            </a:pPr>
            <a:r>
              <a:rPr lang="en-US" sz="2100" b="1" dirty="0">
                <a:solidFill>
                  <a:schemeClr val="tx1"/>
                </a:solidFill>
              </a:rPr>
              <a:t>    9.  Ottawa County					$61,018</a:t>
            </a:r>
          </a:p>
          <a:p>
            <a:pPr>
              <a:lnSpc>
                <a:spcPct val="80000"/>
              </a:lnSpc>
              <a:buFontTx/>
              <a:buNone/>
            </a:pPr>
            <a:r>
              <a:rPr lang="en-US" sz="2100" b="1" dirty="0">
                <a:solidFill>
                  <a:schemeClr val="tx1"/>
                </a:solidFill>
              </a:rPr>
              <a:t>  10.  Midland County				$60,842</a:t>
            </a:r>
          </a:p>
          <a:p>
            <a:pPr>
              <a:lnSpc>
                <a:spcPct val="80000"/>
              </a:lnSpc>
              <a:buFontTx/>
              <a:buNone/>
            </a:pPr>
            <a:r>
              <a:rPr lang="en-US" sz="2100" b="1" dirty="0">
                <a:solidFill>
                  <a:schemeClr val="tx1"/>
                </a:solidFill>
              </a:rPr>
              <a:t>  12.  Kalamazoo County				$59,619</a:t>
            </a:r>
          </a:p>
          <a:p>
            <a:pPr>
              <a:lnSpc>
                <a:spcPct val="80000"/>
              </a:lnSpc>
              <a:buFontTx/>
              <a:buNone/>
            </a:pPr>
            <a:r>
              <a:rPr lang="en-US" sz="2400" b="1" dirty="0">
                <a:solidFill>
                  <a:schemeClr val="tx1"/>
                </a:solidFill>
              </a:rPr>
              <a:t>  </a:t>
            </a:r>
            <a:r>
              <a:rPr lang="en-US" sz="3200" b="1" i="1" dirty="0">
                <a:solidFill>
                  <a:srgbClr val="008000"/>
                </a:solidFill>
              </a:rPr>
              <a:t> </a:t>
            </a:r>
            <a:r>
              <a:rPr lang="en-US" sz="3200" b="1" i="1" dirty="0">
                <a:solidFill>
                  <a:srgbClr val="FF3300"/>
                </a:solidFill>
              </a:rPr>
              <a:t>  </a:t>
            </a:r>
            <a:r>
              <a:rPr lang="en-US" sz="3200" b="1" i="1" dirty="0">
                <a:solidFill>
                  <a:srgbClr val="006600"/>
                </a:solidFill>
              </a:rPr>
              <a:t>Michigan Average 	$57,038</a:t>
            </a:r>
          </a:p>
          <a:p>
            <a:pPr>
              <a:lnSpc>
                <a:spcPct val="80000"/>
              </a:lnSpc>
              <a:buFontTx/>
              <a:buNone/>
            </a:pPr>
            <a:r>
              <a:rPr lang="en-US" sz="2100" b="1" dirty="0">
                <a:solidFill>
                  <a:schemeClr val="tx1"/>
                </a:solidFill>
              </a:rPr>
              <a:t>  </a:t>
            </a:r>
            <a:r>
              <a:rPr lang="en-US" sz="2100" b="1" i="1" dirty="0">
                <a:solidFill>
                  <a:srgbClr val="00CC00"/>
                </a:solidFill>
              </a:rPr>
              <a:t>13.  Clinton County					$56,814</a:t>
            </a:r>
          </a:p>
          <a:p>
            <a:pPr>
              <a:lnSpc>
                <a:spcPct val="80000"/>
              </a:lnSpc>
              <a:buFontTx/>
              <a:buNone/>
            </a:pPr>
            <a:r>
              <a:rPr lang="en-US" sz="2100" b="1" dirty="0">
                <a:solidFill>
                  <a:schemeClr val="tx1"/>
                </a:solidFill>
              </a:rPr>
              <a:t>  22.  Macomb County	 			$53,817</a:t>
            </a:r>
          </a:p>
          <a:p>
            <a:pPr>
              <a:lnSpc>
                <a:spcPct val="80000"/>
              </a:lnSpc>
              <a:buFontTx/>
              <a:buNone/>
            </a:pPr>
            <a:r>
              <a:rPr lang="en-US" sz="2100" b="1" dirty="0">
                <a:solidFill>
                  <a:schemeClr val="tx1"/>
                </a:solidFill>
              </a:rPr>
              <a:t>  </a:t>
            </a:r>
            <a:r>
              <a:rPr lang="en-US" sz="2100" b="1" i="1" dirty="0">
                <a:solidFill>
                  <a:srgbClr val="00CC00"/>
                </a:solidFill>
              </a:rPr>
              <a:t>26.  Eaton County					$50,934</a:t>
            </a:r>
          </a:p>
          <a:p>
            <a:pPr>
              <a:lnSpc>
                <a:spcPct val="80000"/>
              </a:lnSpc>
              <a:buFontTx/>
              <a:buNone/>
            </a:pPr>
            <a:r>
              <a:rPr lang="en-US" sz="2100" b="1" dirty="0">
                <a:solidFill>
                  <a:schemeClr val="tx1"/>
                </a:solidFill>
              </a:rPr>
              <a:t>  </a:t>
            </a:r>
            <a:r>
              <a:rPr lang="en-US" sz="2100" b="1" i="1" dirty="0">
                <a:solidFill>
                  <a:srgbClr val="33CC33"/>
                </a:solidFill>
              </a:rPr>
              <a:t>29.  Ingham County   				$49,577</a:t>
            </a:r>
            <a:endParaRPr lang="en-US" sz="2100" b="1" i="1" dirty="0">
              <a:solidFill>
                <a:srgbClr val="00CC00"/>
              </a:solidFill>
            </a:endParaRPr>
          </a:p>
          <a:p>
            <a:pPr>
              <a:lnSpc>
                <a:spcPct val="80000"/>
              </a:lnSpc>
              <a:buFontTx/>
              <a:buNone/>
            </a:pPr>
            <a:r>
              <a:rPr lang="en-US" sz="2100" b="1" dirty="0">
                <a:solidFill>
                  <a:schemeClr val="tx1"/>
                </a:solidFill>
              </a:rPr>
              <a:t>  33.  Wayne County	     				$48,509</a:t>
            </a:r>
          </a:p>
          <a:p>
            <a:pPr>
              <a:lnSpc>
                <a:spcPct val="80000"/>
              </a:lnSpc>
              <a:buFontTx/>
              <a:buNone/>
            </a:pPr>
            <a:r>
              <a:rPr lang="en-US" sz="2100" b="1" dirty="0">
                <a:solidFill>
                  <a:schemeClr val="tx1"/>
                </a:solidFill>
              </a:rPr>
              <a:t>  36.  Saginaw County				$47,700 </a:t>
            </a:r>
          </a:p>
          <a:p>
            <a:pPr>
              <a:lnSpc>
                <a:spcPct val="80000"/>
              </a:lnSpc>
              <a:buFontTx/>
              <a:buNone/>
            </a:pPr>
            <a:r>
              <a:rPr lang="en-US" sz="2100" b="1" dirty="0">
                <a:solidFill>
                  <a:schemeClr val="tx1"/>
                </a:solidFill>
              </a:rPr>
              <a:t>  37.  Genesee County				$47,564</a:t>
            </a:r>
          </a:p>
          <a:p>
            <a:pPr>
              <a:lnSpc>
                <a:spcPct val="80000"/>
              </a:lnSpc>
              <a:buFontTx/>
              <a:buNone/>
            </a:pPr>
            <a:r>
              <a:rPr lang="en-US" sz="2100" b="1" dirty="0">
                <a:solidFill>
                  <a:schemeClr val="tx1"/>
                </a:solidFill>
              </a:rPr>
              <a:t>  83.  Lake County	   	 			</a:t>
            </a:r>
            <a:r>
              <a:rPr lang="en-US" sz="2100" b="1">
                <a:solidFill>
                  <a:schemeClr val="tx1"/>
                </a:solidFill>
              </a:rPr>
              <a:t>$36,434</a:t>
            </a:r>
            <a:endParaRPr lang="en-US" sz="2100" b="1" dirty="0">
              <a:solidFill>
                <a:schemeClr val="tx1"/>
              </a:solidFill>
            </a:endParaRPr>
          </a:p>
          <a:p>
            <a:pPr>
              <a:lnSpc>
                <a:spcPct val="80000"/>
              </a:lnSpc>
            </a:pPr>
            <a:endParaRPr lang="en-US" sz="2400" b="1" dirty="0"/>
          </a:p>
          <a:p>
            <a:pPr>
              <a:lnSpc>
                <a:spcPct val="80000"/>
              </a:lnSpc>
            </a:pPr>
            <a:endParaRPr lang="en-US" sz="2400" b="1" dirty="0"/>
          </a:p>
        </p:txBody>
      </p:sp>
    </p:spTree>
    <p:extLst>
      <p:ext uri="{BB962C8B-B14F-4D97-AF65-F5344CB8AC3E}">
        <p14:creationId xmlns:p14="http://schemas.microsoft.com/office/powerpoint/2010/main" val="684327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17" y="274637"/>
            <a:ext cx="8758517" cy="6421997"/>
          </a:xfrm>
        </p:spPr>
        <p:txBody>
          <a:bodyPr/>
          <a:lstStyle/>
          <a:p>
            <a:br>
              <a:rPr lang="en-US" dirty="0"/>
            </a:br>
            <a:br>
              <a:rPr lang="en-US" dirty="0"/>
            </a:br>
            <a:br>
              <a:rPr lang="en-US" dirty="0"/>
            </a:br>
            <a:r>
              <a:rPr lang="en-US" sz="6600" b="1" dirty="0">
                <a:solidFill>
                  <a:srgbClr val="006600"/>
                </a:solidFill>
              </a:rPr>
              <a:t>On that hopeful note, let’s sing!</a:t>
            </a:r>
            <a:endParaRPr lang="en-US" b="1" dirty="0">
              <a:solidFill>
                <a:srgbClr val="006600"/>
              </a:solidFill>
            </a:endParaRPr>
          </a:p>
        </p:txBody>
      </p:sp>
    </p:spTree>
    <p:extLst>
      <p:ext uri="{BB962C8B-B14F-4D97-AF65-F5344CB8AC3E}">
        <p14:creationId xmlns:p14="http://schemas.microsoft.com/office/powerpoint/2010/main" val="344521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0883-81F1-B2FB-8DC1-366F761AD4B3}"/>
              </a:ext>
            </a:extLst>
          </p:cNvPr>
          <p:cNvSpPr>
            <a:spLocks noGrp="1"/>
          </p:cNvSpPr>
          <p:nvPr>
            <p:ph type="title"/>
          </p:nvPr>
        </p:nvSpPr>
        <p:spPr>
          <a:xfrm>
            <a:off x="457200" y="374904"/>
            <a:ext cx="8229600" cy="6374238"/>
          </a:xfrm>
        </p:spPr>
        <p:txBody>
          <a:bodyPr/>
          <a:lstStyle/>
          <a:p>
            <a:pPr algn="l"/>
            <a:r>
              <a:rPr lang="en-US" sz="6000" b="1" dirty="0">
                <a:solidFill>
                  <a:srgbClr val="008A3E"/>
                </a:solidFill>
              </a:rPr>
              <a:t>A year ago, I said:</a:t>
            </a:r>
            <a:br>
              <a:rPr lang="en-US" sz="4800" b="1" dirty="0"/>
            </a:br>
            <a:br>
              <a:rPr lang="en-US" sz="4800" b="1" dirty="0"/>
            </a:br>
            <a:r>
              <a:rPr lang="en-US" b="1" dirty="0"/>
              <a:t>We may (or may not) have a recession in 2023.</a:t>
            </a:r>
            <a:br>
              <a:rPr lang="en-US" b="1" dirty="0"/>
            </a:br>
            <a:br>
              <a:rPr lang="en-US" b="1" dirty="0"/>
            </a:br>
            <a:r>
              <a:rPr lang="en-US" b="1" dirty="0"/>
              <a:t>Fortunately, most analysts believe that, if a recession does occur, it will not be severe.</a:t>
            </a:r>
            <a:endParaRPr lang="en-US" sz="4800" b="1" dirty="0"/>
          </a:p>
        </p:txBody>
      </p:sp>
    </p:spTree>
    <p:extLst>
      <p:ext uri="{BB962C8B-B14F-4D97-AF65-F5344CB8AC3E}">
        <p14:creationId xmlns:p14="http://schemas.microsoft.com/office/powerpoint/2010/main" val="1839370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b="1" dirty="0">
                <a:solidFill>
                  <a:schemeClr val="tx1"/>
                </a:solidFill>
              </a:rPr>
              <a:t>Michigan, My Michigan</a:t>
            </a:r>
          </a:p>
        </p:txBody>
      </p:sp>
      <p:sp>
        <p:nvSpPr>
          <p:cNvPr id="29699" name="Rectangle 3"/>
          <p:cNvSpPr>
            <a:spLocks noGrp="1" noChangeArrowheads="1"/>
          </p:cNvSpPr>
          <p:nvPr>
            <p:ph type="body" idx="1"/>
          </p:nvPr>
        </p:nvSpPr>
        <p:spPr>
          <a:xfrm>
            <a:off x="457200" y="1570182"/>
            <a:ext cx="8229600" cy="4555981"/>
          </a:xfrm>
        </p:spPr>
        <p:txBody>
          <a:bodyPr/>
          <a:lstStyle/>
          <a:p>
            <a:pPr eaLnBrk="1" hangingPunct="1">
              <a:lnSpc>
                <a:spcPct val="90000"/>
              </a:lnSpc>
              <a:buFontTx/>
              <a:buNone/>
            </a:pPr>
            <a:r>
              <a:rPr lang="en-US" sz="3200" b="1" dirty="0">
                <a:solidFill>
                  <a:srgbClr val="006600"/>
                </a:solidFill>
              </a:rPr>
              <a:t>A song to thee, fair State of mine,</a:t>
            </a:r>
          </a:p>
          <a:p>
            <a:pPr eaLnBrk="1" hangingPunct="1">
              <a:lnSpc>
                <a:spcPct val="90000"/>
              </a:lnSpc>
              <a:buFontTx/>
              <a:buNone/>
            </a:pPr>
            <a:r>
              <a:rPr lang="en-US" sz="3200" b="1" dirty="0">
                <a:solidFill>
                  <a:srgbClr val="006600"/>
                </a:solidFill>
              </a:rPr>
              <a:t>	Michigan, my Michigan.</a:t>
            </a:r>
          </a:p>
          <a:p>
            <a:pPr eaLnBrk="1" hangingPunct="1">
              <a:lnSpc>
                <a:spcPct val="90000"/>
              </a:lnSpc>
              <a:buFontTx/>
              <a:buNone/>
            </a:pPr>
            <a:r>
              <a:rPr lang="en-US" sz="3200" b="1" dirty="0">
                <a:solidFill>
                  <a:srgbClr val="0000FF"/>
                </a:solidFill>
              </a:rPr>
              <a:t>But greater song than this is </a:t>
            </a:r>
            <a:r>
              <a:rPr lang="en-US" sz="3200" b="1" dirty="0" err="1">
                <a:solidFill>
                  <a:srgbClr val="0000FF"/>
                </a:solidFill>
              </a:rPr>
              <a:t>thine</a:t>
            </a:r>
            <a:r>
              <a:rPr lang="en-US" sz="3200" b="1" dirty="0">
                <a:solidFill>
                  <a:srgbClr val="0000FF"/>
                </a:solidFill>
              </a:rPr>
              <a:t>,</a:t>
            </a:r>
          </a:p>
          <a:p>
            <a:pPr eaLnBrk="1" hangingPunct="1">
              <a:lnSpc>
                <a:spcPct val="90000"/>
              </a:lnSpc>
              <a:buFontTx/>
              <a:buNone/>
            </a:pPr>
            <a:r>
              <a:rPr lang="en-US" sz="3200" b="1" dirty="0">
                <a:solidFill>
                  <a:srgbClr val="0000FF"/>
                </a:solidFill>
              </a:rPr>
              <a:t>	Michigan, my Michigan.</a:t>
            </a:r>
          </a:p>
          <a:p>
            <a:pPr eaLnBrk="1" hangingPunct="1">
              <a:lnSpc>
                <a:spcPct val="90000"/>
              </a:lnSpc>
              <a:buFontTx/>
              <a:buNone/>
            </a:pPr>
            <a:r>
              <a:rPr lang="en-US" sz="3200" b="1" dirty="0">
                <a:solidFill>
                  <a:srgbClr val="006600"/>
                </a:solidFill>
              </a:rPr>
              <a:t>The whisper of the forest tree,</a:t>
            </a:r>
          </a:p>
          <a:p>
            <a:pPr eaLnBrk="1" hangingPunct="1">
              <a:lnSpc>
                <a:spcPct val="90000"/>
              </a:lnSpc>
              <a:buFontTx/>
              <a:buNone/>
            </a:pPr>
            <a:r>
              <a:rPr lang="en-US" sz="3200" b="1" dirty="0">
                <a:solidFill>
                  <a:srgbClr val="0000FF"/>
                </a:solidFill>
              </a:rPr>
              <a:t>The thunder of the inland sea,</a:t>
            </a:r>
          </a:p>
          <a:p>
            <a:pPr eaLnBrk="1" hangingPunct="1">
              <a:lnSpc>
                <a:spcPct val="90000"/>
              </a:lnSpc>
              <a:buFontTx/>
              <a:buNone/>
            </a:pPr>
            <a:r>
              <a:rPr lang="en-US" sz="3200" b="1" dirty="0">
                <a:solidFill>
                  <a:srgbClr val="006600"/>
                </a:solidFill>
              </a:rPr>
              <a:t>Unite in one grand symphony </a:t>
            </a:r>
          </a:p>
          <a:p>
            <a:pPr eaLnBrk="1" hangingPunct="1">
              <a:lnSpc>
                <a:spcPct val="90000"/>
              </a:lnSpc>
              <a:buFontTx/>
              <a:buNone/>
            </a:pPr>
            <a:r>
              <a:rPr lang="en-US" sz="3200" b="1" dirty="0">
                <a:solidFill>
                  <a:srgbClr val="006600"/>
                </a:solidFill>
              </a:rPr>
              <a:t>	Of	Michigan, my Michigan.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DB168-5886-4684-4936-24A26C1581AC}"/>
              </a:ext>
            </a:extLst>
          </p:cNvPr>
          <p:cNvSpPr>
            <a:spLocks noGrp="1"/>
          </p:cNvSpPr>
          <p:nvPr>
            <p:ph type="title"/>
          </p:nvPr>
        </p:nvSpPr>
        <p:spPr>
          <a:xfrm>
            <a:off x="879566" y="809896"/>
            <a:ext cx="7807234" cy="5860869"/>
          </a:xfrm>
        </p:spPr>
        <p:txBody>
          <a:bodyPr/>
          <a:lstStyle/>
          <a:p>
            <a:pPr algn="l"/>
            <a:r>
              <a:rPr lang="en-US" sz="6000" b="1" dirty="0">
                <a:solidFill>
                  <a:srgbClr val="008A3E"/>
                </a:solidFill>
              </a:rPr>
              <a:t>As it turns out, the U.S. economy did not come close to a recession in 2023, and the Fed has signaled a pivot toward lower interest rates.</a:t>
            </a:r>
          </a:p>
        </p:txBody>
      </p:sp>
    </p:spTree>
    <p:extLst>
      <p:ext uri="{BB962C8B-B14F-4D97-AF65-F5344CB8AC3E}">
        <p14:creationId xmlns:p14="http://schemas.microsoft.com/office/powerpoint/2010/main" val="246570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4B2B3-3C07-9695-D3FA-9AB5633736D7}"/>
              </a:ext>
            </a:extLst>
          </p:cNvPr>
          <p:cNvSpPr>
            <a:spLocks noGrp="1"/>
          </p:cNvSpPr>
          <p:nvPr>
            <p:ph type="title"/>
          </p:nvPr>
        </p:nvSpPr>
        <p:spPr>
          <a:xfrm>
            <a:off x="457200" y="574766"/>
            <a:ext cx="8229600" cy="6069874"/>
          </a:xfrm>
        </p:spPr>
        <p:txBody>
          <a:bodyPr/>
          <a:lstStyle/>
          <a:p>
            <a:pPr algn="l"/>
            <a:r>
              <a:rPr lang="en-US" sz="5400" b="1" dirty="0"/>
              <a:t>Front-page headline in </a:t>
            </a:r>
            <a:br>
              <a:rPr lang="en-US" sz="5400" b="1" dirty="0"/>
            </a:br>
            <a:r>
              <a:rPr lang="en-US" sz="5400" b="1" i="1" dirty="0"/>
              <a:t>Wall Street Journal</a:t>
            </a:r>
            <a:r>
              <a:rPr lang="en-US" sz="5400" b="1" dirty="0"/>
              <a:t>, December 23-24, 2023:</a:t>
            </a:r>
            <a:br>
              <a:rPr lang="en-US" sz="5400" b="1" dirty="0"/>
            </a:br>
            <a:br>
              <a:rPr lang="en-US" sz="5400" b="1" dirty="0"/>
            </a:br>
            <a:r>
              <a:rPr lang="en-US" sz="5400" b="1" dirty="0"/>
              <a:t>“Inflation Ebbs, Confidence Rises, Easing Concern About Slowdown”</a:t>
            </a:r>
          </a:p>
        </p:txBody>
      </p:sp>
    </p:spTree>
    <p:extLst>
      <p:ext uri="{BB962C8B-B14F-4D97-AF65-F5344CB8AC3E}">
        <p14:creationId xmlns:p14="http://schemas.microsoft.com/office/powerpoint/2010/main" val="217655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6E794-9E0A-F801-E4D7-3D06C5AF8860}"/>
              </a:ext>
            </a:extLst>
          </p:cNvPr>
          <p:cNvSpPr>
            <a:spLocks noGrp="1"/>
          </p:cNvSpPr>
          <p:nvPr>
            <p:ph type="title"/>
          </p:nvPr>
        </p:nvSpPr>
        <p:spPr>
          <a:xfrm>
            <a:off x="226423" y="329185"/>
            <a:ext cx="8804365" cy="6167408"/>
          </a:xfrm>
        </p:spPr>
        <p:txBody>
          <a:bodyPr/>
          <a:lstStyle/>
          <a:p>
            <a:pPr algn="l"/>
            <a:r>
              <a:rPr lang="en-US" sz="6600" b="1" dirty="0">
                <a:solidFill>
                  <a:srgbClr val="FF0000"/>
                </a:solidFill>
              </a:rPr>
              <a:t>U.S. employment growth has slowed down (not surprisingly, given the Federal Reserve’s interest-rate policies).</a:t>
            </a:r>
            <a:br>
              <a:rPr lang="en-US" sz="4800" b="1" dirty="0">
                <a:solidFill>
                  <a:srgbClr val="008A3E"/>
                </a:solidFill>
              </a:rPr>
            </a:br>
            <a:br>
              <a:rPr lang="en-US" sz="4800" b="1" dirty="0">
                <a:solidFill>
                  <a:srgbClr val="008A3E"/>
                </a:solidFill>
              </a:rPr>
            </a:br>
            <a:endParaRPr lang="en-US" sz="4800" b="1" dirty="0">
              <a:solidFill>
                <a:srgbClr val="008A3E"/>
              </a:solidFill>
            </a:endParaRPr>
          </a:p>
        </p:txBody>
      </p:sp>
    </p:spTree>
    <p:extLst>
      <p:ext uri="{BB962C8B-B14F-4D97-AF65-F5344CB8AC3E}">
        <p14:creationId xmlns:p14="http://schemas.microsoft.com/office/powerpoint/2010/main" val="6193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814C-B714-FFD6-8BE6-93B6FB084938}"/>
              </a:ext>
            </a:extLst>
          </p:cNvPr>
          <p:cNvSpPr>
            <a:spLocks noGrp="1"/>
          </p:cNvSpPr>
          <p:nvPr>
            <p:ph type="title"/>
          </p:nvPr>
        </p:nvSpPr>
        <p:spPr>
          <a:xfrm>
            <a:off x="457200" y="274638"/>
            <a:ext cx="8229600" cy="6335168"/>
          </a:xfrm>
        </p:spPr>
        <p:txBody>
          <a:bodyPr/>
          <a:lstStyle/>
          <a:p>
            <a:endParaRPr lang="en-US" dirty="0"/>
          </a:p>
        </p:txBody>
      </p:sp>
      <p:graphicFrame>
        <p:nvGraphicFramePr>
          <p:cNvPr id="4" name="Chart 3">
            <a:extLst>
              <a:ext uri="{FF2B5EF4-FFF2-40B4-BE49-F238E27FC236}">
                <a16:creationId xmlns:a16="http://schemas.microsoft.com/office/drawing/2014/main" id="{5540D05F-2B81-5DB9-A8EB-6287692B3AD4}"/>
              </a:ext>
            </a:extLst>
          </p:cNvPr>
          <p:cNvGraphicFramePr>
            <a:graphicFrameLocks/>
          </p:cNvGraphicFramePr>
          <p:nvPr/>
        </p:nvGraphicFramePr>
        <p:xfrm>
          <a:off x="113211" y="418011"/>
          <a:ext cx="8847909" cy="6335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146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1B77-01F1-D139-FB03-3E85CC38888C}"/>
              </a:ext>
            </a:extLst>
          </p:cNvPr>
          <p:cNvSpPr>
            <a:spLocks noGrp="1"/>
          </p:cNvSpPr>
          <p:nvPr>
            <p:ph type="title"/>
          </p:nvPr>
        </p:nvSpPr>
        <p:spPr>
          <a:xfrm>
            <a:off x="156754" y="274637"/>
            <a:ext cx="8830492" cy="6387419"/>
          </a:xfrm>
        </p:spPr>
        <p:txBody>
          <a:bodyPr/>
          <a:lstStyle/>
          <a:p>
            <a:pPr algn="l"/>
            <a:r>
              <a:rPr lang="en-US" sz="4600" b="1" dirty="0">
                <a:solidFill>
                  <a:srgbClr val="008A3E"/>
                </a:solidFill>
              </a:rPr>
              <a:t>Remarkably, however, employment continues to grow, and is now nearly five million above the pre-pandemic peak.</a:t>
            </a:r>
            <a:br>
              <a:rPr lang="en-US" sz="4600" b="1" dirty="0">
                <a:solidFill>
                  <a:srgbClr val="008A3E"/>
                </a:solidFill>
              </a:rPr>
            </a:br>
            <a:br>
              <a:rPr lang="en-US" sz="4600" b="1" dirty="0">
                <a:solidFill>
                  <a:srgbClr val="008A3E"/>
                </a:solidFill>
              </a:rPr>
            </a:br>
            <a:r>
              <a:rPr lang="en-US" sz="4600" b="1" dirty="0">
                <a:solidFill>
                  <a:srgbClr val="008A3E"/>
                </a:solidFill>
              </a:rPr>
              <a:t>The unemployment rate has been below 4% for 23 consecutive months, which hasn’t been achieved since 1966-1970.</a:t>
            </a:r>
          </a:p>
        </p:txBody>
      </p:sp>
    </p:spTree>
    <p:extLst>
      <p:ext uri="{BB962C8B-B14F-4D97-AF65-F5344CB8AC3E}">
        <p14:creationId xmlns:p14="http://schemas.microsoft.com/office/powerpoint/2010/main" val="95330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5AE1-82F1-A2A8-721E-89877306DFF1}"/>
              </a:ext>
            </a:extLst>
          </p:cNvPr>
          <p:cNvSpPr>
            <a:spLocks noGrp="1"/>
          </p:cNvSpPr>
          <p:nvPr>
            <p:ph type="title"/>
          </p:nvPr>
        </p:nvSpPr>
        <p:spPr>
          <a:xfrm>
            <a:off x="457200" y="1079862"/>
            <a:ext cx="8229600" cy="5529943"/>
          </a:xfrm>
        </p:spPr>
        <p:txBody>
          <a:bodyPr/>
          <a:lstStyle/>
          <a:p>
            <a:pPr algn="l"/>
            <a:r>
              <a:rPr lang="en-US" sz="6600" b="1" dirty="0">
                <a:solidFill>
                  <a:srgbClr val="008A3E"/>
                </a:solidFill>
              </a:rPr>
              <a:t>This has been possible because inflation has moderated very substantially.</a:t>
            </a:r>
          </a:p>
        </p:txBody>
      </p:sp>
    </p:spTree>
    <p:extLst>
      <p:ext uri="{BB962C8B-B14F-4D97-AF65-F5344CB8AC3E}">
        <p14:creationId xmlns:p14="http://schemas.microsoft.com/office/powerpoint/2010/main" val="83608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B82C3-B213-84D5-D472-7EDFA4EC3344}"/>
              </a:ext>
            </a:extLst>
          </p:cNvPr>
          <p:cNvSpPr>
            <a:spLocks noGrp="1"/>
          </p:cNvSpPr>
          <p:nvPr>
            <p:ph type="title"/>
          </p:nvPr>
        </p:nvSpPr>
        <p:spPr>
          <a:xfrm>
            <a:off x="457200" y="274637"/>
            <a:ext cx="8229600" cy="6230665"/>
          </a:xfrm>
        </p:spPr>
        <p:txBody>
          <a:bodyPr/>
          <a:lstStyle/>
          <a:p>
            <a:endParaRPr lang="en-US" dirty="0"/>
          </a:p>
        </p:txBody>
      </p:sp>
      <p:graphicFrame>
        <p:nvGraphicFramePr>
          <p:cNvPr id="3" name="Chart 2">
            <a:extLst>
              <a:ext uri="{FF2B5EF4-FFF2-40B4-BE49-F238E27FC236}">
                <a16:creationId xmlns:a16="http://schemas.microsoft.com/office/drawing/2014/main" id="{CAF81DD5-3F0C-535D-7934-0FB8E56A6587}"/>
              </a:ext>
            </a:extLst>
          </p:cNvPr>
          <p:cNvGraphicFramePr>
            <a:graphicFrameLocks/>
          </p:cNvGraphicFramePr>
          <p:nvPr/>
        </p:nvGraphicFramePr>
        <p:xfrm>
          <a:off x="287383" y="418010"/>
          <a:ext cx="8508274" cy="62306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6832821"/>
      </p:ext>
    </p:extLst>
  </p:cSld>
  <p:clrMapOvr>
    <a:masterClrMapping/>
  </p:clrMapOvr>
</p:sld>
</file>

<file path=ppt/theme/theme1.xml><?xml version="1.0" encoding="utf-8"?>
<a:theme xmlns:a="http://schemas.openxmlformats.org/drawingml/2006/main" name="Spartan helme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E8EFABD385CD46B97346915A86851A" ma:contentTypeVersion="16" ma:contentTypeDescription="Create a new document." ma:contentTypeScope="" ma:versionID="00ae3a09aedd306316887cbafdaa95a3">
  <xsd:schema xmlns:xsd="http://www.w3.org/2001/XMLSchema" xmlns:xs="http://www.w3.org/2001/XMLSchema" xmlns:p="http://schemas.microsoft.com/office/2006/metadata/properties" xmlns:ns1="http://schemas.microsoft.com/sharepoint/v3" xmlns:ns3="20bf5ac7-665c-4fde-aee2-9ea969295f58" xmlns:ns4="2afc3e3b-77bc-4fd9-9e76-83f13b7dc049" targetNamespace="http://schemas.microsoft.com/office/2006/metadata/properties" ma:root="true" ma:fieldsID="c9f2af7fc29de9d01b75aacab6485ecb" ns1:_="" ns3:_="" ns4:_="">
    <xsd:import namespace="http://schemas.microsoft.com/sharepoint/v3"/>
    <xsd:import namespace="20bf5ac7-665c-4fde-aee2-9ea969295f58"/>
    <xsd:import namespace="2afc3e3b-77bc-4fd9-9e76-83f13b7dc04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1:_ip_UnifiedCompliancePolicyProperties" minOccurs="0"/>
                <xsd:element ref="ns1:_ip_UnifiedCompliancePolicyUIAc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bf5ac7-665c-4fde-aee2-9ea969295f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fc3e3b-77bc-4fd9-9e76-83f13b7dc04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9D3E6A-D6A5-4798-88B4-770C23E8DA93}">
  <ds:schemaRefs>
    <ds:schemaRef ds:uri="http://schemas.microsoft.com/sharepoint/v3/contenttype/forms"/>
  </ds:schemaRefs>
</ds:datastoreItem>
</file>

<file path=customXml/itemProps2.xml><?xml version="1.0" encoding="utf-8"?>
<ds:datastoreItem xmlns:ds="http://schemas.openxmlformats.org/officeDocument/2006/customXml" ds:itemID="{C0ADD85B-2BA8-426D-8B28-8B1422F359D5}">
  <ds:schemaRefs>
    <ds:schemaRef ds:uri="http://schemas.microsoft.com/sharepoint/v3"/>
    <ds:schemaRef ds:uri="http://purl.org/dc/terms/"/>
    <ds:schemaRef ds:uri="http://schemas.microsoft.com/office/2006/documentManagement/types"/>
    <ds:schemaRef ds:uri="http://schemas.openxmlformats.org/package/2006/metadata/core-properties"/>
    <ds:schemaRef ds:uri="20bf5ac7-665c-4fde-aee2-9ea969295f58"/>
    <ds:schemaRef ds:uri="http://purl.org/dc/elements/1.1/"/>
    <ds:schemaRef ds:uri="http://schemas.microsoft.com/office/2006/metadata/properties"/>
    <ds:schemaRef ds:uri="http://schemas.microsoft.com/office/infopath/2007/PartnerControls"/>
    <ds:schemaRef ds:uri="2afc3e3b-77bc-4fd9-9e76-83f13b7dc049"/>
    <ds:schemaRef ds:uri="http://www.w3.org/XML/1998/namespace"/>
    <ds:schemaRef ds:uri="http://purl.org/dc/dcmitype/"/>
  </ds:schemaRefs>
</ds:datastoreItem>
</file>

<file path=customXml/itemProps3.xml><?xml version="1.0" encoding="utf-8"?>
<ds:datastoreItem xmlns:ds="http://schemas.openxmlformats.org/officeDocument/2006/customXml" ds:itemID="{DC84F530-D289-4D44-8F18-6990F8ED8E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bf5ac7-665c-4fde-aee2-9ea969295f58"/>
    <ds:schemaRef ds:uri="2afc3e3b-77bc-4fd9-9e76-83f13b7dc0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19702</TotalTime>
  <Words>1252</Words>
  <Application>Microsoft Office PowerPoint</Application>
  <PresentationFormat>On-screen Show (4:3)</PresentationFormat>
  <Paragraphs>73</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Gotham Book</vt:lpstr>
      <vt:lpstr>Gotham-Bold</vt:lpstr>
      <vt:lpstr>Wingdings</vt:lpstr>
      <vt:lpstr>Spartan helmet design</vt:lpstr>
      <vt:lpstr>Lansing Area Economic Forecast   January 11, 2024</vt:lpstr>
      <vt:lpstr>A year ago, I said:  We may (or may not) have a recession in 2023.  Fortunately, most analysts believe that, if a recession does occur, it will not be severe.</vt:lpstr>
      <vt:lpstr>As it turns out, the U.S. economy did not come close to a recession in 2023, and the Fed has signaled a pivot toward lower interest rates.</vt:lpstr>
      <vt:lpstr>Front-page headline in  Wall Street Journal, December 23-24, 2023:  “Inflation Ebbs, Confidence Rises, Easing Concern About Slowdown”</vt:lpstr>
      <vt:lpstr>U.S. employment growth has slowed down (not surprisingly, given the Federal Reserve’s interest-rate policies).  </vt:lpstr>
      <vt:lpstr>PowerPoint Presentation</vt:lpstr>
      <vt:lpstr>Remarkably, however, employment continues to grow, and is now nearly five million above the pre-pandemic peak.  The unemployment rate has been below 4% for 23 consecutive months, which hasn’t been achieved since 1966-1970.</vt:lpstr>
      <vt:lpstr>This has been possible because inflation has moderated very substantially.</vt:lpstr>
      <vt:lpstr>PowerPoint Presentation</vt:lpstr>
      <vt:lpstr>One factor contributing to these successes is that productivity grew rapidly in the second and third quarters of 2023.</vt:lpstr>
      <vt:lpstr>However, Michigan’s economic performance in the recent business cycle has not been as strong as that of the entire United States.</vt:lpstr>
      <vt:lpstr>PowerPoint Presentation</vt:lpstr>
      <vt:lpstr>In 2022, Michigan ranked 39th among the 50 states in per-capita income, down from 32nd in 2018, 2019, and 2020, and 34th in 2021.</vt:lpstr>
      <vt:lpstr>Per-Capita Personal Income, 2022</vt:lpstr>
      <vt:lpstr>Yes, the cost of living is lower in Michigan than in some other states.  However, this does not change the rankings very much.</vt:lpstr>
      <vt:lpstr>   Nominal and Real Per-Capita Personal Income, 2022                 Nominal Ranking  Real Ranking     Massachusetts        1          5  Connecticut         2          3   New Jersey         3          8  California         4        13  New York         6        10    Wyoming         9          1  Minnesota        13          9  Illinois        16        21  Florida        17        29  Texas        23        25  Wisconsin       27        22  Indiana        34        26  North Carolina      36        34  Ohio        38        31   Michigan               39           36  West Virginia      49        48  Mississippi       50        50</vt:lpstr>
      <vt:lpstr>Clinton, Eaton, and Ingham Counties continued to move up in the rankings of Michigan counties.</vt:lpstr>
      <vt:lpstr>Per-Capita Personal Income in Selected Michigan Counties, 2022</vt:lpstr>
      <vt:lpstr>   On that hopeful note, let’s sing!</vt:lpstr>
      <vt:lpstr>Michigan, My Michigan</vt:lpstr>
    </vt:vector>
  </TitlesOfParts>
  <Company>University Relations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pjennings</dc:creator>
  <cp:lastModifiedBy>Charles Ballard</cp:lastModifiedBy>
  <cp:revision>472</cp:revision>
  <cp:lastPrinted>2017-12-10T17:05:27Z</cp:lastPrinted>
  <dcterms:created xsi:type="dcterms:W3CDTF">2010-09-21T16:07:48Z</dcterms:created>
  <dcterms:modified xsi:type="dcterms:W3CDTF">2024-01-09T16:21:22Z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0x01010077E8EFABD385CD46B97346915A86851A</vt:lpwstr>
  </property>
</Properties>
</file>