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1.xml" ContentType="application/vnd.openxmlformats-officedocument.presentationml.notesSlide+xml"/>
  <Override PartName="/ppt/charts/chart7.xml" ContentType="application/vnd.openxmlformats-officedocument.drawingml.chart+xml"/>
  <Override PartName="/ppt/drawings/drawing1.xml" ContentType="application/vnd.openxmlformats-officedocument.drawingml.chartshapes+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notesSlides/notesSlide5.xml" ContentType="application/vnd.openxmlformats-officedocument.presentationml.notesSlide+xml"/>
  <Override PartName="/ppt/charts/chart15.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81" r:id="rId11"/>
    <p:sldId id="266" r:id="rId12"/>
    <p:sldId id="282" r:id="rId13"/>
    <p:sldId id="289" r:id="rId14"/>
    <p:sldId id="287" r:id="rId15"/>
    <p:sldId id="268" r:id="rId16"/>
    <p:sldId id="283" r:id="rId17"/>
    <p:sldId id="270" r:id="rId18"/>
    <p:sldId id="271" r:id="rId19"/>
    <p:sldId id="284" r:id="rId20"/>
    <p:sldId id="273" r:id="rId21"/>
    <p:sldId id="274" r:id="rId22"/>
    <p:sldId id="285" r:id="rId23"/>
    <p:sldId id="276" r:id="rId24"/>
    <p:sldId id="277" r:id="rId25"/>
    <p:sldId id="288" r:id="rId26"/>
    <p:sldId id="278" r:id="rId27"/>
    <p:sldId id="286" r:id="rId28"/>
    <p:sldId id="280" r:id="rId2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5"/>
    <p:restoredTop sz="86114"/>
  </p:normalViewPr>
  <p:slideViewPr>
    <p:cSldViewPr snapToGrid="0" snapToObjects="1">
      <p:cViewPr>
        <p:scale>
          <a:sx n="130" d="100"/>
          <a:sy n="130" d="100"/>
        </p:scale>
        <p:origin x="752"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6080400000000001"/>
          <c:y val="0"/>
          <c:w val="0.278391"/>
          <c:h val="0.147587"/>
        </c:manualLayout>
      </c:layout>
      <c:overlay val="1"/>
      <c:spPr>
        <a:noFill/>
        <a:effectLst/>
      </c:spPr>
    </c:title>
    <c:autoTitleDeleted val="0"/>
    <c:plotArea>
      <c:layout>
        <c:manualLayout>
          <c:layoutTarget val="inner"/>
          <c:xMode val="edge"/>
          <c:yMode val="edge"/>
          <c:x val="2.5363799999999999E-2"/>
          <c:y val="0.147587"/>
          <c:w val="0.96637099999999998"/>
          <c:h val="0.63624499999999995"/>
        </c:manualLayout>
      </c:layout>
      <c:lineChart>
        <c:grouping val="standard"/>
        <c:varyColors val="0"/>
        <c:ser>
          <c:idx val="0"/>
          <c:order val="0"/>
          <c:tx>
            <c:strRef>
              <c:f>Sheet1!$B$1</c:f>
              <c:strCache>
                <c:ptCount val="1"/>
                <c:pt idx="0">
                  <c:v>Wages Are Up</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strCache>
            </c:strRef>
          </c:cat>
          <c:val>
            <c:numRef>
              <c:f>Sheet1!$B$2:$B$18</c:f>
              <c:numCache>
                <c:formatCode>General</c:formatCode>
                <c:ptCount val="17"/>
                <c:pt idx="0">
                  <c:v>14</c:v>
                </c:pt>
                <c:pt idx="1">
                  <c:v>15</c:v>
                </c:pt>
                <c:pt idx="2">
                  <c:v>27</c:v>
                </c:pt>
                <c:pt idx="3">
                  <c:v>25</c:v>
                </c:pt>
                <c:pt idx="4">
                  <c:v>30</c:v>
                </c:pt>
                <c:pt idx="5">
                  <c:v>27</c:v>
                </c:pt>
                <c:pt idx="6">
                  <c:v>43</c:v>
                </c:pt>
                <c:pt idx="7">
                  <c:v>40</c:v>
                </c:pt>
                <c:pt idx="8">
                  <c:v>44</c:v>
                </c:pt>
                <c:pt idx="9">
                  <c:v>44</c:v>
                </c:pt>
                <c:pt idx="10">
                  <c:v>42</c:v>
                </c:pt>
                <c:pt idx="11">
                  <c:v>37</c:v>
                </c:pt>
                <c:pt idx="12">
                  <c:v>46</c:v>
                </c:pt>
                <c:pt idx="13">
                  <c:v>36</c:v>
                </c:pt>
                <c:pt idx="14">
                  <c:v>43</c:v>
                </c:pt>
                <c:pt idx="15">
                  <c:v>46</c:v>
                </c:pt>
                <c:pt idx="16">
                  <c:v>53</c:v>
                </c:pt>
              </c:numCache>
            </c:numRef>
          </c:val>
          <c:smooth val="0"/>
          <c:extLst>
            <c:ext xmlns:c16="http://schemas.microsoft.com/office/drawing/2014/chart" uri="{C3380CC4-5D6E-409C-BE32-E72D297353CC}">
              <c16:uniqueId val="{00000000-EA89-F740-82A7-1B20C7131B78}"/>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1890000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dirty="0">
                <a:solidFill>
                  <a:srgbClr val="595959"/>
                </a:solidFill>
                <a:latin typeface="Calibri"/>
              </a:rPr>
              <a:t>Equip-</a:t>
            </a:r>
          </a:p>
          <a:p>
            <a:pPr>
              <a:defRPr sz="2000" b="1" i="0" u="none" strike="noStrike">
                <a:solidFill>
                  <a:srgbClr val="595959"/>
                </a:solidFill>
                <a:latin typeface="Calibri"/>
              </a:defRPr>
            </a:pPr>
            <a:r>
              <a:rPr lang="en-US" sz="2000" b="1" i="0" u="none" strike="noStrike" dirty="0" err="1">
                <a:solidFill>
                  <a:srgbClr val="595959"/>
                </a:solidFill>
                <a:latin typeface="Calibri"/>
              </a:rPr>
              <a:t>ment</a:t>
            </a:r>
            <a:r>
              <a:rPr lang="en-US" sz="2000" b="1" i="0" u="none" strike="noStrike" dirty="0">
                <a:solidFill>
                  <a:srgbClr val="595959"/>
                </a:solidFill>
                <a:latin typeface="Calibri"/>
              </a:rPr>
              <a:t>/</a:t>
            </a:r>
          </a:p>
          <a:p>
            <a:pPr>
              <a:defRPr sz="2000" b="1" i="0" u="none" strike="noStrike">
                <a:solidFill>
                  <a:srgbClr val="595959"/>
                </a:solidFill>
                <a:latin typeface="Calibri"/>
              </a:defRPr>
            </a:pPr>
            <a:r>
              <a:rPr lang="en-US" sz="2000" b="1" i="0" u="none" strike="noStrike" dirty="0">
                <a:solidFill>
                  <a:srgbClr val="595959"/>
                </a:solidFill>
                <a:latin typeface="Calibri"/>
              </a:rPr>
              <a:t>Facilities</a:t>
            </a:r>
          </a:p>
        </c:rich>
      </c:tx>
      <c:layout>
        <c:manualLayout>
          <c:xMode val="edge"/>
          <c:yMode val="edge"/>
          <c:x val="9.135398500289206E-2"/>
          <c:y val="0.28510070426641937"/>
          <c:w val="0.32699699999999998"/>
          <c:h val="0.102198"/>
        </c:manualLayout>
      </c:layout>
      <c:overlay val="1"/>
      <c:spPr>
        <a:noFill/>
        <a:effectLst/>
      </c:spPr>
    </c:title>
    <c:autoTitleDeleted val="0"/>
    <c:plotArea>
      <c:layout>
        <c:manualLayout>
          <c:layoutTarget val="inner"/>
          <c:xMode val="edge"/>
          <c:yMode val="edge"/>
          <c:x val="5.0000000000000001E-3"/>
          <c:y val="5.0000000000000001E-3"/>
          <c:w val="0.30397000000000002"/>
          <c:h val="0.98750000000000004"/>
        </c:manualLayout>
      </c:layout>
      <c:doughnutChart>
        <c:varyColors val="0"/>
        <c:ser>
          <c:idx val="0"/>
          <c:order val="0"/>
          <c:tx>
            <c:strRef>
              <c:f>Sheet1!$A$2</c:f>
              <c:strCache>
                <c:ptCount val="1"/>
                <c:pt idx="0">
                  <c:v>Investments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4B07-2B46-905B-A19EF5CDCD08}"/>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4B07-2B46-905B-A19EF5CDCD08}"/>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4B07-2B46-905B-A19EF5CDCD08}"/>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4B07-2B46-905B-A19EF5CDCD08}"/>
              </c:ext>
            </c:extLst>
          </c:dPt>
          <c:dLbls>
            <c:dLbl>
              <c:idx val="0"/>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4B07-2B46-905B-A19EF5CDCD08}"/>
                </c:ext>
              </c:extLst>
            </c:dLbl>
            <c:dLbl>
              <c:idx val="1"/>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4B07-2B46-905B-A19EF5CDCD08}"/>
                </c:ext>
              </c:extLst>
            </c:dLbl>
            <c:dLbl>
              <c:idx val="2"/>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4B07-2B46-905B-A19EF5CDCD08}"/>
                </c:ext>
              </c:extLst>
            </c:dLbl>
            <c:dLbl>
              <c:idx val="3"/>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4B07-2B46-905B-A19EF5CDCD08}"/>
                </c:ext>
              </c:extLst>
            </c:dLbl>
            <c:numFmt formatCode="0%" sourceLinked="0"/>
            <c:spPr>
              <a:noFill/>
              <a:ln>
                <a:noFill/>
              </a:ln>
              <a:effectLst/>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Decreased</c:v>
                </c:pt>
                <c:pt idx="3">
                  <c:v>DNA</c:v>
                </c:pt>
              </c:strCache>
            </c:strRef>
          </c:cat>
          <c:val>
            <c:numRef>
              <c:f>Sheet1!$B$2:$E$2</c:f>
              <c:numCache>
                <c:formatCode>General</c:formatCode>
                <c:ptCount val="4"/>
                <c:pt idx="0">
                  <c:v>27</c:v>
                </c:pt>
                <c:pt idx="1">
                  <c:v>47</c:v>
                </c:pt>
                <c:pt idx="2">
                  <c:v>9</c:v>
                </c:pt>
                <c:pt idx="3">
                  <c:v>17</c:v>
                </c:pt>
              </c:numCache>
            </c:numRef>
          </c:val>
          <c:extLst>
            <c:ext xmlns:c16="http://schemas.microsoft.com/office/drawing/2014/chart" uri="{C3380CC4-5D6E-409C-BE32-E72D297353CC}">
              <c16:uniqueId val="{00000008-4B07-2B46-905B-A19EF5CDCD08}"/>
            </c:ext>
          </c:extLst>
        </c:ser>
        <c:dLbls>
          <c:showLegendKey val="0"/>
          <c:showVal val="0"/>
          <c:showCatName val="0"/>
          <c:showSerName val="0"/>
          <c:showPercent val="0"/>
          <c:showBubbleSize val="0"/>
          <c:showLeaderLines val="1"/>
        </c:dLbls>
        <c:firstSliceAng val="0"/>
        <c:holeSize val="54"/>
      </c:doughnutChart>
      <c:spPr>
        <a:noFill/>
        <a:ln w="12700" cap="flat">
          <a:noFill/>
          <a:miter lim="400000"/>
        </a:ln>
        <a:effectLst/>
      </c:spPr>
    </c:plotArea>
    <c:legend>
      <c:legendPos val="r"/>
      <c:layout>
        <c:manualLayout>
          <c:xMode val="edge"/>
          <c:yMode val="edge"/>
          <c:x val="0.29853200000000002"/>
          <c:y val="0.35759600000000002"/>
          <c:w val="0.70146799999999998"/>
          <c:h val="0.13770099999999999"/>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3.8106599999999997E-2"/>
          <c:y val="4.76836E-2"/>
          <c:w val="0.94777800000000001"/>
          <c:h val="0.76648700000000003"/>
        </c:manualLayout>
      </c:layout>
      <c:lineChart>
        <c:grouping val="standard"/>
        <c:varyColors val="0"/>
        <c:ser>
          <c:idx val="0"/>
          <c:order val="0"/>
          <c:tx>
            <c:strRef>
              <c:f>Sheet1!$B$1</c:f>
              <c:strCache>
                <c:ptCount val="1"/>
                <c:pt idx="0">
                  <c:v>Dissatisfied</c:v>
                </c:pt>
              </c:strCache>
            </c:strRef>
          </c:tx>
          <c:spPr>
            <a:ln w="31750" cap="rnd">
              <a:solidFill>
                <a:srgbClr val="C00000"/>
              </a:solidFill>
              <a:prstDash val="solid"/>
              <a:round/>
            </a:ln>
            <a:effectLst/>
          </c:spPr>
          <c:marker>
            <c:symbol val="circle"/>
            <c:size val="16"/>
            <c:spPr>
              <a:solidFill>
                <a:srgbClr val="C00000"/>
              </a:solidFill>
              <a:ln w="9525" cap="flat">
                <a:solidFill>
                  <a:srgbClr val="C00000"/>
                </a:solidFill>
                <a:prstDash val="solid"/>
                <a:round/>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 15</c:v>
                </c:pt>
                <c:pt idx="19">
                  <c:v>June '16</c:v>
                </c:pt>
                <c:pt idx="20">
                  <c:v>Nov '16</c:v>
                </c:pt>
                <c:pt idx="21">
                  <c:v>July '17</c:v>
                </c:pt>
                <c:pt idx="22">
                  <c:v>Nov '17</c:v>
                </c:pt>
                <c:pt idx="23">
                  <c:v>June '18</c:v>
                </c:pt>
                <c:pt idx="24">
                  <c:v>Nov '18</c:v>
                </c:pt>
                <c:pt idx="25">
                  <c:v>June '19</c:v>
                </c:pt>
              </c:strCache>
            </c:strRef>
          </c:cat>
          <c:val>
            <c:numRef>
              <c:f>Sheet1!$B$2:$B$27</c:f>
              <c:numCache>
                <c:formatCode>General</c:formatCode>
                <c:ptCount val="26"/>
                <c:pt idx="0">
                  <c:v>67</c:v>
                </c:pt>
                <c:pt idx="1">
                  <c:v>69</c:v>
                </c:pt>
                <c:pt idx="2">
                  <c:v>77</c:v>
                </c:pt>
                <c:pt idx="3">
                  <c:v>80</c:v>
                </c:pt>
                <c:pt idx="4">
                  <c:v>78</c:v>
                </c:pt>
                <c:pt idx="5">
                  <c:v>81</c:v>
                </c:pt>
                <c:pt idx="6">
                  <c:v>80</c:v>
                </c:pt>
                <c:pt idx="7">
                  <c:v>82</c:v>
                </c:pt>
                <c:pt idx="8">
                  <c:v>76</c:v>
                </c:pt>
                <c:pt idx="9">
                  <c:v>66</c:v>
                </c:pt>
                <c:pt idx="10">
                  <c:v>71</c:v>
                </c:pt>
                <c:pt idx="11">
                  <c:v>56</c:v>
                </c:pt>
                <c:pt idx="12">
                  <c:v>57</c:v>
                </c:pt>
                <c:pt idx="13">
                  <c:v>44</c:v>
                </c:pt>
                <c:pt idx="14">
                  <c:v>43</c:v>
                </c:pt>
                <c:pt idx="15">
                  <c:v>34</c:v>
                </c:pt>
                <c:pt idx="16">
                  <c:v>29</c:v>
                </c:pt>
                <c:pt idx="17">
                  <c:v>34</c:v>
                </c:pt>
                <c:pt idx="18">
                  <c:v>28</c:v>
                </c:pt>
                <c:pt idx="19">
                  <c:v>32</c:v>
                </c:pt>
                <c:pt idx="20">
                  <c:v>29</c:v>
                </c:pt>
                <c:pt idx="21">
                  <c:v>20</c:v>
                </c:pt>
                <c:pt idx="22">
                  <c:v>21</c:v>
                </c:pt>
                <c:pt idx="23">
                  <c:v>15</c:v>
                </c:pt>
                <c:pt idx="24">
                  <c:v>14</c:v>
                </c:pt>
                <c:pt idx="25">
                  <c:v>19</c:v>
                </c:pt>
              </c:numCache>
            </c:numRef>
          </c:val>
          <c:smooth val="0"/>
          <c:extLst>
            <c:ext xmlns:c16="http://schemas.microsoft.com/office/drawing/2014/chart" uri="{C3380CC4-5D6E-409C-BE32-E72D297353CC}">
              <c16:uniqueId val="{00000000-38EB-614F-BD67-7954A4843A85}"/>
            </c:ext>
          </c:extLst>
        </c:ser>
        <c:ser>
          <c:idx val="1"/>
          <c:order val="1"/>
          <c:tx>
            <c:strRef>
              <c:f>Sheet1!$C$1</c:f>
              <c:strCache>
                <c:ptCount val="1"/>
                <c:pt idx="0">
                  <c:v>Satisfied</c:v>
                </c:pt>
              </c:strCache>
            </c:strRef>
          </c:tx>
          <c:spPr>
            <a:ln w="31750" cap="rnd">
              <a:solidFill>
                <a:srgbClr val="0070C0"/>
              </a:solidFill>
              <a:prstDash val="solid"/>
              <a:round/>
            </a:ln>
            <a:effectLst/>
          </c:spPr>
          <c:marker>
            <c:symbol val="circle"/>
            <c:size val="16"/>
            <c:spPr>
              <a:solidFill>
                <a:srgbClr val="0070C0"/>
              </a:solidFill>
              <a:ln w="9525" cap="flat">
                <a:solidFill>
                  <a:srgbClr val="0070C0"/>
                </a:solidFill>
                <a:prstDash val="solid"/>
                <a:round/>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 15</c:v>
                </c:pt>
                <c:pt idx="19">
                  <c:v>June '16</c:v>
                </c:pt>
                <c:pt idx="20">
                  <c:v>Nov '16</c:v>
                </c:pt>
                <c:pt idx="21">
                  <c:v>July '17</c:v>
                </c:pt>
                <c:pt idx="22">
                  <c:v>Nov '17</c:v>
                </c:pt>
                <c:pt idx="23">
                  <c:v>June '18</c:v>
                </c:pt>
                <c:pt idx="24">
                  <c:v>Nov '18</c:v>
                </c:pt>
                <c:pt idx="25">
                  <c:v>June '19</c:v>
                </c:pt>
              </c:strCache>
            </c:strRef>
          </c:cat>
          <c:val>
            <c:numRef>
              <c:f>Sheet1!$C$2:$C$27</c:f>
              <c:numCache>
                <c:formatCode>General</c:formatCode>
                <c:ptCount val="26"/>
                <c:pt idx="0">
                  <c:v>31</c:v>
                </c:pt>
                <c:pt idx="1">
                  <c:v>29</c:v>
                </c:pt>
                <c:pt idx="2">
                  <c:v>19</c:v>
                </c:pt>
                <c:pt idx="3">
                  <c:v>18</c:v>
                </c:pt>
                <c:pt idx="4">
                  <c:v>20</c:v>
                </c:pt>
                <c:pt idx="5">
                  <c:v>18</c:v>
                </c:pt>
                <c:pt idx="6">
                  <c:v>18</c:v>
                </c:pt>
                <c:pt idx="7">
                  <c:v>17</c:v>
                </c:pt>
                <c:pt idx="8">
                  <c:v>22</c:v>
                </c:pt>
                <c:pt idx="9">
                  <c:v>32</c:v>
                </c:pt>
                <c:pt idx="10">
                  <c:v>27</c:v>
                </c:pt>
                <c:pt idx="11">
                  <c:v>43</c:v>
                </c:pt>
                <c:pt idx="12">
                  <c:v>41</c:v>
                </c:pt>
                <c:pt idx="13">
                  <c:v>54</c:v>
                </c:pt>
                <c:pt idx="14">
                  <c:v>55</c:v>
                </c:pt>
                <c:pt idx="15">
                  <c:v>62</c:v>
                </c:pt>
                <c:pt idx="16">
                  <c:v>69</c:v>
                </c:pt>
                <c:pt idx="17">
                  <c:v>66</c:v>
                </c:pt>
                <c:pt idx="18">
                  <c:v>70</c:v>
                </c:pt>
                <c:pt idx="19">
                  <c:v>66</c:v>
                </c:pt>
                <c:pt idx="20">
                  <c:v>67</c:v>
                </c:pt>
                <c:pt idx="21">
                  <c:v>79</c:v>
                </c:pt>
                <c:pt idx="22">
                  <c:v>76</c:v>
                </c:pt>
                <c:pt idx="23">
                  <c:v>82</c:v>
                </c:pt>
                <c:pt idx="24">
                  <c:v>84</c:v>
                </c:pt>
                <c:pt idx="25">
                  <c:v>81</c:v>
                </c:pt>
              </c:numCache>
            </c:numRef>
          </c:val>
          <c:smooth val="0"/>
          <c:extLst>
            <c:ext xmlns:c16="http://schemas.microsoft.com/office/drawing/2014/chart" uri="{C3380CC4-5D6E-409C-BE32-E72D297353CC}">
              <c16:uniqueId val="{00000001-38EB-614F-BD67-7954A4843A85}"/>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1890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22.5"/>
        <c:minorUnit val="11.25"/>
      </c:valAx>
      <c:spPr>
        <a:noFill/>
        <a:ln w="12700" cap="flat">
          <a:noFill/>
          <a:miter lim="400000"/>
        </a:ln>
        <a:effectLst/>
      </c:spPr>
    </c:plotArea>
    <c:legend>
      <c:legendPos val="r"/>
      <c:layout>
        <c:manualLayout>
          <c:xMode val="edge"/>
          <c:yMode val="edge"/>
          <c:x val="5.8562667227512646E-2"/>
          <c:y val="0.29657384238731632"/>
          <c:w val="0.357709"/>
          <c:h val="0.16209000000000001"/>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200" b="1" i="0" u="none" strike="noStrike">
                <a:solidFill>
                  <a:srgbClr val="404040"/>
                </a:solidFill>
                <a:latin typeface="Calibri"/>
              </a:defRPr>
            </a:pPr>
            <a:r>
              <a:rPr lang="en-US" sz="2200" b="1" i="0" u="none" strike="noStrike">
                <a:solidFill>
                  <a:srgbClr val="404040"/>
                </a:solidFill>
                <a:latin typeface="Calibri"/>
              </a:rPr>
              <a:t>Over The Next Six Months ...</a:t>
            </a:r>
          </a:p>
        </c:rich>
      </c:tx>
      <c:layout>
        <c:manualLayout>
          <c:xMode val="edge"/>
          <c:yMode val="edge"/>
          <c:x val="0.29059499999999999"/>
          <c:y val="0"/>
          <c:w val="0.41881000000000002"/>
          <c:h val="0.11951100000000001"/>
        </c:manualLayout>
      </c:layout>
      <c:overlay val="1"/>
      <c:spPr>
        <a:noFill/>
        <a:effectLst/>
      </c:spPr>
    </c:title>
    <c:autoTitleDeleted val="0"/>
    <c:plotArea>
      <c:layout>
        <c:manualLayout>
          <c:layoutTarget val="inner"/>
          <c:xMode val="edge"/>
          <c:yMode val="edge"/>
          <c:x val="1.5244600000000001E-2"/>
          <c:y val="0.11951100000000001"/>
          <c:w val="0.97975500000000004"/>
          <c:h val="0.70249499999999998"/>
        </c:manualLayout>
      </c:layout>
      <c:lineChart>
        <c:grouping val="standard"/>
        <c:varyColors val="0"/>
        <c:ser>
          <c:idx val="0"/>
          <c:order val="0"/>
          <c:tx>
            <c:strRef>
              <c:f>Sheet1!$B$1</c:f>
              <c:strCache>
                <c:ptCount val="1"/>
                <c:pt idx="0">
                  <c:v>Increase</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strCache>
            </c:strRef>
          </c:cat>
          <c:val>
            <c:numRef>
              <c:f>Sheet1!$B$2:$B$18</c:f>
              <c:numCache>
                <c:formatCode>General</c:formatCode>
                <c:ptCount val="17"/>
                <c:pt idx="0">
                  <c:v>38</c:v>
                </c:pt>
                <c:pt idx="1">
                  <c:v>30</c:v>
                </c:pt>
                <c:pt idx="2">
                  <c:v>39</c:v>
                </c:pt>
                <c:pt idx="3">
                  <c:v>32</c:v>
                </c:pt>
                <c:pt idx="4">
                  <c:v>40</c:v>
                </c:pt>
                <c:pt idx="5">
                  <c:v>36</c:v>
                </c:pt>
                <c:pt idx="6">
                  <c:v>50</c:v>
                </c:pt>
                <c:pt idx="7">
                  <c:v>50</c:v>
                </c:pt>
                <c:pt idx="8">
                  <c:v>56</c:v>
                </c:pt>
                <c:pt idx="9">
                  <c:v>54</c:v>
                </c:pt>
                <c:pt idx="10">
                  <c:v>54</c:v>
                </c:pt>
                <c:pt idx="11">
                  <c:v>53</c:v>
                </c:pt>
                <c:pt idx="12">
                  <c:v>56</c:v>
                </c:pt>
                <c:pt idx="13">
                  <c:v>53</c:v>
                </c:pt>
                <c:pt idx="14">
                  <c:v>58</c:v>
                </c:pt>
                <c:pt idx="15">
                  <c:v>49</c:v>
                </c:pt>
                <c:pt idx="16">
                  <c:v>49</c:v>
                </c:pt>
              </c:numCache>
            </c:numRef>
          </c:val>
          <c:smooth val="0"/>
          <c:extLst>
            <c:ext xmlns:c16="http://schemas.microsoft.com/office/drawing/2014/chart" uri="{C3380CC4-5D6E-409C-BE32-E72D297353CC}">
              <c16:uniqueId val="{00000000-618D-8D45-85AE-141478A98E0F}"/>
            </c:ext>
          </c:extLst>
        </c:ser>
        <c:ser>
          <c:idx val="1"/>
          <c:order val="1"/>
          <c:tx>
            <c:strRef>
              <c:f>Sheet1!$C$1</c:f>
              <c:strCache>
                <c:ptCount val="1"/>
                <c:pt idx="0">
                  <c:v>Decrease</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strCache>
            </c:strRef>
          </c:cat>
          <c:val>
            <c:numRef>
              <c:f>Sheet1!$C$2:$C$18</c:f>
              <c:numCache>
                <c:formatCode>General</c:formatCode>
                <c:ptCount val="17"/>
                <c:pt idx="0">
                  <c:v>17</c:v>
                </c:pt>
                <c:pt idx="1">
                  <c:v>21</c:v>
                </c:pt>
                <c:pt idx="2">
                  <c:v>15</c:v>
                </c:pt>
                <c:pt idx="3">
                  <c:v>20</c:v>
                </c:pt>
                <c:pt idx="4">
                  <c:v>16</c:v>
                </c:pt>
                <c:pt idx="5">
                  <c:v>16</c:v>
                </c:pt>
                <c:pt idx="6">
                  <c:v>9</c:v>
                </c:pt>
                <c:pt idx="7">
                  <c:v>10</c:v>
                </c:pt>
                <c:pt idx="8">
                  <c:v>8</c:v>
                </c:pt>
                <c:pt idx="9">
                  <c:v>8</c:v>
                </c:pt>
                <c:pt idx="10">
                  <c:v>7</c:v>
                </c:pt>
                <c:pt idx="11">
                  <c:v>9</c:v>
                </c:pt>
                <c:pt idx="12">
                  <c:v>8</c:v>
                </c:pt>
                <c:pt idx="13">
                  <c:v>8</c:v>
                </c:pt>
                <c:pt idx="14">
                  <c:v>7</c:v>
                </c:pt>
                <c:pt idx="15">
                  <c:v>11</c:v>
                </c:pt>
                <c:pt idx="16">
                  <c:v>10</c:v>
                </c:pt>
              </c:numCache>
            </c:numRef>
          </c:val>
          <c:smooth val="0"/>
          <c:extLst>
            <c:ext xmlns:c16="http://schemas.microsoft.com/office/drawing/2014/chart" uri="{C3380CC4-5D6E-409C-BE32-E72D297353CC}">
              <c16:uniqueId val="{00000001-618D-8D45-85AE-141478A98E0F}"/>
            </c:ext>
          </c:extLst>
        </c:ser>
        <c:ser>
          <c:idx val="2"/>
          <c:order val="2"/>
          <c:tx>
            <c:strRef>
              <c:f>Sheet1!$D$1</c:f>
              <c:strCache>
                <c:ptCount val="1"/>
                <c:pt idx="0">
                  <c:v>No Change</c:v>
                </c:pt>
              </c:strCache>
            </c:strRef>
          </c:tx>
          <c:spPr>
            <a:ln w="31750" cap="rnd">
              <a:solidFill>
                <a:schemeClr val="accent3"/>
              </a:solidFill>
              <a:prstDash val="solid"/>
              <a:round/>
            </a:ln>
            <a:effectLst/>
          </c:spPr>
          <c:marker>
            <c:symbol val="circle"/>
            <c:size val="16"/>
            <c:spPr>
              <a:solidFill>
                <a:schemeClr val="accent3"/>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strCache>
            </c:strRef>
          </c:cat>
          <c:val>
            <c:numRef>
              <c:f>Sheet1!$D$2:$D$18</c:f>
              <c:numCache>
                <c:formatCode>General</c:formatCode>
                <c:ptCount val="17"/>
                <c:pt idx="0">
                  <c:v>40</c:v>
                </c:pt>
                <c:pt idx="1">
                  <c:v>45</c:v>
                </c:pt>
                <c:pt idx="2">
                  <c:v>40</c:v>
                </c:pt>
                <c:pt idx="3">
                  <c:v>43</c:v>
                </c:pt>
                <c:pt idx="4">
                  <c:v>37</c:v>
                </c:pt>
                <c:pt idx="5">
                  <c:v>41</c:v>
                </c:pt>
                <c:pt idx="6">
                  <c:v>35</c:v>
                </c:pt>
                <c:pt idx="7">
                  <c:v>34</c:v>
                </c:pt>
                <c:pt idx="8">
                  <c:v>32</c:v>
                </c:pt>
                <c:pt idx="9">
                  <c:v>32</c:v>
                </c:pt>
                <c:pt idx="10">
                  <c:v>34</c:v>
                </c:pt>
                <c:pt idx="11">
                  <c:v>32</c:v>
                </c:pt>
                <c:pt idx="12">
                  <c:v>33</c:v>
                </c:pt>
                <c:pt idx="13">
                  <c:v>37</c:v>
                </c:pt>
                <c:pt idx="14">
                  <c:v>31</c:v>
                </c:pt>
                <c:pt idx="15">
                  <c:v>36</c:v>
                </c:pt>
                <c:pt idx="16">
                  <c:v>39</c:v>
                </c:pt>
              </c:numCache>
            </c:numRef>
          </c:val>
          <c:smooth val="0"/>
          <c:extLst>
            <c:ext xmlns:c16="http://schemas.microsoft.com/office/drawing/2014/chart" uri="{C3380CC4-5D6E-409C-BE32-E72D297353CC}">
              <c16:uniqueId val="{00000002-618D-8D45-85AE-141478A98E0F}"/>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1890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legend>
      <c:legendPos val="r"/>
      <c:layout>
        <c:manualLayout>
          <c:xMode val="edge"/>
          <c:yMode val="edge"/>
          <c:x val="0.42972900000000003"/>
          <c:y val="0.26980700000000002"/>
          <c:w val="0.54963399999999996"/>
          <c:h val="9.0446600000000002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200" b="1" i="0" u="none" strike="noStrike">
                <a:solidFill>
                  <a:srgbClr val="404040"/>
                </a:solidFill>
                <a:latin typeface="Calibri"/>
              </a:defRPr>
            </a:pPr>
            <a:r>
              <a:rPr lang="en-US" sz="2200" b="1" i="0" u="none" strike="noStrike">
                <a:solidFill>
                  <a:srgbClr val="404040"/>
                </a:solidFill>
                <a:latin typeface="Calibri"/>
              </a:rPr>
              <a:t>Over The Next Six Months ...</a:t>
            </a:r>
          </a:p>
        </c:rich>
      </c:tx>
      <c:layout>
        <c:manualLayout>
          <c:xMode val="edge"/>
          <c:yMode val="edge"/>
          <c:x val="0.28754600000000002"/>
          <c:y val="0"/>
          <c:w val="0.42490899999999998"/>
          <c:h val="0.11960899999999999"/>
        </c:manualLayout>
      </c:layout>
      <c:overlay val="1"/>
      <c:spPr>
        <a:noFill/>
        <a:effectLst/>
      </c:spPr>
    </c:title>
    <c:autoTitleDeleted val="0"/>
    <c:plotArea>
      <c:layout>
        <c:manualLayout>
          <c:layoutTarget val="inner"/>
          <c:xMode val="edge"/>
          <c:yMode val="edge"/>
          <c:x val="1.54666E-2"/>
          <c:y val="0.11960899999999999"/>
          <c:w val="0.97953299999999999"/>
          <c:h val="0.70226299999999997"/>
        </c:manualLayout>
      </c:layout>
      <c:lineChart>
        <c:grouping val="standard"/>
        <c:varyColors val="0"/>
        <c:ser>
          <c:idx val="0"/>
          <c:order val="0"/>
          <c:tx>
            <c:strRef>
              <c:f>Sheet1!$B$1</c:f>
              <c:strCache>
                <c:ptCount val="1"/>
                <c:pt idx="0">
                  <c:v>Increase</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strCache>
            </c:strRef>
          </c:cat>
          <c:val>
            <c:numRef>
              <c:f>Sheet1!$B$2:$B$18</c:f>
              <c:numCache>
                <c:formatCode>General</c:formatCode>
                <c:ptCount val="17"/>
                <c:pt idx="0">
                  <c:v>43</c:v>
                </c:pt>
                <c:pt idx="1">
                  <c:v>39</c:v>
                </c:pt>
                <c:pt idx="2">
                  <c:v>44</c:v>
                </c:pt>
                <c:pt idx="3">
                  <c:v>42</c:v>
                </c:pt>
                <c:pt idx="4">
                  <c:v>50</c:v>
                </c:pt>
                <c:pt idx="5">
                  <c:v>48</c:v>
                </c:pt>
                <c:pt idx="6">
                  <c:v>62</c:v>
                </c:pt>
                <c:pt idx="7">
                  <c:v>61</c:v>
                </c:pt>
                <c:pt idx="8">
                  <c:v>66</c:v>
                </c:pt>
                <c:pt idx="9">
                  <c:v>63</c:v>
                </c:pt>
                <c:pt idx="10">
                  <c:v>60</c:v>
                </c:pt>
                <c:pt idx="11">
                  <c:v>62</c:v>
                </c:pt>
                <c:pt idx="12">
                  <c:v>61</c:v>
                </c:pt>
                <c:pt idx="13">
                  <c:v>57</c:v>
                </c:pt>
                <c:pt idx="14">
                  <c:v>68</c:v>
                </c:pt>
                <c:pt idx="15">
                  <c:v>58</c:v>
                </c:pt>
                <c:pt idx="16">
                  <c:v>59</c:v>
                </c:pt>
              </c:numCache>
            </c:numRef>
          </c:val>
          <c:smooth val="0"/>
          <c:extLst>
            <c:ext xmlns:c16="http://schemas.microsoft.com/office/drawing/2014/chart" uri="{C3380CC4-5D6E-409C-BE32-E72D297353CC}">
              <c16:uniqueId val="{00000000-61A2-EE48-993F-5BE07F4EDA3F}"/>
            </c:ext>
          </c:extLst>
        </c:ser>
        <c:ser>
          <c:idx val="1"/>
          <c:order val="1"/>
          <c:tx>
            <c:strRef>
              <c:f>Sheet1!$C$1</c:f>
              <c:strCache>
                <c:ptCount val="1"/>
                <c:pt idx="0">
                  <c:v>Decrease</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strCache>
            </c:strRef>
          </c:cat>
          <c:val>
            <c:numRef>
              <c:f>Sheet1!$C$2:$C$18</c:f>
              <c:numCache>
                <c:formatCode>General</c:formatCode>
                <c:ptCount val="17"/>
                <c:pt idx="0">
                  <c:v>9</c:v>
                </c:pt>
                <c:pt idx="1">
                  <c:v>16</c:v>
                </c:pt>
                <c:pt idx="2">
                  <c:v>10</c:v>
                </c:pt>
                <c:pt idx="3">
                  <c:v>11</c:v>
                </c:pt>
                <c:pt idx="4">
                  <c:v>6</c:v>
                </c:pt>
                <c:pt idx="5">
                  <c:v>7</c:v>
                </c:pt>
                <c:pt idx="6">
                  <c:v>3</c:v>
                </c:pt>
                <c:pt idx="7">
                  <c:v>5</c:v>
                </c:pt>
                <c:pt idx="8">
                  <c:v>5</c:v>
                </c:pt>
                <c:pt idx="9">
                  <c:v>5</c:v>
                </c:pt>
                <c:pt idx="10">
                  <c:v>4</c:v>
                </c:pt>
                <c:pt idx="11">
                  <c:v>6</c:v>
                </c:pt>
                <c:pt idx="12">
                  <c:v>5</c:v>
                </c:pt>
                <c:pt idx="13">
                  <c:v>8</c:v>
                </c:pt>
                <c:pt idx="14">
                  <c:v>3</c:v>
                </c:pt>
                <c:pt idx="15">
                  <c:v>7</c:v>
                </c:pt>
                <c:pt idx="16">
                  <c:v>7</c:v>
                </c:pt>
              </c:numCache>
            </c:numRef>
          </c:val>
          <c:smooth val="0"/>
          <c:extLst>
            <c:ext xmlns:c16="http://schemas.microsoft.com/office/drawing/2014/chart" uri="{C3380CC4-5D6E-409C-BE32-E72D297353CC}">
              <c16:uniqueId val="{00000001-61A2-EE48-993F-5BE07F4EDA3F}"/>
            </c:ext>
          </c:extLst>
        </c:ser>
        <c:ser>
          <c:idx val="2"/>
          <c:order val="2"/>
          <c:tx>
            <c:strRef>
              <c:f>Sheet1!$D$1</c:f>
              <c:strCache>
                <c:ptCount val="1"/>
                <c:pt idx="0">
                  <c:v>No Change</c:v>
                </c:pt>
              </c:strCache>
            </c:strRef>
          </c:tx>
          <c:spPr>
            <a:ln w="31750" cap="rnd">
              <a:solidFill>
                <a:schemeClr val="accent3"/>
              </a:solidFill>
              <a:prstDash val="solid"/>
              <a:round/>
            </a:ln>
            <a:effectLst/>
          </c:spPr>
          <c:marker>
            <c:symbol val="circle"/>
            <c:size val="16"/>
            <c:spPr>
              <a:solidFill>
                <a:schemeClr val="accent3"/>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strCache>
            </c:strRef>
          </c:cat>
          <c:val>
            <c:numRef>
              <c:f>Sheet1!$D$2:$D$18</c:f>
              <c:numCache>
                <c:formatCode>General</c:formatCode>
                <c:ptCount val="17"/>
                <c:pt idx="0">
                  <c:v>40</c:v>
                </c:pt>
                <c:pt idx="1">
                  <c:v>40</c:v>
                </c:pt>
                <c:pt idx="2">
                  <c:v>38</c:v>
                </c:pt>
                <c:pt idx="3">
                  <c:v>40</c:v>
                </c:pt>
                <c:pt idx="4">
                  <c:v>35</c:v>
                </c:pt>
                <c:pt idx="5">
                  <c:v>37</c:v>
                </c:pt>
                <c:pt idx="6">
                  <c:v>29</c:v>
                </c:pt>
                <c:pt idx="7">
                  <c:v>29</c:v>
                </c:pt>
                <c:pt idx="8">
                  <c:v>25</c:v>
                </c:pt>
                <c:pt idx="9">
                  <c:v>26</c:v>
                </c:pt>
                <c:pt idx="10">
                  <c:v>30</c:v>
                </c:pt>
                <c:pt idx="11">
                  <c:v>26</c:v>
                </c:pt>
                <c:pt idx="12">
                  <c:v>32</c:v>
                </c:pt>
                <c:pt idx="13">
                  <c:v>37</c:v>
                </c:pt>
                <c:pt idx="14">
                  <c:v>26</c:v>
                </c:pt>
                <c:pt idx="15">
                  <c:v>31</c:v>
                </c:pt>
                <c:pt idx="16">
                  <c:v>33</c:v>
                </c:pt>
              </c:numCache>
            </c:numRef>
          </c:val>
          <c:smooth val="0"/>
          <c:extLst>
            <c:ext xmlns:c16="http://schemas.microsoft.com/office/drawing/2014/chart" uri="{C3380CC4-5D6E-409C-BE32-E72D297353CC}">
              <c16:uniqueId val="{00000002-61A2-EE48-993F-5BE07F4EDA3F}"/>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1890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min val="0"/>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17.5"/>
        <c:minorUnit val="8.75"/>
      </c:valAx>
      <c:spPr>
        <a:noFill/>
        <a:ln w="12700" cap="flat">
          <a:noFill/>
          <a:miter lim="400000"/>
        </a:ln>
        <a:effectLst/>
      </c:spPr>
    </c:plotArea>
    <c:legend>
      <c:legendPos val="r"/>
      <c:layout>
        <c:manualLayout>
          <c:xMode val="edge"/>
          <c:yMode val="edge"/>
          <c:x val="0.41666327615216536"/>
          <c:y val="0.42091369838992582"/>
          <c:w val="0.55971300000000002"/>
          <c:h val="9.0499999999999997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1.5399299999999999E-2"/>
          <c:y val="4.59759E-2"/>
          <c:w val="0.97102500000000003"/>
          <c:h val="0.77440200000000003"/>
        </c:manualLayout>
      </c:layout>
      <c:lineChart>
        <c:grouping val="standard"/>
        <c:varyColors val="0"/>
        <c:ser>
          <c:idx val="0"/>
          <c:order val="0"/>
          <c:tx>
            <c:strRef>
              <c:f>Sheet1!$B$1</c:f>
              <c:strCache>
                <c:ptCount val="1"/>
                <c:pt idx="0">
                  <c:v>Lay-off</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strCache>
            </c:strRef>
          </c:cat>
          <c:val>
            <c:numRef>
              <c:f>Sheet1!$B$2:$B$27</c:f>
              <c:numCache>
                <c:formatCode>General</c:formatCode>
                <c:ptCount val="26"/>
                <c:pt idx="0">
                  <c:v>14</c:v>
                </c:pt>
                <c:pt idx="1">
                  <c:v>14</c:v>
                </c:pt>
                <c:pt idx="2">
                  <c:v>16</c:v>
                </c:pt>
                <c:pt idx="3">
                  <c:v>17</c:v>
                </c:pt>
                <c:pt idx="4">
                  <c:v>10</c:v>
                </c:pt>
                <c:pt idx="5">
                  <c:v>11</c:v>
                </c:pt>
                <c:pt idx="6">
                  <c:v>10</c:v>
                </c:pt>
                <c:pt idx="7">
                  <c:v>10</c:v>
                </c:pt>
                <c:pt idx="8">
                  <c:v>9</c:v>
                </c:pt>
                <c:pt idx="9">
                  <c:v>7</c:v>
                </c:pt>
                <c:pt idx="10">
                  <c:v>10</c:v>
                </c:pt>
                <c:pt idx="11">
                  <c:v>9</c:v>
                </c:pt>
                <c:pt idx="12">
                  <c:v>10</c:v>
                </c:pt>
                <c:pt idx="13">
                  <c:v>8</c:v>
                </c:pt>
                <c:pt idx="14">
                  <c:v>8</c:v>
                </c:pt>
                <c:pt idx="15">
                  <c:v>6</c:v>
                </c:pt>
                <c:pt idx="16">
                  <c:v>5</c:v>
                </c:pt>
                <c:pt idx="17">
                  <c:v>4</c:v>
                </c:pt>
                <c:pt idx="18">
                  <c:v>4</c:v>
                </c:pt>
                <c:pt idx="19">
                  <c:v>4</c:v>
                </c:pt>
                <c:pt idx="20">
                  <c:v>4</c:v>
                </c:pt>
                <c:pt idx="21">
                  <c:v>4</c:v>
                </c:pt>
                <c:pt idx="22">
                  <c:v>6</c:v>
                </c:pt>
                <c:pt idx="23">
                  <c:v>3</c:v>
                </c:pt>
                <c:pt idx="24">
                  <c:v>4</c:v>
                </c:pt>
                <c:pt idx="25">
                  <c:v>3</c:v>
                </c:pt>
              </c:numCache>
            </c:numRef>
          </c:val>
          <c:smooth val="0"/>
          <c:extLst>
            <c:ext xmlns:c16="http://schemas.microsoft.com/office/drawing/2014/chart" uri="{C3380CC4-5D6E-409C-BE32-E72D297353CC}">
              <c16:uniqueId val="{00000000-044F-3740-936C-B815E60F5F70}"/>
            </c:ext>
          </c:extLst>
        </c:ser>
        <c:ser>
          <c:idx val="1"/>
          <c:order val="1"/>
          <c:tx>
            <c:strRef>
              <c:f>Sheet1!$C$1</c:f>
              <c:strCache>
                <c:ptCount val="1"/>
                <c:pt idx="0">
                  <c:v>Hire</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strCache>
            </c:strRef>
          </c:cat>
          <c:val>
            <c:numRef>
              <c:f>Sheet1!$C$2:$C$27</c:f>
              <c:numCache>
                <c:formatCode>General</c:formatCode>
                <c:ptCount val="26"/>
                <c:pt idx="0">
                  <c:v>18</c:v>
                </c:pt>
                <c:pt idx="1">
                  <c:v>16</c:v>
                </c:pt>
                <c:pt idx="2">
                  <c:v>11</c:v>
                </c:pt>
                <c:pt idx="3">
                  <c:v>13</c:v>
                </c:pt>
                <c:pt idx="4">
                  <c:v>19</c:v>
                </c:pt>
                <c:pt idx="5">
                  <c:v>12</c:v>
                </c:pt>
                <c:pt idx="6">
                  <c:v>14</c:v>
                </c:pt>
                <c:pt idx="7">
                  <c:v>12</c:v>
                </c:pt>
                <c:pt idx="8">
                  <c:v>13</c:v>
                </c:pt>
                <c:pt idx="9">
                  <c:v>16</c:v>
                </c:pt>
                <c:pt idx="10">
                  <c:v>15</c:v>
                </c:pt>
                <c:pt idx="11">
                  <c:v>26</c:v>
                </c:pt>
                <c:pt idx="12">
                  <c:v>24</c:v>
                </c:pt>
                <c:pt idx="13">
                  <c:v>30</c:v>
                </c:pt>
                <c:pt idx="14">
                  <c:v>29</c:v>
                </c:pt>
                <c:pt idx="15">
                  <c:v>37</c:v>
                </c:pt>
                <c:pt idx="16">
                  <c:v>33</c:v>
                </c:pt>
                <c:pt idx="17">
                  <c:v>37</c:v>
                </c:pt>
                <c:pt idx="18">
                  <c:v>40</c:v>
                </c:pt>
                <c:pt idx="19">
                  <c:v>34</c:v>
                </c:pt>
                <c:pt idx="20">
                  <c:v>39</c:v>
                </c:pt>
                <c:pt idx="21">
                  <c:v>34</c:v>
                </c:pt>
                <c:pt idx="22">
                  <c:v>31</c:v>
                </c:pt>
                <c:pt idx="23">
                  <c:v>36</c:v>
                </c:pt>
                <c:pt idx="24">
                  <c:v>41</c:v>
                </c:pt>
                <c:pt idx="25">
                  <c:v>34</c:v>
                </c:pt>
              </c:numCache>
            </c:numRef>
          </c:val>
          <c:smooth val="0"/>
          <c:extLst>
            <c:ext xmlns:c16="http://schemas.microsoft.com/office/drawing/2014/chart" uri="{C3380CC4-5D6E-409C-BE32-E72D297353CC}">
              <c16:uniqueId val="{00000001-044F-3740-936C-B815E60F5F70}"/>
            </c:ext>
          </c:extLst>
        </c:ser>
        <c:ser>
          <c:idx val="2"/>
          <c:order val="2"/>
          <c:tx>
            <c:strRef>
              <c:f>Sheet1!$D$1</c:f>
              <c:strCache>
                <c:ptCount val="1"/>
                <c:pt idx="0">
                  <c:v>Maintain</c:v>
                </c:pt>
              </c:strCache>
            </c:strRef>
          </c:tx>
          <c:spPr>
            <a:ln w="31750" cap="rnd">
              <a:solidFill>
                <a:schemeClr val="accent3"/>
              </a:solidFill>
              <a:prstDash val="solid"/>
              <a:round/>
            </a:ln>
            <a:effectLst/>
          </c:spPr>
          <c:marker>
            <c:symbol val="circle"/>
            <c:size val="16"/>
            <c:spPr>
              <a:solidFill>
                <a:schemeClr val="accent3"/>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strCache>
            </c:strRef>
          </c:cat>
          <c:val>
            <c:numRef>
              <c:f>Sheet1!$D$2:$D$27</c:f>
              <c:numCache>
                <c:formatCode>General</c:formatCode>
                <c:ptCount val="26"/>
                <c:pt idx="0">
                  <c:v>65</c:v>
                </c:pt>
                <c:pt idx="1">
                  <c:v>68</c:v>
                </c:pt>
                <c:pt idx="2">
                  <c:v>68</c:v>
                </c:pt>
                <c:pt idx="3">
                  <c:v>68</c:v>
                </c:pt>
                <c:pt idx="4">
                  <c:v>69</c:v>
                </c:pt>
                <c:pt idx="5">
                  <c:v>61</c:v>
                </c:pt>
                <c:pt idx="6">
                  <c:v>71</c:v>
                </c:pt>
                <c:pt idx="7">
                  <c:v>74</c:v>
                </c:pt>
                <c:pt idx="8">
                  <c:v>73</c:v>
                </c:pt>
                <c:pt idx="9">
                  <c:v>74</c:v>
                </c:pt>
                <c:pt idx="10">
                  <c:v>70</c:v>
                </c:pt>
                <c:pt idx="11">
                  <c:v>59</c:v>
                </c:pt>
                <c:pt idx="12">
                  <c:v>58</c:v>
                </c:pt>
                <c:pt idx="13">
                  <c:v>56</c:v>
                </c:pt>
                <c:pt idx="14">
                  <c:v>56</c:v>
                </c:pt>
                <c:pt idx="15">
                  <c:v>54</c:v>
                </c:pt>
                <c:pt idx="16">
                  <c:v>58</c:v>
                </c:pt>
                <c:pt idx="17">
                  <c:v>53</c:v>
                </c:pt>
                <c:pt idx="18">
                  <c:v>50</c:v>
                </c:pt>
                <c:pt idx="19">
                  <c:v>57</c:v>
                </c:pt>
                <c:pt idx="20">
                  <c:v>55</c:v>
                </c:pt>
                <c:pt idx="21">
                  <c:v>60</c:v>
                </c:pt>
                <c:pt idx="22">
                  <c:v>60</c:v>
                </c:pt>
                <c:pt idx="23">
                  <c:v>57</c:v>
                </c:pt>
                <c:pt idx="24">
                  <c:v>53</c:v>
                </c:pt>
                <c:pt idx="25">
                  <c:v>60</c:v>
                </c:pt>
              </c:numCache>
            </c:numRef>
          </c:val>
          <c:smooth val="0"/>
          <c:extLst>
            <c:ext xmlns:c16="http://schemas.microsoft.com/office/drawing/2014/chart" uri="{C3380CC4-5D6E-409C-BE32-E72D297353CC}">
              <c16:uniqueId val="{00000002-044F-3740-936C-B815E60F5F70}"/>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1890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max val="75"/>
          <c:min val="0"/>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18.75"/>
        <c:minorUnit val="9.375"/>
      </c:valAx>
      <c:spPr>
        <a:noFill/>
        <a:ln w="12700" cap="flat">
          <a:noFill/>
          <a:miter lim="400000"/>
        </a:ln>
        <a:effectLst/>
      </c:spPr>
    </c:plotArea>
    <c:legend>
      <c:legendPos val="r"/>
      <c:layout>
        <c:manualLayout>
          <c:xMode val="edge"/>
          <c:yMode val="edge"/>
          <c:x val="6.7259900000000003E-3"/>
          <c:y val="0.32102999999999998"/>
          <c:w val="0.49893900000000002"/>
          <c:h val="9.1090400000000002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1.5416300000000001E-2"/>
          <c:y val="4.4115500000000002E-2"/>
          <c:w val="0.97326800000000002"/>
          <c:h val="0.77627699999999999"/>
        </c:manualLayout>
      </c:layout>
      <c:lineChart>
        <c:grouping val="standard"/>
        <c:varyColors val="0"/>
        <c:ser>
          <c:idx val="0"/>
          <c:order val="0"/>
          <c:tx>
            <c:strRef>
              <c:f>Sheet1!$B$1</c:f>
              <c:strCache>
                <c:ptCount val="1"/>
                <c:pt idx="0">
                  <c:v>Not Increasing Wages</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strCache>
            </c:strRef>
          </c:cat>
          <c:val>
            <c:numRef>
              <c:f>Sheet1!$B$2:$B$27</c:f>
              <c:numCache>
                <c:formatCode>General</c:formatCode>
                <c:ptCount val="26"/>
                <c:pt idx="0">
                  <c:v>68</c:v>
                </c:pt>
                <c:pt idx="1">
                  <c:v>65</c:v>
                </c:pt>
                <c:pt idx="2">
                  <c:v>63</c:v>
                </c:pt>
                <c:pt idx="3">
                  <c:v>72</c:v>
                </c:pt>
                <c:pt idx="4">
                  <c:v>69</c:v>
                </c:pt>
                <c:pt idx="5">
                  <c:v>70</c:v>
                </c:pt>
                <c:pt idx="6">
                  <c:v>78</c:v>
                </c:pt>
                <c:pt idx="7">
                  <c:v>76</c:v>
                </c:pt>
                <c:pt idx="8">
                  <c:v>78</c:v>
                </c:pt>
                <c:pt idx="9">
                  <c:v>75</c:v>
                </c:pt>
                <c:pt idx="10">
                  <c:v>73</c:v>
                </c:pt>
                <c:pt idx="11">
                  <c:v>67</c:v>
                </c:pt>
                <c:pt idx="12">
                  <c:v>68</c:v>
                </c:pt>
                <c:pt idx="13">
                  <c:v>67</c:v>
                </c:pt>
                <c:pt idx="14">
                  <c:v>62</c:v>
                </c:pt>
                <c:pt idx="15">
                  <c:v>63</c:v>
                </c:pt>
                <c:pt idx="16">
                  <c:v>55</c:v>
                </c:pt>
                <c:pt idx="17">
                  <c:v>58</c:v>
                </c:pt>
                <c:pt idx="18">
                  <c:v>52</c:v>
                </c:pt>
                <c:pt idx="19">
                  <c:v>62</c:v>
                </c:pt>
                <c:pt idx="20">
                  <c:v>52</c:v>
                </c:pt>
                <c:pt idx="21">
                  <c:v>53</c:v>
                </c:pt>
                <c:pt idx="22">
                  <c:v>53</c:v>
                </c:pt>
                <c:pt idx="23">
                  <c:v>53</c:v>
                </c:pt>
                <c:pt idx="24">
                  <c:v>51</c:v>
                </c:pt>
                <c:pt idx="25">
                  <c:v>58</c:v>
                </c:pt>
              </c:numCache>
            </c:numRef>
          </c:val>
          <c:smooth val="0"/>
          <c:extLst>
            <c:ext xmlns:c16="http://schemas.microsoft.com/office/drawing/2014/chart" uri="{C3380CC4-5D6E-409C-BE32-E72D297353CC}">
              <c16:uniqueId val="{00000000-0B93-8F45-B833-22CB1D30EDD6}"/>
            </c:ext>
          </c:extLst>
        </c:ser>
        <c:ser>
          <c:idx val="1"/>
          <c:order val="1"/>
          <c:tx>
            <c:strRef>
              <c:f>Sheet1!$C$1</c:f>
              <c:strCache>
                <c:ptCount val="1"/>
                <c:pt idx="0">
                  <c:v>Increasing Wages</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Sheet1!$A$2:$A$27</c:f>
              <c:strCache>
                <c:ptCount val="26"/>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strCache>
            </c:strRef>
          </c:cat>
          <c:val>
            <c:numRef>
              <c:f>Sheet1!$C$2:$C$27</c:f>
              <c:numCache>
                <c:formatCode>General</c:formatCode>
                <c:ptCount val="26"/>
                <c:pt idx="0">
                  <c:v>20</c:v>
                </c:pt>
                <c:pt idx="1">
                  <c:v>30</c:v>
                </c:pt>
                <c:pt idx="2">
                  <c:v>28</c:v>
                </c:pt>
                <c:pt idx="3">
                  <c:v>22</c:v>
                </c:pt>
                <c:pt idx="4">
                  <c:v>24</c:v>
                </c:pt>
                <c:pt idx="5">
                  <c:v>20</c:v>
                </c:pt>
                <c:pt idx="6">
                  <c:v>13</c:v>
                </c:pt>
                <c:pt idx="7">
                  <c:v>17</c:v>
                </c:pt>
                <c:pt idx="8">
                  <c:v>14</c:v>
                </c:pt>
                <c:pt idx="9">
                  <c:v>20</c:v>
                </c:pt>
                <c:pt idx="10">
                  <c:v>18</c:v>
                </c:pt>
                <c:pt idx="11">
                  <c:v>24</c:v>
                </c:pt>
                <c:pt idx="12">
                  <c:v>26</c:v>
                </c:pt>
                <c:pt idx="13">
                  <c:v>28</c:v>
                </c:pt>
                <c:pt idx="14">
                  <c:v>32</c:v>
                </c:pt>
                <c:pt idx="15">
                  <c:v>34</c:v>
                </c:pt>
                <c:pt idx="16">
                  <c:v>38</c:v>
                </c:pt>
                <c:pt idx="17">
                  <c:v>35</c:v>
                </c:pt>
                <c:pt idx="18">
                  <c:v>42</c:v>
                </c:pt>
                <c:pt idx="19">
                  <c:v>34</c:v>
                </c:pt>
                <c:pt idx="20">
                  <c:v>40</c:v>
                </c:pt>
                <c:pt idx="21">
                  <c:v>40</c:v>
                </c:pt>
                <c:pt idx="22">
                  <c:v>35</c:v>
                </c:pt>
                <c:pt idx="23">
                  <c:v>38</c:v>
                </c:pt>
                <c:pt idx="24">
                  <c:v>45</c:v>
                </c:pt>
                <c:pt idx="25">
                  <c:v>35</c:v>
                </c:pt>
              </c:numCache>
            </c:numRef>
          </c:val>
          <c:smooth val="0"/>
          <c:extLst>
            <c:ext xmlns:c16="http://schemas.microsoft.com/office/drawing/2014/chart" uri="{C3380CC4-5D6E-409C-BE32-E72D297353CC}">
              <c16:uniqueId val="{00000001-0B93-8F45-B833-22CB1D30EDD6}"/>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18900000"/>
          <a:lstStyle/>
          <a:p>
            <a:pPr>
              <a:defRPr sz="13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20"/>
        <c:minorUnit val="10"/>
      </c:valAx>
      <c:spPr>
        <a:noFill/>
        <a:ln w="12700" cap="flat">
          <a:noFill/>
          <a:miter lim="400000"/>
        </a:ln>
        <a:effectLst/>
      </c:spPr>
    </c:plotArea>
    <c:legend>
      <c:legendPos val="r"/>
      <c:layout>
        <c:manualLayout>
          <c:xMode val="edge"/>
          <c:yMode val="edge"/>
          <c:x val="2.6226132172929944E-2"/>
          <c:y val="0.38037985602847474"/>
          <c:w val="0.62373400000000001"/>
          <c:h val="9.2643699999999995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Wages</a:t>
            </a:r>
          </a:p>
        </c:rich>
      </c:tx>
      <c:layout>
        <c:manualLayout>
          <c:xMode val="edge"/>
          <c:yMode val="edge"/>
          <c:x val="0.17289299999999999"/>
          <c:y val="0.43955699999999998"/>
          <c:w val="8.2171300000000003E-2"/>
          <c:h val="6.0443499999999997E-2"/>
        </c:manualLayout>
      </c:layout>
      <c:overlay val="1"/>
      <c:spPr>
        <a:noFill/>
        <a:effectLst/>
      </c:spPr>
    </c:title>
    <c:autoTitleDeleted val="0"/>
    <c:plotArea>
      <c:layout>
        <c:manualLayout>
          <c:layoutTarget val="inner"/>
          <c:xMode val="edge"/>
          <c:yMode val="edge"/>
          <c:x val="8.4143800000000005E-2"/>
          <c:y val="0.19661699999999999"/>
          <c:w val="0.25967000000000001"/>
          <c:h val="0.59426500000000004"/>
        </c:manualLayout>
      </c:layout>
      <c:doughnutChart>
        <c:varyColors val="0"/>
        <c:ser>
          <c:idx val="0"/>
          <c:order val="0"/>
          <c:tx>
            <c:strRef>
              <c:f>Sheet1!$A$2</c:f>
              <c:strCache>
                <c:ptCount val="1"/>
                <c:pt idx="0">
                  <c:v>Wages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FC99-EB41-8567-8C9430E01849}"/>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FC99-EB41-8567-8C9430E01849}"/>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FC99-EB41-8567-8C9430E01849}"/>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FC99-EB41-8567-8C9430E01849}"/>
              </c:ext>
            </c:extLst>
          </c:dPt>
          <c:dLbls>
            <c:dLbl>
              <c:idx val="0"/>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FC99-EB41-8567-8C9430E01849}"/>
                </c:ext>
              </c:extLst>
            </c:dLbl>
            <c:dLbl>
              <c:idx val="1"/>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FC99-EB41-8567-8C9430E01849}"/>
                </c:ext>
              </c:extLst>
            </c:dLbl>
            <c:dLbl>
              <c:idx val="2"/>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FC99-EB41-8567-8C9430E01849}"/>
                </c:ext>
              </c:extLst>
            </c:dLbl>
            <c:dLbl>
              <c:idx val="3"/>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FC99-EB41-8567-8C9430E01849}"/>
                </c:ext>
              </c:extLst>
            </c:dLbl>
            <c:numFmt formatCode="0%" sourceLinked="0"/>
            <c:spPr>
              <a:noFill/>
              <a:ln>
                <a:noFill/>
              </a:ln>
              <a:effectLst/>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53</c:v>
                </c:pt>
                <c:pt idx="1">
                  <c:v>35</c:v>
                </c:pt>
                <c:pt idx="2">
                  <c:v>5</c:v>
                </c:pt>
                <c:pt idx="3">
                  <c:v>7</c:v>
                </c:pt>
              </c:numCache>
            </c:numRef>
          </c:val>
          <c:extLst>
            <c:ext xmlns:c16="http://schemas.microsoft.com/office/drawing/2014/chart" uri="{C3380CC4-5D6E-409C-BE32-E72D297353CC}">
              <c16:uniqueId val="{00000008-FC99-EB41-8567-8C9430E01849}"/>
            </c:ext>
          </c:extLst>
        </c:ser>
        <c:dLbls>
          <c:showLegendKey val="0"/>
          <c:showVal val="0"/>
          <c:showCatName val="0"/>
          <c:showSerName val="0"/>
          <c:showPercent val="0"/>
          <c:showBubbleSize val="0"/>
          <c:showLeaderLines val="1"/>
        </c:dLbls>
        <c:firstSliceAng val="0"/>
        <c:holeSize val="55"/>
      </c:doughnutChart>
      <c:spPr>
        <a:noFill/>
        <a:ln w="12700" cap="flat">
          <a:noFill/>
          <a:miter lim="400000"/>
        </a:ln>
        <a:effectLst/>
      </c:spPr>
    </c:plotArea>
    <c:legend>
      <c:legendPos val="r"/>
      <c:layout>
        <c:manualLayout>
          <c:xMode val="edge"/>
          <c:yMode val="edge"/>
          <c:x val="0.35101599999999999"/>
          <c:y val="0.48489399999999999"/>
          <c:w val="0.64898400000000001"/>
          <c:h val="9.3953700000000001E-2"/>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874299999999998"/>
          <c:y val="0"/>
          <c:w val="0.28251500000000002"/>
          <c:h val="0.14784700000000001"/>
        </c:manualLayout>
      </c:layout>
      <c:overlay val="1"/>
      <c:spPr>
        <a:noFill/>
        <a:effectLst/>
      </c:spPr>
    </c:title>
    <c:autoTitleDeleted val="0"/>
    <c:plotArea>
      <c:layout>
        <c:manualLayout>
          <c:layoutTarget val="inner"/>
          <c:xMode val="edge"/>
          <c:yMode val="edge"/>
          <c:x val="2.5739499999999998E-2"/>
          <c:y val="0.14784700000000001"/>
          <c:w val="0.96539600000000003"/>
          <c:h val="0.63562799999999997"/>
        </c:manualLayout>
      </c:layout>
      <c:lineChart>
        <c:grouping val="standard"/>
        <c:varyColors val="0"/>
        <c:ser>
          <c:idx val="0"/>
          <c:order val="0"/>
          <c:tx>
            <c:strRef>
              <c:f>Sheet1!$B$1</c:f>
              <c:strCache>
                <c:ptCount val="1"/>
                <c:pt idx="0">
                  <c:v>Hired More</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strCache>
            </c:strRef>
          </c:cat>
          <c:val>
            <c:numRef>
              <c:f>Sheet1!$B$2:$B$18</c:f>
              <c:numCache>
                <c:formatCode>General</c:formatCode>
                <c:ptCount val="17"/>
                <c:pt idx="0">
                  <c:v>12</c:v>
                </c:pt>
                <c:pt idx="1">
                  <c:v>11</c:v>
                </c:pt>
                <c:pt idx="2">
                  <c:v>22</c:v>
                </c:pt>
                <c:pt idx="3">
                  <c:v>21</c:v>
                </c:pt>
                <c:pt idx="4">
                  <c:v>25</c:v>
                </c:pt>
                <c:pt idx="5">
                  <c:v>26</c:v>
                </c:pt>
                <c:pt idx="6">
                  <c:v>31</c:v>
                </c:pt>
                <c:pt idx="7">
                  <c:v>29</c:v>
                </c:pt>
                <c:pt idx="8">
                  <c:v>30</c:v>
                </c:pt>
                <c:pt idx="9">
                  <c:v>32</c:v>
                </c:pt>
                <c:pt idx="10">
                  <c:v>27</c:v>
                </c:pt>
                <c:pt idx="11">
                  <c:v>22</c:v>
                </c:pt>
                <c:pt idx="12">
                  <c:v>25</c:v>
                </c:pt>
                <c:pt idx="13">
                  <c:v>20</c:v>
                </c:pt>
                <c:pt idx="14">
                  <c:v>21</c:v>
                </c:pt>
                <c:pt idx="15">
                  <c:v>28</c:v>
                </c:pt>
                <c:pt idx="16">
                  <c:v>25</c:v>
                </c:pt>
              </c:numCache>
            </c:numRef>
          </c:val>
          <c:smooth val="0"/>
          <c:extLst>
            <c:ext xmlns:c16="http://schemas.microsoft.com/office/drawing/2014/chart" uri="{C3380CC4-5D6E-409C-BE32-E72D297353CC}">
              <c16:uniqueId val="{00000000-5442-1645-91DC-86AA197D27E6}"/>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1890000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dirty="0">
                <a:solidFill>
                  <a:srgbClr val="595959"/>
                </a:solidFill>
                <a:latin typeface="Calibri"/>
              </a:rPr>
              <a:t>Employees</a:t>
            </a:r>
          </a:p>
        </c:rich>
      </c:tx>
      <c:layout>
        <c:manualLayout>
          <c:xMode val="edge"/>
          <c:yMode val="edge"/>
          <c:x val="0.101017472710308"/>
          <c:y val="0.42576708409613612"/>
          <c:w val="0.16075700000000001"/>
          <c:h val="8.2943699999999995E-2"/>
        </c:manualLayout>
      </c:layout>
      <c:overlay val="1"/>
      <c:spPr>
        <a:noFill/>
        <a:effectLst/>
      </c:spPr>
    </c:title>
    <c:autoTitleDeleted val="0"/>
    <c:plotArea>
      <c:layout>
        <c:manualLayout>
          <c:layoutTarget val="inner"/>
          <c:xMode val="edge"/>
          <c:yMode val="edge"/>
          <c:x val="3.1977800000000001E-2"/>
          <c:y val="9.2750600000000002E-2"/>
          <c:w val="0.28081600000000001"/>
          <c:h val="0.80199900000000002"/>
        </c:manualLayout>
      </c:layout>
      <c:doughnutChart>
        <c:varyColors val="0"/>
        <c:ser>
          <c:idx val="0"/>
          <c:order val="0"/>
          <c:tx>
            <c:strRef>
              <c:f>Sheet1!$A$2</c:f>
              <c:strCache>
                <c:ptCount val="1"/>
                <c:pt idx="0">
                  <c:v>Employees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A270-F643-B596-3259305592AD}"/>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A270-F643-B596-3259305592AD}"/>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A270-F643-B596-3259305592AD}"/>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A270-F643-B596-3259305592AD}"/>
              </c:ext>
            </c:extLst>
          </c:dPt>
          <c:dLbls>
            <c:dLbl>
              <c:idx val="0"/>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A270-F643-B596-3259305592AD}"/>
                </c:ext>
              </c:extLst>
            </c:dLbl>
            <c:dLbl>
              <c:idx val="1"/>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A270-F643-B596-3259305592AD}"/>
                </c:ext>
              </c:extLst>
            </c:dLbl>
            <c:dLbl>
              <c:idx val="2"/>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A270-F643-B596-3259305592AD}"/>
                </c:ext>
              </c:extLst>
            </c:dLbl>
            <c:dLbl>
              <c:idx val="3"/>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A270-F643-B596-3259305592AD}"/>
                </c:ext>
              </c:extLst>
            </c:dLbl>
            <c:numFmt formatCode="0%" sourceLinked="0"/>
            <c:spPr>
              <a:noFill/>
              <a:ln>
                <a:noFill/>
              </a:ln>
              <a:effectLst/>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25</c:v>
                </c:pt>
                <c:pt idx="1">
                  <c:v>59</c:v>
                </c:pt>
                <c:pt idx="2">
                  <c:v>12</c:v>
                </c:pt>
                <c:pt idx="3">
                  <c:v>4</c:v>
                </c:pt>
              </c:numCache>
            </c:numRef>
          </c:val>
          <c:extLst>
            <c:ext xmlns:c16="http://schemas.microsoft.com/office/drawing/2014/chart" uri="{C3380CC4-5D6E-409C-BE32-E72D297353CC}">
              <c16:uniqueId val="{00000008-A270-F643-B596-3259305592AD}"/>
            </c:ext>
          </c:extLst>
        </c:ser>
        <c:dLbls>
          <c:showLegendKey val="0"/>
          <c:showVal val="0"/>
          <c:showCatName val="0"/>
          <c:showSerName val="0"/>
          <c:showPercent val="0"/>
          <c:showBubbleSize val="0"/>
          <c:showLeaderLines val="1"/>
        </c:dLbls>
        <c:firstSliceAng val="0"/>
        <c:holeSize val="55"/>
      </c:doughnutChart>
      <c:spPr>
        <a:noFill/>
        <a:ln w="12700" cap="flat">
          <a:noFill/>
          <a:miter lim="400000"/>
        </a:ln>
        <a:effectLst/>
      </c:spPr>
    </c:plotArea>
    <c:legend>
      <c:legendPos val="r"/>
      <c:layout>
        <c:manualLayout>
          <c:xMode val="edge"/>
          <c:yMode val="edge"/>
          <c:x val="0.31348100000000001"/>
          <c:y val="0.39117200000000002"/>
          <c:w val="0.68651899999999999"/>
          <c:h val="0.116468"/>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400700000000002"/>
          <c:y val="0"/>
          <c:w val="0.29198499999999999"/>
          <c:h val="0.14797099999999999"/>
        </c:manualLayout>
      </c:layout>
      <c:overlay val="1"/>
      <c:spPr>
        <a:noFill/>
        <a:effectLst/>
      </c:spPr>
    </c:title>
    <c:autoTitleDeleted val="0"/>
    <c:plotArea>
      <c:layout>
        <c:manualLayout>
          <c:layoutTarget val="inner"/>
          <c:xMode val="edge"/>
          <c:yMode val="edge"/>
          <c:x val="2.6602399999999998E-2"/>
          <c:y val="0.14797099999999999"/>
          <c:w val="0.96315399999999995"/>
          <c:h val="0.63533300000000004"/>
        </c:manualLayout>
      </c:layout>
      <c:lineChart>
        <c:grouping val="standard"/>
        <c:varyColors val="0"/>
        <c:ser>
          <c:idx val="0"/>
          <c:order val="0"/>
          <c:tx>
            <c:strRef>
              <c:f>Sheet1!$B$1</c:f>
              <c:strCache>
                <c:ptCount val="1"/>
                <c:pt idx="0">
                  <c:v>Sales Are Up</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'18</c:v>
                </c:pt>
              </c:strCache>
            </c:strRef>
          </c:cat>
          <c:val>
            <c:numRef>
              <c:f>Sheet1!$B$2:$B$18</c:f>
              <c:numCache>
                <c:formatCode>General</c:formatCode>
                <c:ptCount val="17"/>
                <c:pt idx="0">
                  <c:v>33</c:v>
                </c:pt>
                <c:pt idx="1">
                  <c:v>35</c:v>
                </c:pt>
                <c:pt idx="2">
                  <c:v>38</c:v>
                </c:pt>
                <c:pt idx="3">
                  <c:v>40</c:v>
                </c:pt>
                <c:pt idx="4">
                  <c:v>41</c:v>
                </c:pt>
                <c:pt idx="5">
                  <c:v>42</c:v>
                </c:pt>
                <c:pt idx="6">
                  <c:v>45</c:v>
                </c:pt>
                <c:pt idx="7">
                  <c:v>49</c:v>
                </c:pt>
                <c:pt idx="8">
                  <c:v>49</c:v>
                </c:pt>
                <c:pt idx="9">
                  <c:v>50</c:v>
                </c:pt>
                <c:pt idx="10">
                  <c:v>40</c:v>
                </c:pt>
                <c:pt idx="11">
                  <c:v>43</c:v>
                </c:pt>
                <c:pt idx="12">
                  <c:v>48</c:v>
                </c:pt>
                <c:pt idx="13">
                  <c:v>45</c:v>
                </c:pt>
                <c:pt idx="14">
                  <c:v>46</c:v>
                </c:pt>
                <c:pt idx="15">
                  <c:v>49</c:v>
                </c:pt>
                <c:pt idx="16">
                  <c:v>44</c:v>
                </c:pt>
              </c:numCache>
            </c:numRef>
          </c:val>
          <c:smooth val="0"/>
          <c:extLst>
            <c:ext xmlns:c16="http://schemas.microsoft.com/office/drawing/2014/chart" uri="{C3380CC4-5D6E-409C-BE32-E72D297353CC}">
              <c16:uniqueId val="{00000000-7748-4249-8243-2998B1A19CF9}"/>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1890000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Sales</a:t>
            </a:r>
          </a:p>
        </c:rich>
      </c:tx>
      <c:layout>
        <c:manualLayout>
          <c:xMode val="edge"/>
          <c:yMode val="edge"/>
          <c:x val="0.197492"/>
          <c:y val="0.416466"/>
          <c:w val="0.13727300000000001"/>
          <c:h val="8.35336E-2"/>
        </c:manualLayout>
      </c:layout>
      <c:overlay val="1"/>
      <c:spPr>
        <a:noFill/>
        <a:effectLst/>
      </c:spPr>
    </c:title>
    <c:autoTitleDeleted val="0"/>
    <c:plotArea>
      <c:layout>
        <c:manualLayout>
          <c:layoutTarget val="inner"/>
          <c:xMode val="edge"/>
          <c:yMode val="edge"/>
          <c:x val="3.6665259597369157E-3"/>
          <c:y val="5.0001515984978758E-3"/>
          <c:w val="0.53225699999999998"/>
          <c:h val="0.98750000000000004"/>
        </c:manualLayout>
      </c:layout>
      <c:doughnutChart>
        <c:varyColors val="0"/>
        <c:ser>
          <c:idx val="0"/>
          <c:order val="0"/>
          <c:tx>
            <c:strRef>
              <c:f>Sheet1!$A$2</c:f>
              <c:strCache>
                <c:ptCount val="1"/>
                <c:pt idx="0">
                  <c:v>Sales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4A83-E641-9738-77A6CCD1823D}"/>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4A83-E641-9738-77A6CCD1823D}"/>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4A83-E641-9738-77A6CCD1823D}"/>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4A83-E641-9738-77A6CCD1823D}"/>
              </c:ext>
            </c:extLst>
          </c:dPt>
          <c:dLbls>
            <c:dLbl>
              <c:idx val="0"/>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4A83-E641-9738-77A6CCD1823D}"/>
                </c:ext>
              </c:extLst>
            </c:dLbl>
            <c:dLbl>
              <c:idx val="1"/>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4A83-E641-9738-77A6CCD1823D}"/>
                </c:ext>
              </c:extLst>
            </c:dLbl>
            <c:dLbl>
              <c:idx val="2"/>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4A83-E641-9738-77A6CCD1823D}"/>
                </c:ext>
              </c:extLst>
            </c:dLbl>
            <c:dLbl>
              <c:idx val="3"/>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4A83-E641-9738-77A6CCD1823D}"/>
                </c:ext>
              </c:extLst>
            </c:dLbl>
            <c:numFmt formatCode="0%" sourceLinked="0"/>
            <c:spPr>
              <a:noFill/>
              <a:ln>
                <a:noFill/>
              </a:ln>
              <a:effectLst/>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44</c:v>
                </c:pt>
                <c:pt idx="1">
                  <c:v>35</c:v>
                </c:pt>
                <c:pt idx="2">
                  <c:v>18</c:v>
                </c:pt>
                <c:pt idx="3">
                  <c:v>3</c:v>
                </c:pt>
              </c:numCache>
            </c:numRef>
          </c:val>
          <c:extLst>
            <c:ext xmlns:c16="http://schemas.microsoft.com/office/drawing/2014/chart" uri="{C3380CC4-5D6E-409C-BE32-E72D297353CC}">
              <c16:uniqueId val="{00000008-4A83-E641-9738-77A6CCD1823D}"/>
            </c:ext>
          </c:extLst>
        </c:ser>
        <c:dLbls>
          <c:showLegendKey val="0"/>
          <c:showVal val="0"/>
          <c:showCatName val="0"/>
          <c:showSerName val="0"/>
          <c:showPercent val="0"/>
          <c:showBubbleSize val="0"/>
          <c:showLeaderLines val="1"/>
        </c:dLbls>
        <c:firstSliceAng val="0"/>
        <c:holeSize val="54"/>
      </c:doughnutChart>
      <c:spPr>
        <a:noFill/>
        <a:ln w="12700" cap="flat">
          <a:noFill/>
          <a:miter lim="400000"/>
        </a:ln>
        <a:effectLst/>
      </c:spPr>
    </c:plotArea>
    <c:legend>
      <c:legendPos val="r"/>
      <c:layout>
        <c:manualLayout>
          <c:xMode val="edge"/>
          <c:yMode val="edge"/>
          <c:x val="0.46563599999999999"/>
          <c:y val="0.262714"/>
          <c:w val="0.53436399999999995"/>
          <c:h val="0.487072"/>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6715"/>
          <c:y val="0"/>
          <c:w val="0.28656900000000002"/>
          <c:h val="0.149752"/>
        </c:manualLayout>
      </c:layout>
      <c:overlay val="1"/>
      <c:spPr>
        <a:noFill/>
        <a:effectLst/>
      </c:spPr>
    </c:title>
    <c:autoTitleDeleted val="0"/>
    <c:plotArea>
      <c:layout>
        <c:manualLayout>
          <c:layoutTarget val="inner"/>
          <c:xMode val="edge"/>
          <c:yMode val="edge"/>
          <c:x val="2.6108900000000001E-2"/>
          <c:y val="0.149752"/>
          <c:w val="0.96443599999999996"/>
          <c:h val="0.63109300000000002"/>
        </c:manualLayout>
      </c:layout>
      <c:lineChart>
        <c:grouping val="standard"/>
        <c:varyColors val="0"/>
        <c:ser>
          <c:idx val="0"/>
          <c:order val="0"/>
          <c:tx>
            <c:strRef>
              <c:f>Sheet1!$B$1</c:f>
              <c:strCache>
                <c:ptCount val="1"/>
                <c:pt idx="0">
                  <c:v>Profits Are Up</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strCache>
            </c:strRef>
          </c:cat>
          <c:val>
            <c:numRef>
              <c:f>Sheet1!$B$2:$B$18</c:f>
              <c:numCache>
                <c:formatCode>General</c:formatCode>
                <c:ptCount val="17"/>
                <c:pt idx="0">
                  <c:v>21</c:v>
                </c:pt>
                <c:pt idx="1">
                  <c:v>22</c:v>
                </c:pt>
                <c:pt idx="2">
                  <c:v>29</c:v>
                </c:pt>
                <c:pt idx="3">
                  <c:v>27</c:v>
                </c:pt>
                <c:pt idx="4">
                  <c:v>29</c:v>
                </c:pt>
                <c:pt idx="5">
                  <c:v>29</c:v>
                </c:pt>
                <c:pt idx="6">
                  <c:v>30</c:v>
                </c:pt>
                <c:pt idx="7">
                  <c:v>35</c:v>
                </c:pt>
                <c:pt idx="8">
                  <c:v>32</c:v>
                </c:pt>
                <c:pt idx="9">
                  <c:v>37</c:v>
                </c:pt>
                <c:pt idx="10">
                  <c:v>30</c:v>
                </c:pt>
                <c:pt idx="11">
                  <c:v>31</c:v>
                </c:pt>
                <c:pt idx="12">
                  <c:v>34</c:v>
                </c:pt>
                <c:pt idx="13">
                  <c:v>32</c:v>
                </c:pt>
                <c:pt idx="14">
                  <c:v>38</c:v>
                </c:pt>
                <c:pt idx="15">
                  <c:v>33</c:v>
                </c:pt>
                <c:pt idx="16">
                  <c:v>31</c:v>
                </c:pt>
              </c:numCache>
            </c:numRef>
          </c:val>
          <c:smooth val="0"/>
          <c:extLst>
            <c:ext xmlns:c16="http://schemas.microsoft.com/office/drawing/2014/chart" uri="{C3380CC4-5D6E-409C-BE32-E72D297353CC}">
              <c16:uniqueId val="{00000000-6966-6D43-8DCA-173057A8BE73}"/>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1890000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Profits</a:t>
            </a:r>
          </a:p>
        </c:rich>
      </c:tx>
      <c:layout>
        <c:manualLayout>
          <c:xMode val="edge"/>
          <c:yMode val="edge"/>
          <c:x val="9.6863299999999999E-2"/>
          <c:y val="0.41699199999999997"/>
          <c:w val="0.100551"/>
          <c:h val="8.3007800000000007E-2"/>
        </c:manualLayout>
      </c:layout>
      <c:overlay val="1"/>
      <c:spPr>
        <a:noFill/>
        <a:effectLst/>
      </c:spPr>
    </c:title>
    <c:autoTitleDeleted val="0"/>
    <c:plotArea>
      <c:layout>
        <c:manualLayout>
          <c:layoutTarget val="inner"/>
          <c:xMode val="edge"/>
          <c:yMode val="edge"/>
          <c:x val="5.0000000000000001E-3"/>
          <c:y val="5.0000000000000001E-3"/>
          <c:w val="0.29427799999999998"/>
          <c:h val="0.98750000000000004"/>
        </c:manualLayout>
      </c:layout>
      <c:doughnutChart>
        <c:varyColors val="0"/>
        <c:ser>
          <c:idx val="0"/>
          <c:order val="0"/>
          <c:tx>
            <c:strRef>
              <c:f>Sheet1!$A$2</c:f>
              <c:strCache>
                <c:ptCount val="1"/>
                <c:pt idx="0">
                  <c:v>Profits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F399-D442-B6FF-76B60A2A7534}"/>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F399-D442-B6FF-76B60A2A7534}"/>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F399-D442-B6FF-76B60A2A7534}"/>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F399-D442-B6FF-76B60A2A7534}"/>
              </c:ext>
            </c:extLst>
          </c:dPt>
          <c:dLbls>
            <c:dLbl>
              <c:idx val="0"/>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F399-D442-B6FF-76B60A2A7534}"/>
                </c:ext>
              </c:extLst>
            </c:dLbl>
            <c:dLbl>
              <c:idx val="1"/>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F399-D442-B6FF-76B60A2A7534}"/>
                </c:ext>
              </c:extLst>
            </c:dLbl>
            <c:dLbl>
              <c:idx val="2"/>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F399-D442-B6FF-76B60A2A7534}"/>
                </c:ext>
              </c:extLst>
            </c:dLbl>
            <c:dLbl>
              <c:idx val="3"/>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F399-D442-B6FF-76B60A2A7534}"/>
                </c:ext>
              </c:extLst>
            </c:dLbl>
            <c:numFmt formatCode="0%" sourceLinked="0"/>
            <c:spPr>
              <a:noFill/>
              <a:ln>
                <a:noFill/>
              </a:ln>
              <a:effectLst/>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31</c:v>
                </c:pt>
                <c:pt idx="1">
                  <c:v>42</c:v>
                </c:pt>
                <c:pt idx="2">
                  <c:v>26</c:v>
                </c:pt>
                <c:pt idx="3">
                  <c:v>2</c:v>
                </c:pt>
              </c:numCache>
            </c:numRef>
          </c:val>
          <c:extLst>
            <c:ext xmlns:c16="http://schemas.microsoft.com/office/drawing/2014/chart" uri="{C3380CC4-5D6E-409C-BE32-E72D297353CC}">
              <c16:uniqueId val="{00000008-F399-D442-B6FF-76B60A2A7534}"/>
            </c:ext>
          </c:extLst>
        </c:ser>
        <c:dLbls>
          <c:showLegendKey val="0"/>
          <c:showVal val="0"/>
          <c:showCatName val="0"/>
          <c:showSerName val="0"/>
          <c:showPercent val="0"/>
          <c:showBubbleSize val="0"/>
          <c:showLeaderLines val="1"/>
        </c:dLbls>
        <c:firstSliceAng val="0"/>
        <c:holeSize val="54"/>
      </c:doughnutChart>
      <c:spPr>
        <a:noFill/>
        <a:ln w="12700" cap="flat">
          <a:noFill/>
          <a:miter lim="400000"/>
        </a:ln>
        <a:effectLst/>
      </c:spPr>
    </c:plotArea>
    <c:legend>
      <c:legendPos val="r"/>
      <c:layout>
        <c:manualLayout>
          <c:xMode val="edge"/>
          <c:yMode val="edge"/>
          <c:x val="0.285937"/>
          <c:y val="0.61857700000000004"/>
          <c:w val="0.714063"/>
          <c:h val="0.14166699999999999"/>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983700000000002"/>
          <c:y val="0"/>
          <c:w val="0.28032600000000002"/>
          <c:h val="0.153637"/>
        </c:manualLayout>
      </c:layout>
      <c:overlay val="1"/>
      <c:spPr>
        <a:noFill/>
        <a:effectLst/>
      </c:spPr>
    </c:title>
    <c:autoTitleDeleted val="0"/>
    <c:plotArea>
      <c:layout>
        <c:manualLayout>
          <c:layoutTarget val="inner"/>
          <c:xMode val="edge"/>
          <c:yMode val="edge"/>
          <c:x val="2.55401E-2"/>
          <c:y val="0.153637"/>
          <c:w val="0.96591300000000002"/>
          <c:h val="0.62184600000000001"/>
        </c:manualLayout>
      </c:layout>
      <c:lineChart>
        <c:grouping val="standard"/>
        <c:varyColors val="0"/>
        <c:ser>
          <c:idx val="0"/>
          <c:order val="0"/>
          <c:tx>
            <c:strRef>
              <c:f>Sheet1!$B$1</c:f>
              <c:strCache>
                <c:ptCount val="1"/>
                <c:pt idx="0">
                  <c:v>Increased Capital Investments</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strCache>
            </c:strRef>
          </c:cat>
          <c:val>
            <c:numRef>
              <c:f>Sheet1!$B$2:$B$18</c:f>
              <c:numCache>
                <c:formatCode>General</c:formatCode>
                <c:ptCount val="17"/>
                <c:pt idx="0">
                  <c:v>20</c:v>
                </c:pt>
                <c:pt idx="1">
                  <c:v>19</c:v>
                </c:pt>
                <c:pt idx="2">
                  <c:v>19</c:v>
                </c:pt>
                <c:pt idx="3">
                  <c:v>18</c:v>
                </c:pt>
                <c:pt idx="4">
                  <c:v>21</c:v>
                </c:pt>
                <c:pt idx="5">
                  <c:v>22</c:v>
                </c:pt>
                <c:pt idx="6">
                  <c:v>28</c:v>
                </c:pt>
                <c:pt idx="7">
                  <c:v>28</c:v>
                </c:pt>
                <c:pt idx="8">
                  <c:v>29</c:v>
                </c:pt>
                <c:pt idx="9">
                  <c:v>28</c:v>
                </c:pt>
                <c:pt idx="10">
                  <c:v>25</c:v>
                </c:pt>
                <c:pt idx="11">
                  <c:v>26</c:v>
                </c:pt>
                <c:pt idx="12">
                  <c:v>27</c:v>
                </c:pt>
                <c:pt idx="13">
                  <c:v>25</c:v>
                </c:pt>
                <c:pt idx="14">
                  <c:v>22</c:v>
                </c:pt>
                <c:pt idx="15">
                  <c:v>25</c:v>
                </c:pt>
                <c:pt idx="16">
                  <c:v>27</c:v>
                </c:pt>
              </c:numCache>
            </c:numRef>
          </c:val>
          <c:smooth val="0"/>
          <c:extLst>
            <c:ext xmlns:c16="http://schemas.microsoft.com/office/drawing/2014/chart" uri="{C3380CC4-5D6E-409C-BE32-E72D297353CC}">
              <c16:uniqueId val="{00000000-A41F-124E-83B4-6ABA3618434E}"/>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1890000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0.6318</cdr:x>
      <cdr:y>0.58217</cdr:y>
    </cdr:from>
    <cdr:to>
      <cdr:x>0.87357</cdr:x>
      <cdr:y>0.66838</cdr:y>
    </cdr:to>
    <cdr:sp macro="" textlink="">
      <cdr:nvSpPr>
        <cdr:cNvPr id="2" name="TextBox 1">
          <a:extLst xmlns:a="http://schemas.openxmlformats.org/drawingml/2006/main">
            <a:ext uri="{FF2B5EF4-FFF2-40B4-BE49-F238E27FC236}">
              <a16:creationId xmlns:a16="http://schemas.microsoft.com/office/drawing/2014/main" id="{18BD1DE9-47EB-5F4D-99D3-57CCD75F09E4}"/>
            </a:ext>
          </a:extLst>
        </cdr:cNvPr>
        <cdr:cNvSpPr txBox="1"/>
      </cdr:nvSpPr>
      <cdr:spPr>
        <a:xfrm xmlns:a="http://schemas.openxmlformats.org/drawingml/2006/main">
          <a:off x="5670169" y="2616737"/>
          <a:ext cx="2169763" cy="387458"/>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45719" tIns="45719" rIns="45719" bIns="45719" numCol="1" spcCol="38100" rtlCol="0" anchor="t">
          <a:spAutoFit/>
        </a:bodyPr>
        <a:lstStyle xmlns:a="http://schemas.openxmlformats.org/drawingml/2006/main"/>
        <a:p xmlns:a="http://schemas.openxmlformats.org/drawingml/2006/main">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xfrm>
            <a:off x="1143000" y="685800"/>
            <a:ext cx="4572000" cy="3429000"/>
          </a:xfrm>
          <a:prstGeom prst="rect">
            <a:avLst/>
          </a:prstGeom>
        </p:spPr>
        <p:txBody>
          <a:bodyPr/>
          <a:lstStyle/>
          <a:p>
            <a:endParaRPr/>
          </a:p>
        </p:txBody>
      </p:sp>
      <p:sp>
        <p:nvSpPr>
          <p:cNvPr id="156" name="Shape 15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92466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noRot="1" noChangeAspect="1"/>
          </p:cNvSpPr>
          <p:nvPr>
            <p:ph type="sldImg"/>
          </p:nvPr>
        </p:nvSpPr>
        <p:spPr>
          <a:prstGeom prst="rect">
            <a:avLst/>
          </a:prstGeom>
        </p:spPr>
        <p:txBody>
          <a:bodyPr/>
          <a:lstStyle/>
          <a:p>
            <a:endParaRPr/>
          </a:p>
        </p:txBody>
      </p:sp>
      <p:sp>
        <p:nvSpPr>
          <p:cNvPr id="177" name="Shape 177"/>
          <p:cNvSpPr>
            <a:spLocks noGrp="1"/>
          </p:cNvSpPr>
          <p:nvPr>
            <p:ph type="body" sz="quarter" idx="1"/>
          </p:nvPr>
        </p:nvSpPr>
        <p:spPr>
          <a:prstGeom prst="rect">
            <a:avLst/>
          </a:prstGeom>
        </p:spPr>
        <p:txBody>
          <a:bodyPr/>
          <a:lstStyle/>
          <a:p>
            <a:r>
              <a:rPr lang="en-US" dirty="0"/>
              <a:t>Acquiring talent </a:t>
            </a:r>
            <a:r>
              <a:rPr dirty="0"/>
              <a:t>is </a:t>
            </a:r>
            <a:r>
              <a:rPr lang="en-US" dirty="0"/>
              <a:t>high</a:t>
            </a:r>
            <a:r>
              <a:rPr dirty="0"/>
              <a:t>est in the </a:t>
            </a:r>
            <a:r>
              <a:rPr lang="en-US" dirty="0"/>
              <a:t>Business and Professional Services and </a:t>
            </a:r>
            <a:r>
              <a:rPr dirty="0"/>
              <a:t>Manufacturing sectors</a:t>
            </a:r>
          </a:p>
          <a:p>
            <a:endParaRPr dirty="0"/>
          </a:p>
          <a:p>
            <a:r>
              <a:rPr lang="en-US" dirty="0"/>
              <a:t>Cost of Health Insurance is highest in Manufacturing and Construction, and Non-Profit sectors</a:t>
            </a:r>
            <a:endParaRPr dirty="0"/>
          </a:p>
        </p:txBody>
      </p:sp>
    </p:spTree>
    <p:extLst>
      <p:ext uri="{BB962C8B-B14F-4D97-AF65-F5344CB8AC3E}">
        <p14:creationId xmlns:p14="http://schemas.microsoft.com/office/powerpoint/2010/main" val="170644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noRot="1" noChangeAspect="1"/>
          </p:cNvSpPr>
          <p:nvPr>
            <p:ph type="sldImg"/>
          </p:nvPr>
        </p:nvSpPr>
        <p:spPr>
          <a:prstGeom prst="rect">
            <a:avLst/>
          </a:prstGeom>
        </p:spPr>
        <p:txBody>
          <a:bodyPr/>
          <a:lstStyle/>
          <a:p>
            <a:endParaRPr/>
          </a:p>
        </p:txBody>
      </p:sp>
      <p:sp>
        <p:nvSpPr>
          <p:cNvPr id="177" name="Shape 177"/>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3122764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noRot="1" noChangeAspect="1"/>
          </p:cNvSpPr>
          <p:nvPr>
            <p:ph type="sldImg"/>
          </p:nvPr>
        </p:nvSpPr>
        <p:spPr>
          <a:prstGeom prst="rect">
            <a:avLst/>
          </a:prstGeom>
        </p:spPr>
        <p:txBody>
          <a:bodyPr/>
          <a:lstStyle/>
          <a:p>
            <a:endParaRPr/>
          </a:p>
        </p:txBody>
      </p:sp>
      <p:sp>
        <p:nvSpPr>
          <p:cNvPr id="177" name="Shape 177"/>
          <p:cNvSpPr>
            <a:spLocks noGrp="1"/>
          </p:cNvSpPr>
          <p:nvPr>
            <p:ph type="body" sz="quarter" idx="1"/>
          </p:nvPr>
        </p:nvSpPr>
        <p:spPr>
          <a:prstGeom prst="rect">
            <a:avLst/>
          </a:prstGeom>
        </p:spPr>
        <p:txBody>
          <a:bodyPr/>
          <a:lstStyle/>
          <a:p>
            <a:r>
              <a:rPr lang="en-US" dirty="0"/>
              <a:t>Sum percentage of those saying they will “decrease health care benefits” and those saying they “don’t offer HC benefits in 2015 equals the percentage of those who now say they “don’t offer HC benefits.”</a:t>
            </a:r>
            <a:endParaRPr dirty="0"/>
          </a:p>
        </p:txBody>
      </p:sp>
    </p:spTree>
    <p:extLst>
      <p:ext uri="{BB962C8B-B14F-4D97-AF65-F5344CB8AC3E}">
        <p14:creationId xmlns:p14="http://schemas.microsoft.com/office/powerpoint/2010/main" val="2958456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04713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noRot="1" noChangeAspect="1"/>
          </p:cNvSpPr>
          <p:nvPr>
            <p:ph type="sldImg"/>
          </p:nvPr>
        </p:nvSpPr>
        <p:spPr>
          <a:prstGeom prst="rect">
            <a:avLst/>
          </a:prstGeom>
        </p:spPr>
        <p:txBody>
          <a:bodyPr/>
          <a:lstStyle/>
          <a:p>
            <a:endParaRPr/>
          </a:p>
        </p:txBody>
      </p:sp>
      <p:sp>
        <p:nvSpPr>
          <p:cNvPr id="177" name="Shape 177"/>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1755507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6"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7" name="Picture 21" descr="Picture 21"/>
          <p:cNvPicPr>
            <a:picLocks noChangeAspect="1"/>
          </p:cNvPicPr>
          <p:nvPr/>
        </p:nvPicPr>
        <p:blipFill>
          <a:blip r:embed="rId2"/>
          <a:stretch>
            <a:fillRect/>
          </a:stretch>
        </p:blipFill>
        <p:spPr>
          <a:xfrm>
            <a:off x="6629400" y="6069012"/>
            <a:ext cx="2286000" cy="636588"/>
          </a:xfrm>
          <a:prstGeom prst="rect">
            <a:avLst/>
          </a:prstGeom>
          <a:ln w="12700">
            <a:miter lim="400000"/>
          </a:ln>
        </p:spPr>
      </p:pic>
      <p:pic>
        <p:nvPicPr>
          <p:cNvPr id="18" name="Picture 2" descr="Picture 2"/>
          <p:cNvPicPr>
            <a:picLocks noChangeAspect="1"/>
          </p:cNvPicPr>
          <p:nvPr/>
        </p:nvPicPr>
        <p:blipFill>
          <a:blip r:embed="rId3"/>
          <a:stretch>
            <a:fillRect/>
          </a:stretch>
        </p:blipFill>
        <p:spPr>
          <a:xfrm>
            <a:off x="3810000" y="5943600"/>
            <a:ext cx="1461018" cy="935817"/>
          </a:xfrm>
          <a:prstGeom prst="rect">
            <a:avLst/>
          </a:prstGeom>
          <a:ln w="12700">
            <a:miter lim="400000"/>
          </a:ln>
        </p:spPr>
      </p:pic>
      <p:pic>
        <p:nvPicPr>
          <p:cNvPr id="19" name="Picture 5" descr="Picture 5"/>
          <p:cNvPicPr>
            <a:picLocks noChangeAspect="1"/>
          </p:cNvPicPr>
          <p:nvPr/>
        </p:nvPicPr>
        <p:blipFill>
          <a:blip r:embed="rId4"/>
          <a:stretch>
            <a:fillRect/>
          </a:stretch>
        </p:blipFill>
        <p:spPr>
          <a:xfrm>
            <a:off x="457200" y="6172200"/>
            <a:ext cx="2438400" cy="467800"/>
          </a:xfrm>
          <a:prstGeom prst="rect">
            <a:avLst/>
          </a:prstGeom>
          <a:ln w="12700">
            <a:miter lim="400000"/>
          </a:ln>
        </p:spPr>
      </p:pic>
      <p:sp>
        <p:nvSpPr>
          <p:cNvPr id="20" name="Rectangle 3"/>
          <p:cNvSpPr/>
          <p:nvPr/>
        </p:nvSpPr>
        <p:spPr>
          <a:xfrm>
            <a:off x="0" y="1676400"/>
            <a:ext cx="9144000" cy="1905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21" name="Title Text"/>
          <p:cNvSpPr txBox="1">
            <a:spLocks noGrp="1"/>
          </p:cNvSpPr>
          <p:nvPr>
            <p:ph type="title"/>
          </p:nvPr>
        </p:nvSpPr>
        <p:spPr>
          <a:xfrm>
            <a:off x="685800" y="2130425"/>
            <a:ext cx="7772400" cy="1069975"/>
          </a:xfrm>
          <a:prstGeom prst="rect">
            <a:avLst/>
          </a:prstGeom>
        </p:spPr>
        <p:txBody>
          <a:bodyPr/>
          <a:lstStyle>
            <a:lvl1pPr algn="r"/>
          </a:lstStyle>
          <a:p>
            <a:r>
              <a:t>Title Text</a:t>
            </a:r>
          </a:p>
        </p:txBody>
      </p:sp>
      <p:sp>
        <p:nvSpPr>
          <p:cNvPr id="22" name="Body Level One…"/>
          <p:cNvSpPr txBox="1">
            <a:spLocks noGrp="1"/>
          </p:cNvSpPr>
          <p:nvPr>
            <p:ph type="body" sz="quarter" idx="1"/>
          </p:nvPr>
        </p:nvSpPr>
        <p:spPr>
          <a:xfrm>
            <a:off x="685800" y="2971800"/>
            <a:ext cx="7772400" cy="762000"/>
          </a:xfrm>
          <a:prstGeom prst="rect">
            <a:avLst/>
          </a:prstGeom>
        </p:spPr>
        <p:txBody>
          <a:bodyPr/>
          <a:lstStyle>
            <a:lvl1pPr marL="0" indent="0" algn="r">
              <a:buSzTx/>
              <a:buFontTx/>
              <a:buNone/>
              <a:defRPr>
                <a:solidFill>
                  <a:srgbClr val="0A0A0A"/>
                </a:solidFill>
              </a:defRPr>
            </a:lvl1pPr>
            <a:lvl2pPr marL="0" indent="457200" algn="r">
              <a:buSzTx/>
              <a:buFontTx/>
              <a:buNone/>
              <a:defRPr>
                <a:solidFill>
                  <a:srgbClr val="0A0A0A"/>
                </a:solidFill>
              </a:defRPr>
            </a:lvl2pPr>
            <a:lvl3pPr marL="0" indent="914400" algn="r">
              <a:buSzTx/>
              <a:buFontTx/>
              <a:buNone/>
              <a:defRPr>
                <a:solidFill>
                  <a:srgbClr val="0A0A0A"/>
                </a:solidFill>
              </a:defRPr>
            </a:lvl3pPr>
            <a:lvl4pPr marL="0" indent="1371600" algn="r">
              <a:buSzTx/>
              <a:buFontTx/>
              <a:buNone/>
              <a:defRPr>
                <a:solidFill>
                  <a:srgbClr val="0A0A0A"/>
                </a:solidFill>
              </a:defRPr>
            </a:lvl4pPr>
            <a:lvl5pPr marL="0" indent="1828800" algn="r">
              <a:buSzTx/>
              <a:buFontTx/>
              <a:buNone/>
              <a:defRPr>
                <a:solidFill>
                  <a:srgbClr val="0A0A0A"/>
                </a:solidFill>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130"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31" name="Picture 21" descr="Picture 21"/>
          <p:cNvPicPr>
            <a:picLocks noChangeAspect="1"/>
          </p:cNvPicPr>
          <p:nvPr/>
        </p:nvPicPr>
        <p:blipFill>
          <a:blip r:embed="rId2"/>
          <a:stretch>
            <a:fillRect/>
          </a:stretch>
        </p:blipFill>
        <p:spPr>
          <a:xfrm>
            <a:off x="6629400" y="6069012"/>
            <a:ext cx="2286000" cy="636588"/>
          </a:xfrm>
          <a:prstGeom prst="rect">
            <a:avLst/>
          </a:prstGeom>
          <a:ln w="12700">
            <a:miter lim="400000"/>
          </a:ln>
        </p:spPr>
      </p:pic>
      <p:pic>
        <p:nvPicPr>
          <p:cNvPr id="132" name="Picture 2" descr="Picture 2"/>
          <p:cNvPicPr>
            <a:picLocks noChangeAspect="1"/>
          </p:cNvPicPr>
          <p:nvPr/>
        </p:nvPicPr>
        <p:blipFill>
          <a:blip r:embed="rId3"/>
          <a:stretch>
            <a:fillRect/>
          </a:stretch>
        </p:blipFill>
        <p:spPr>
          <a:xfrm>
            <a:off x="3810000" y="5943600"/>
            <a:ext cx="1461018" cy="935817"/>
          </a:xfrm>
          <a:prstGeom prst="rect">
            <a:avLst/>
          </a:prstGeom>
          <a:ln w="12700">
            <a:miter lim="400000"/>
          </a:ln>
        </p:spPr>
      </p:pic>
      <p:pic>
        <p:nvPicPr>
          <p:cNvPr id="133" name="Picture 5" descr="Picture 5"/>
          <p:cNvPicPr>
            <a:picLocks noChangeAspect="1"/>
          </p:cNvPicPr>
          <p:nvPr/>
        </p:nvPicPr>
        <p:blipFill>
          <a:blip r:embed="rId4"/>
          <a:stretch>
            <a:fillRect/>
          </a:stretch>
        </p:blipFill>
        <p:spPr>
          <a:xfrm>
            <a:off x="457200" y="6172200"/>
            <a:ext cx="2438400" cy="467800"/>
          </a:xfrm>
          <a:prstGeom prst="rect">
            <a:avLst/>
          </a:prstGeom>
          <a:ln w="12700">
            <a:miter lim="400000"/>
          </a:ln>
        </p:spPr>
      </p:pic>
      <p:sp>
        <p:nvSpPr>
          <p:cNvPr id="134"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13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6"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43"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44" name="Picture 21" descr="Picture 21"/>
          <p:cNvPicPr>
            <a:picLocks noChangeAspect="1"/>
          </p:cNvPicPr>
          <p:nvPr/>
        </p:nvPicPr>
        <p:blipFill>
          <a:blip r:embed="rId2"/>
          <a:stretch>
            <a:fillRect/>
          </a:stretch>
        </p:blipFill>
        <p:spPr>
          <a:xfrm>
            <a:off x="6629400" y="6069012"/>
            <a:ext cx="2286000" cy="636588"/>
          </a:xfrm>
          <a:prstGeom prst="rect">
            <a:avLst/>
          </a:prstGeom>
          <a:ln w="12700">
            <a:miter lim="400000"/>
          </a:ln>
        </p:spPr>
      </p:pic>
      <p:pic>
        <p:nvPicPr>
          <p:cNvPr id="145" name="Picture 2" descr="Picture 2"/>
          <p:cNvPicPr>
            <a:picLocks noChangeAspect="1"/>
          </p:cNvPicPr>
          <p:nvPr/>
        </p:nvPicPr>
        <p:blipFill>
          <a:blip r:embed="rId3"/>
          <a:stretch>
            <a:fillRect/>
          </a:stretch>
        </p:blipFill>
        <p:spPr>
          <a:xfrm>
            <a:off x="3810000" y="5943600"/>
            <a:ext cx="1461018" cy="935817"/>
          </a:xfrm>
          <a:prstGeom prst="rect">
            <a:avLst/>
          </a:prstGeom>
          <a:ln w="12700">
            <a:miter lim="400000"/>
          </a:ln>
        </p:spPr>
      </p:pic>
      <p:pic>
        <p:nvPicPr>
          <p:cNvPr id="146" name="Picture 5" descr="Picture 5"/>
          <p:cNvPicPr>
            <a:picLocks noChangeAspect="1"/>
          </p:cNvPicPr>
          <p:nvPr/>
        </p:nvPicPr>
        <p:blipFill>
          <a:blip r:embed="rId4"/>
          <a:stretch>
            <a:fillRect/>
          </a:stretch>
        </p:blipFill>
        <p:spPr>
          <a:xfrm>
            <a:off x="457200" y="6172200"/>
            <a:ext cx="2438400" cy="467800"/>
          </a:xfrm>
          <a:prstGeom prst="rect">
            <a:avLst/>
          </a:prstGeom>
          <a:ln w="12700">
            <a:miter lim="400000"/>
          </a:ln>
        </p:spPr>
      </p:pic>
      <p:sp>
        <p:nvSpPr>
          <p:cNvPr id="147" name="Title Text"/>
          <p:cNvSpPr txBox="1">
            <a:spLocks noGrp="1"/>
          </p:cNvSpPr>
          <p:nvPr>
            <p:ph type="title"/>
          </p:nvPr>
        </p:nvSpPr>
        <p:spPr>
          <a:xfrm>
            <a:off x="6629400" y="274638"/>
            <a:ext cx="2057400" cy="5851526"/>
          </a:xfrm>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148" name="Body Level One…"/>
          <p:cNvSpPr txBox="1">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9"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0" name="Title Text"/>
          <p:cNvSpPr txBox="1">
            <a:spLocks noGrp="1"/>
          </p:cNvSpPr>
          <p:nvPr>
            <p:ph type="title"/>
          </p:nvPr>
        </p:nvSpPr>
        <p:spPr>
          <a:prstGeom prst="rect">
            <a:avLst/>
          </a:prstGeom>
        </p:spPr>
        <p:txBody>
          <a:bodyPr/>
          <a:lstStyle/>
          <a:p>
            <a:r>
              <a:t>Title Text</a:t>
            </a:r>
          </a:p>
        </p:txBody>
      </p:sp>
      <p:sp>
        <p:nvSpPr>
          <p:cNvPr id="3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9"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40" name="Picture 21" descr="Picture 21"/>
          <p:cNvPicPr>
            <a:picLocks noChangeAspect="1"/>
          </p:cNvPicPr>
          <p:nvPr/>
        </p:nvPicPr>
        <p:blipFill>
          <a:blip r:embed="rId2"/>
          <a:stretch>
            <a:fillRect/>
          </a:stretch>
        </p:blipFill>
        <p:spPr>
          <a:xfrm>
            <a:off x="6629400" y="6069012"/>
            <a:ext cx="2286000" cy="636588"/>
          </a:xfrm>
          <a:prstGeom prst="rect">
            <a:avLst/>
          </a:prstGeom>
          <a:ln w="12700">
            <a:miter lim="400000"/>
          </a:ln>
        </p:spPr>
      </p:pic>
      <p:pic>
        <p:nvPicPr>
          <p:cNvPr id="41" name="Picture 2" descr="Picture 2"/>
          <p:cNvPicPr>
            <a:picLocks noChangeAspect="1"/>
          </p:cNvPicPr>
          <p:nvPr/>
        </p:nvPicPr>
        <p:blipFill>
          <a:blip r:embed="rId3"/>
          <a:stretch>
            <a:fillRect/>
          </a:stretch>
        </p:blipFill>
        <p:spPr>
          <a:xfrm>
            <a:off x="3810000" y="5943600"/>
            <a:ext cx="1461018" cy="935817"/>
          </a:xfrm>
          <a:prstGeom prst="rect">
            <a:avLst/>
          </a:prstGeom>
          <a:ln w="12700">
            <a:miter lim="400000"/>
          </a:ln>
        </p:spPr>
      </p:pic>
      <p:pic>
        <p:nvPicPr>
          <p:cNvPr id="42" name="Picture 5" descr="Picture 5"/>
          <p:cNvPicPr>
            <a:picLocks noChangeAspect="1"/>
          </p:cNvPicPr>
          <p:nvPr/>
        </p:nvPicPr>
        <p:blipFill>
          <a:blip r:embed="rId4"/>
          <a:stretch>
            <a:fillRect/>
          </a:stretch>
        </p:blipFill>
        <p:spPr>
          <a:xfrm>
            <a:off x="457200" y="6172200"/>
            <a:ext cx="2438400" cy="467800"/>
          </a:xfrm>
          <a:prstGeom prst="rect">
            <a:avLst/>
          </a:prstGeom>
          <a:ln w="12700">
            <a:miter lim="400000"/>
          </a:ln>
        </p:spPr>
      </p:pic>
      <p:sp>
        <p:nvSpPr>
          <p:cNvPr id="43" name="Title Text"/>
          <p:cNvSpPr txBox="1">
            <a:spLocks noGrp="1"/>
          </p:cNvSpPr>
          <p:nvPr>
            <p:ph type="title"/>
          </p:nvPr>
        </p:nvSpPr>
        <p:spPr>
          <a:xfrm>
            <a:off x="722312" y="4406900"/>
            <a:ext cx="7772401" cy="1362075"/>
          </a:xfrm>
          <a:prstGeom prst="rect">
            <a:avLst/>
          </a:prstGeom>
        </p:spPr>
        <p:txBody>
          <a:bodyPr anchor="t"/>
          <a:lstStyle>
            <a:lvl1pPr algn="l">
              <a:defRPr cap="all">
                <a:solidFill>
                  <a:srgbClr val="000000"/>
                </a:solidFill>
                <a:latin typeface="+mn-lt"/>
                <a:ea typeface="+mn-ea"/>
                <a:cs typeface="+mn-cs"/>
                <a:sym typeface="Calibri"/>
              </a:defRPr>
            </a:lvl1pPr>
          </a:lstStyle>
          <a:p>
            <a:pPr>
              <a:defRPr>
                <a:effectLst/>
              </a:defRPr>
            </a:pPr>
            <a:r>
              <a:t>Title Text</a:t>
            </a:r>
          </a:p>
        </p:txBody>
      </p:sp>
      <p:sp>
        <p:nvSpPr>
          <p:cNvPr id="44"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52"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53" name="Picture 21" descr="Picture 21"/>
          <p:cNvPicPr>
            <a:picLocks noChangeAspect="1"/>
          </p:cNvPicPr>
          <p:nvPr/>
        </p:nvPicPr>
        <p:blipFill>
          <a:blip r:embed="rId2"/>
          <a:stretch>
            <a:fillRect/>
          </a:stretch>
        </p:blipFill>
        <p:spPr>
          <a:xfrm>
            <a:off x="6629400" y="6069012"/>
            <a:ext cx="2286000" cy="636588"/>
          </a:xfrm>
          <a:prstGeom prst="rect">
            <a:avLst/>
          </a:prstGeom>
          <a:ln w="12700">
            <a:miter lim="400000"/>
          </a:ln>
        </p:spPr>
      </p:pic>
      <p:pic>
        <p:nvPicPr>
          <p:cNvPr id="54" name="Picture 2" descr="Picture 2"/>
          <p:cNvPicPr>
            <a:picLocks noChangeAspect="1"/>
          </p:cNvPicPr>
          <p:nvPr/>
        </p:nvPicPr>
        <p:blipFill>
          <a:blip r:embed="rId3"/>
          <a:stretch>
            <a:fillRect/>
          </a:stretch>
        </p:blipFill>
        <p:spPr>
          <a:xfrm>
            <a:off x="3810000" y="5943600"/>
            <a:ext cx="1461018" cy="935817"/>
          </a:xfrm>
          <a:prstGeom prst="rect">
            <a:avLst/>
          </a:prstGeom>
          <a:ln w="12700">
            <a:miter lim="400000"/>
          </a:ln>
        </p:spPr>
      </p:pic>
      <p:pic>
        <p:nvPicPr>
          <p:cNvPr id="55" name="Picture 5" descr="Picture 5"/>
          <p:cNvPicPr>
            <a:picLocks noChangeAspect="1"/>
          </p:cNvPicPr>
          <p:nvPr/>
        </p:nvPicPr>
        <p:blipFill>
          <a:blip r:embed="rId4"/>
          <a:stretch>
            <a:fillRect/>
          </a:stretch>
        </p:blipFill>
        <p:spPr>
          <a:xfrm>
            <a:off x="457200" y="6172200"/>
            <a:ext cx="2438400" cy="467800"/>
          </a:xfrm>
          <a:prstGeom prst="rect">
            <a:avLst/>
          </a:prstGeom>
          <a:ln w="12700">
            <a:miter lim="400000"/>
          </a:ln>
        </p:spPr>
      </p:pic>
      <p:sp>
        <p:nvSpPr>
          <p:cNvPr id="56"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57"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65"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66" name="Picture 21" descr="Picture 21"/>
          <p:cNvPicPr>
            <a:picLocks noChangeAspect="1"/>
          </p:cNvPicPr>
          <p:nvPr/>
        </p:nvPicPr>
        <p:blipFill>
          <a:blip r:embed="rId2"/>
          <a:stretch>
            <a:fillRect/>
          </a:stretch>
        </p:blipFill>
        <p:spPr>
          <a:xfrm>
            <a:off x="6629400" y="6069012"/>
            <a:ext cx="2286000" cy="636588"/>
          </a:xfrm>
          <a:prstGeom prst="rect">
            <a:avLst/>
          </a:prstGeom>
          <a:ln w="12700">
            <a:miter lim="400000"/>
          </a:ln>
        </p:spPr>
      </p:pic>
      <p:pic>
        <p:nvPicPr>
          <p:cNvPr id="67" name="Picture 2" descr="Picture 2"/>
          <p:cNvPicPr>
            <a:picLocks noChangeAspect="1"/>
          </p:cNvPicPr>
          <p:nvPr/>
        </p:nvPicPr>
        <p:blipFill>
          <a:blip r:embed="rId3"/>
          <a:stretch>
            <a:fillRect/>
          </a:stretch>
        </p:blipFill>
        <p:spPr>
          <a:xfrm>
            <a:off x="3810000" y="5943600"/>
            <a:ext cx="1461018" cy="935817"/>
          </a:xfrm>
          <a:prstGeom prst="rect">
            <a:avLst/>
          </a:prstGeom>
          <a:ln w="12700">
            <a:miter lim="400000"/>
          </a:ln>
        </p:spPr>
      </p:pic>
      <p:pic>
        <p:nvPicPr>
          <p:cNvPr id="68" name="Picture 5" descr="Picture 5"/>
          <p:cNvPicPr>
            <a:picLocks noChangeAspect="1"/>
          </p:cNvPicPr>
          <p:nvPr/>
        </p:nvPicPr>
        <p:blipFill>
          <a:blip r:embed="rId4"/>
          <a:stretch>
            <a:fillRect/>
          </a:stretch>
        </p:blipFill>
        <p:spPr>
          <a:xfrm>
            <a:off x="457200" y="6172200"/>
            <a:ext cx="2438400" cy="467800"/>
          </a:xfrm>
          <a:prstGeom prst="rect">
            <a:avLst/>
          </a:prstGeom>
          <a:ln w="12700">
            <a:miter lim="400000"/>
          </a:ln>
        </p:spPr>
      </p:pic>
      <p:sp>
        <p:nvSpPr>
          <p:cNvPr id="69"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70"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71"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72"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79"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80" name="Picture 21" descr="Picture 21"/>
          <p:cNvPicPr>
            <a:picLocks noChangeAspect="1"/>
          </p:cNvPicPr>
          <p:nvPr/>
        </p:nvPicPr>
        <p:blipFill>
          <a:blip r:embed="rId2"/>
          <a:stretch>
            <a:fillRect/>
          </a:stretch>
        </p:blipFill>
        <p:spPr>
          <a:xfrm>
            <a:off x="6629400" y="6069012"/>
            <a:ext cx="2286000" cy="636588"/>
          </a:xfrm>
          <a:prstGeom prst="rect">
            <a:avLst/>
          </a:prstGeom>
          <a:ln w="12700">
            <a:miter lim="400000"/>
          </a:ln>
        </p:spPr>
      </p:pic>
      <p:pic>
        <p:nvPicPr>
          <p:cNvPr id="81" name="Picture 2" descr="Picture 2"/>
          <p:cNvPicPr>
            <a:picLocks noChangeAspect="1"/>
          </p:cNvPicPr>
          <p:nvPr/>
        </p:nvPicPr>
        <p:blipFill>
          <a:blip r:embed="rId3"/>
          <a:stretch>
            <a:fillRect/>
          </a:stretch>
        </p:blipFill>
        <p:spPr>
          <a:xfrm>
            <a:off x="3810000" y="5943600"/>
            <a:ext cx="1461018" cy="935817"/>
          </a:xfrm>
          <a:prstGeom prst="rect">
            <a:avLst/>
          </a:prstGeom>
          <a:ln w="12700">
            <a:miter lim="400000"/>
          </a:ln>
        </p:spPr>
      </p:pic>
      <p:pic>
        <p:nvPicPr>
          <p:cNvPr id="82" name="Picture 5" descr="Picture 5"/>
          <p:cNvPicPr>
            <a:picLocks noChangeAspect="1"/>
          </p:cNvPicPr>
          <p:nvPr/>
        </p:nvPicPr>
        <p:blipFill>
          <a:blip r:embed="rId4"/>
          <a:stretch>
            <a:fillRect/>
          </a:stretch>
        </p:blipFill>
        <p:spPr>
          <a:xfrm>
            <a:off x="457200" y="6172200"/>
            <a:ext cx="2438400" cy="467800"/>
          </a:xfrm>
          <a:prstGeom prst="rect">
            <a:avLst/>
          </a:prstGeom>
          <a:ln w="12700">
            <a:miter lim="400000"/>
          </a:ln>
        </p:spPr>
      </p:pic>
      <p:sp>
        <p:nvSpPr>
          <p:cNvPr id="83"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84"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91"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92" name="Picture 21" descr="Picture 21"/>
          <p:cNvPicPr>
            <a:picLocks noChangeAspect="1"/>
          </p:cNvPicPr>
          <p:nvPr/>
        </p:nvPicPr>
        <p:blipFill>
          <a:blip r:embed="rId2"/>
          <a:stretch>
            <a:fillRect/>
          </a:stretch>
        </p:blipFill>
        <p:spPr>
          <a:xfrm>
            <a:off x="6629400" y="6069012"/>
            <a:ext cx="2286000" cy="636588"/>
          </a:xfrm>
          <a:prstGeom prst="rect">
            <a:avLst/>
          </a:prstGeom>
          <a:ln w="12700">
            <a:miter lim="400000"/>
          </a:ln>
        </p:spPr>
      </p:pic>
      <p:pic>
        <p:nvPicPr>
          <p:cNvPr id="93" name="Picture 2" descr="Picture 2"/>
          <p:cNvPicPr>
            <a:picLocks noChangeAspect="1"/>
          </p:cNvPicPr>
          <p:nvPr/>
        </p:nvPicPr>
        <p:blipFill>
          <a:blip r:embed="rId3"/>
          <a:stretch>
            <a:fillRect/>
          </a:stretch>
        </p:blipFill>
        <p:spPr>
          <a:xfrm>
            <a:off x="3810000" y="5943600"/>
            <a:ext cx="1461018" cy="935817"/>
          </a:xfrm>
          <a:prstGeom prst="rect">
            <a:avLst/>
          </a:prstGeom>
          <a:ln w="12700">
            <a:miter lim="400000"/>
          </a:ln>
        </p:spPr>
      </p:pic>
      <p:pic>
        <p:nvPicPr>
          <p:cNvPr id="94" name="Picture 5" descr="Picture 5"/>
          <p:cNvPicPr>
            <a:picLocks noChangeAspect="1"/>
          </p:cNvPicPr>
          <p:nvPr/>
        </p:nvPicPr>
        <p:blipFill>
          <a:blip r:embed="rId4"/>
          <a:stretch>
            <a:fillRect/>
          </a:stretch>
        </p:blipFill>
        <p:spPr>
          <a:xfrm>
            <a:off x="457200" y="6172200"/>
            <a:ext cx="2438400" cy="467800"/>
          </a:xfrm>
          <a:prstGeom prst="rect">
            <a:avLst/>
          </a:prstGeom>
          <a:ln w="12700">
            <a:miter lim="400000"/>
          </a:ln>
        </p:spPr>
      </p:pic>
      <p:sp>
        <p:nvSpPr>
          <p:cNvPr id="95"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102"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03" name="Picture 21" descr="Picture 21"/>
          <p:cNvPicPr>
            <a:picLocks noChangeAspect="1"/>
          </p:cNvPicPr>
          <p:nvPr/>
        </p:nvPicPr>
        <p:blipFill>
          <a:blip r:embed="rId2"/>
          <a:stretch>
            <a:fillRect/>
          </a:stretch>
        </p:blipFill>
        <p:spPr>
          <a:xfrm>
            <a:off x="6629400" y="6069012"/>
            <a:ext cx="2286000" cy="636588"/>
          </a:xfrm>
          <a:prstGeom prst="rect">
            <a:avLst/>
          </a:prstGeom>
          <a:ln w="12700">
            <a:miter lim="400000"/>
          </a:ln>
        </p:spPr>
      </p:pic>
      <p:pic>
        <p:nvPicPr>
          <p:cNvPr id="104" name="Picture 2" descr="Picture 2"/>
          <p:cNvPicPr>
            <a:picLocks noChangeAspect="1"/>
          </p:cNvPicPr>
          <p:nvPr/>
        </p:nvPicPr>
        <p:blipFill>
          <a:blip r:embed="rId3"/>
          <a:stretch>
            <a:fillRect/>
          </a:stretch>
        </p:blipFill>
        <p:spPr>
          <a:xfrm>
            <a:off x="3810000" y="5943600"/>
            <a:ext cx="1461018" cy="935817"/>
          </a:xfrm>
          <a:prstGeom prst="rect">
            <a:avLst/>
          </a:prstGeom>
          <a:ln w="12700">
            <a:miter lim="400000"/>
          </a:ln>
        </p:spPr>
      </p:pic>
      <p:pic>
        <p:nvPicPr>
          <p:cNvPr id="105" name="Picture 5" descr="Picture 5"/>
          <p:cNvPicPr>
            <a:picLocks noChangeAspect="1"/>
          </p:cNvPicPr>
          <p:nvPr/>
        </p:nvPicPr>
        <p:blipFill>
          <a:blip r:embed="rId4"/>
          <a:stretch>
            <a:fillRect/>
          </a:stretch>
        </p:blipFill>
        <p:spPr>
          <a:xfrm>
            <a:off x="457200" y="6172200"/>
            <a:ext cx="2438400" cy="467800"/>
          </a:xfrm>
          <a:prstGeom prst="rect">
            <a:avLst/>
          </a:prstGeom>
          <a:ln w="12700">
            <a:miter lim="400000"/>
          </a:ln>
        </p:spPr>
      </p:pic>
      <p:sp>
        <p:nvSpPr>
          <p:cNvPr id="106" name="Title Text"/>
          <p:cNvSpPr txBox="1">
            <a:spLocks noGrp="1"/>
          </p:cNvSpPr>
          <p:nvPr>
            <p:ph type="title"/>
          </p:nvPr>
        </p:nvSpPr>
        <p:spPr>
          <a:xfrm>
            <a:off x="457200" y="273050"/>
            <a:ext cx="3008314" cy="1162050"/>
          </a:xfrm>
          <a:prstGeom prst="rect">
            <a:avLst/>
          </a:prstGeom>
        </p:spPr>
        <p:txBody>
          <a:bodyPr anchor="b"/>
          <a:lstStyle>
            <a:lvl1pPr algn="l">
              <a:defRPr sz="2000">
                <a:solidFill>
                  <a:srgbClr val="000000"/>
                </a:solidFill>
                <a:latin typeface="+mn-lt"/>
                <a:ea typeface="+mn-ea"/>
                <a:cs typeface="+mn-cs"/>
                <a:sym typeface="Calibri"/>
              </a:defRPr>
            </a:lvl1pPr>
          </a:lstStyle>
          <a:p>
            <a:pPr>
              <a:defRPr>
                <a:effectLst/>
              </a:defRPr>
            </a:pPr>
            <a:r>
              <a:t>Title Text</a:t>
            </a:r>
          </a:p>
        </p:txBody>
      </p:sp>
      <p:sp>
        <p:nvSpPr>
          <p:cNvPr id="107"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8"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109"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116"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17" name="Picture 21" descr="Picture 21"/>
          <p:cNvPicPr>
            <a:picLocks noChangeAspect="1"/>
          </p:cNvPicPr>
          <p:nvPr/>
        </p:nvPicPr>
        <p:blipFill>
          <a:blip r:embed="rId2"/>
          <a:stretch>
            <a:fillRect/>
          </a:stretch>
        </p:blipFill>
        <p:spPr>
          <a:xfrm>
            <a:off x="6629400" y="6069012"/>
            <a:ext cx="2286000" cy="636588"/>
          </a:xfrm>
          <a:prstGeom prst="rect">
            <a:avLst/>
          </a:prstGeom>
          <a:ln w="12700">
            <a:miter lim="400000"/>
          </a:ln>
        </p:spPr>
      </p:pic>
      <p:pic>
        <p:nvPicPr>
          <p:cNvPr id="118" name="Picture 2" descr="Picture 2"/>
          <p:cNvPicPr>
            <a:picLocks noChangeAspect="1"/>
          </p:cNvPicPr>
          <p:nvPr/>
        </p:nvPicPr>
        <p:blipFill>
          <a:blip r:embed="rId3"/>
          <a:stretch>
            <a:fillRect/>
          </a:stretch>
        </p:blipFill>
        <p:spPr>
          <a:xfrm>
            <a:off x="3810000" y="5943600"/>
            <a:ext cx="1461018" cy="935817"/>
          </a:xfrm>
          <a:prstGeom prst="rect">
            <a:avLst/>
          </a:prstGeom>
          <a:ln w="12700">
            <a:miter lim="400000"/>
          </a:ln>
        </p:spPr>
      </p:pic>
      <p:pic>
        <p:nvPicPr>
          <p:cNvPr id="119" name="Picture 5" descr="Picture 5"/>
          <p:cNvPicPr>
            <a:picLocks noChangeAspect="1"/>
          </p:cNvPicPr>
          <p:nvPr/>
        </p:nvPicPr>
        <p:blipFill>
          <a:blip r:embed="rId4"/>
          <a:stretch>
            <a:fillRect/>
          </a:stretch>
        </p:blipFill>
        <p:spPr>
          <a:xfrm>
            <a:off x="457200" y="6172200"/>
            <a:ext cx="2438400" cy="467800"/>
          </a:xfrm>
          <a:prstGeom prst="rect">
            <a:avLst/>
          </a:prstGeom>
          <a:ln w="12700">
            <a:miter lim="400000"/>
          </a:ln>
        </p:spPr>
      </p:pic>
      <p:sp>
        <p:nvSpPr>
          <p:cNvPr id="120" name="Title Text"/>
          <p:cNvSpPr txBox="1">
            <a:spLocks noGrp="1"/>
          </p:cNvSpPr>
          <p:nvPr>
            <p:ph type="title"/>
          </p:nvPr>
        </p:nvSpPr>
        <p:spPr>
          <a:xfrm>
            <a:off x="1792288" y="4800600"/>
            <a:ext cx="5486401" cy="566738"/>
          </a:xfrm>
          <a:prstGeom prst="rect">
            <a:avLst/>
          </a:prstGeom>
        </p:spPr>
        <p:txBody>
          <a:bodyPr anchor="b"/>
          <a:lstStyle>
            <a:lvl1pPr algn="l">
              <a:defRPr sz="2000">
                <a:solidFill>
                  <a:srgbClr val="000000"/>
                </a:solidFill>
                <a:latin typeface="+mn-lt"/>
                <a:ea typeface="+mn-ea"/>
                <a:cs typeface="+mn-cs"/>
                <a:sym typeface="Calibri"/>
              </a:defRPr>
            </a:lvl1pPr>
          </a:lstStyle>
          <a:p>
            <a:pPr>
              <a:defRPr>
                <a:effectLst/>
              </a:defRPr>
            </a:pPr>
            <a:r>
              <a:t>Title Text</a:t>
            </a:r>
          </a:p>
        </p:txBody>
      </p:sp>
      <p:sp>
        <p:nvSpPr>
          <p:cNvPr id="121"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122"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23"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3" name="Picture 21" descr="Picture 21"/>
          <p:cNvPicPr>
            <a:picLocks noChangeAspect="1"/>
          </p:cNvPicPr>
          <p:nvPr/>
        </p:nvPicPr>
        <p:blipFill>
          <a:blip r:embed="rId13"/>
          <a:stretch>
            <a:fillRect/>
          </a:stretch>
        </p:blipFill>
        <p:spPr>
          <a:xfrm>
            <a:off x="6629400" y="6069012"/>
            <a:ext cx="2286000" cy="636588"/>
          </a:xfrm>
          <a:prstGeom prst="rect">
            <a:avLst/>
          </a:prstGeom>
          <a:ln w="12700">
            <a:miter lim="400000"/>
          </a:ln>
        </p:spPr>
      </p:pic>
      <p:pic>
        <p:nvPicPr>
          <p:cNvPr id="4" name="Picture 2" descr="Picture 2"/>
          <p:cNvPicPr>
            <a:picLocks noChangeAspect="1"/>
          </p:cNvPicPr>
          <p:nvPr/>
        </p:nvPicPr>
        <p:blipFill>
          <a:blip r:embed="rId14"/>
          <a:stretch>
            <a:fillRect/>
          </a:stretch>
        </p:blipFill>
        <p:spPr>
          <a:xfrm>
            <a:off x="3810000" y="5943600"/>
            <a:ext cx="1461018" cy="935817"/>
          </a:xfrm>
          <a:prstGeom prst="rect">
            <a:avLst/>
          </a:prstGeom>
          <a:ln w="12700">
            <a:miter lim="400000"/>
          </a:ln>
        </p:spPr>
      </p:pic>
      <p:pic>
        <p:nvPicPr>
          <p:cNvPr id="5" name="Picture 5" descr="Picture 5"/>
          <p:cNvPicPr>
            <a:picLocks noChangeAspect="1"/>
          </p:cNvPicPr>
          <p:nvPr/>
        </p:nvPicPr>
        <p:blipFill>
          <a:blip r:embed="rId15"/>
          <a:stretch>
            <a:fillRect/>
          </a:stretch>
        </p:blipFill>
        <p:spPr>
          <a:xfrm>
            <a:off x="457200" y="6172200"/>
            <a:ext cx="2438400" cy="467800"/>
          </a:xfrm>
          <a:prstGeom prst="rect">
            <a:avLst/>
          </a:prstGeom>
          <a:ln w="12700">
            <a:miter lim="400000"/>
          </a:ln>
        </p:spPr>
      </p:pic>
      <p:sp>
        <p:nvSpPr>
          <p:cNvPr id="6" name="Rectangle 3"/>
          <p:cNvSpPr/>
          <p:nvPr/>
        </p:nvSpPr>
        <p:spPr>
          <a:xfrm>
            <a:off x="0" y="0"/>
            <a:ext cx="9144000" cy="1524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7"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8" name="Body Level One…"/>
          <p:cNvSpPr txBox="1">
            <a:spLocks noGrp="1"/>
          </p:cNvSpPr>
          <p:nvPr>
            <p:ph type="body" idx="1"/>
          </p:nvPr>
        </p:nvSpPr>
        <p:spPr>
          <a:xfrm>
            <a:off x="457200" y="1600200"/>
            <a:ext cx="8229600" cy="4419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9" name="Slide Number"/>
          <p:cNvSpPr txBox="1">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michiganbusinessnetwork.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le 1"/>
          <p:cNvSpPr txBox="1">
            <a:spLocks noGrp="1"/>
          </p:cNvSpPr>
          <p:nvPr>
            <p:ph type="ctrTitle"/>
          </p:nvPr>
        </p:nvSpPr>
        <p:spPr>
          <a:xfrm>
            <a:off x="457200" y="1893888"/>
            <a:ext cx="8153400" cy="914401"/>
          </a:xfrm>
          <a:prstGeom prst="rect">
            <a:avLst/>
          </a:prstGeom>
        </p:spPr>
        <p:txBody>
          <a:bodyPr/>
          <a:lstStyle>
            <a:lvl1pPr>
              <a:defRPr>
                <a:effectLst>
                  <a:outerShdw blurRad="50800" dist="38100" dir="2700000" rotWithShape="0">
                    <a:srgbClr val="000000">
                      <a:alpha val="43000"/>
                    </a:srgbClr>
                  </a:outerShdw>
                </a:effectLst>
              </a:defRPr>
            </a:lvl1pPr>
          </a:lstStyle>
          <a:p>
            <a:r>
              <a:t>Michigan Future Business Index</a:t>
            </a:r>
          </a:p>
        </p:txBody>
      </p:sp>
      <p:sp>
        <p:nvSpPr>
          <p:cNvPr id="159" name="Subtitle 2"/>
          <p:cNvSpPr txBox="1">
            <a:spLocks noGrp="1"/>
          </p:cNvSpPr>
          <p:nvPr>
            <p:ph type="subTitle" sz="quarter" idx="1"/>
          </p:nvPr>
        </p:nvSpPr>
        <p:spPr>
          <a:xfrm>
            <a:off x="762000" y="2514600"/>
            <a:ext cx="7848600" cy="914400"/>
          </a:xfrm>
          <a:prstGeom prst="rect">
            <a:avLst/>
          </a:prstGeom>
        </p:spPr>
        <p:txBody>
          <a:bodyPr/>
          <a:lstStyle>
            <a:lvl1pPr>
              <a:spcBef>
                <a:spcPts val="0"/>
              </a:spcBef>
              <a:defRPr b="1"/>
            </a:lvl1pPr>
          </a:lstStyle>
          <a:p>
            <a:r>
              <a:rPr dirty="0"/>
              <a:t>Q</a:t>
            </a:r>
            <a:r>
              <a:rPr lang="en-US" dirty="0"/>
              <a:t>2</a:t>
            </a:r>
            <a:r>
              <a:rPr dirty="0"/>
              <a:t> 201</a:t>
            </a:r>
            <a:r>
              <a:rPr lang="en-US" dirty="0"/>
              <a:t>9</a:t>
            </a:r>
            <a:endParaRPr dirty="0"/>
          </a:p>
        </p:txBody>
      </p:sp>
      <p:sp>
        <p:nvSpPr>
          <p:cNvPr id="160" name="TextBox 3"/>
          <p:cNvSpPr txBox="1"/>
          <p:nvPr/>
        </p:nvSpPr>
        <p:spPr>
          <a:xfrm>
            <a:off x="4038600" y="4038600"/>
            <a:ext cx="4572000" cy="11134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3600" b="1">
                <a:latin typeface="Arial"/>
                <a:ea typeface="Arial"/>
                <a:cs typeface="Arial"/>
                <a:sym typeface="Arial"/>
              </a:defRPr>
            </a:pPr>
            <a:r>
              <a:t>Chris Holman</a:t>
            </a:r>
          </a:p>
          <a:p>
            <a:pPr algn="r">
              <a:defRPr>
                <a:latin typeface="Arial"/>
                <a:ea typeface="Arial"/>
                <a:cs typeface="Arial"/>
                <a:sym typeface="Arial"/>
              </a:defRPr>
            </a:pPr>
            <a:r>
              <a:t>President</a:t>
            </a:r>
          </a:p>
          <a:p>
            <a:pPr algn="r">
              <a:defRPr sz="1600">
                <a:latin typeface="Arial"/>
                <a:ea typeface="Arial"/>
                <a:cs typeface="Arial"/>
                <a:sym typeface="Arial"/>
              </a:defRPr>
            </a:pPr>
            <a:r>
              <a:t>Michigan Business Network</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itle 1"/>
          <p:cNvSpPr txBox="1">
            <a:spLocks noGrp="1"/>
          </p:cNvSpPr>
          <p:nvPr>
            <p:ph type="title"/>
          </p:nvPr>
        </p:nvSpPr>
        <p:spPr>
          <a:prstGeom prst="rect">
            <a:avLst/>
          </a:prstGeom>
        </p:spPr>
        <p:txBody>
          <a:bodyPr/>
          <a:lstStyle/>
          <a:p>
            <a:r>
              <a:t>Satisfaction with Economy</a:t>
            </a:r>
          </a:p>
        </p:txBody>
      </p:sp>
      <p:sp>
        <p:nvSpPr>
          <p:cNvPr id="172" name="Content Placeholder 2"/>
          <p:cNvSpPr txBox="1">
            <a:spLocks noGrp="1"/>
          </p:cNvSpPr>
          <p:nvPr>
            <p:ph type="body" idx="1"/>
          </p:nvPr>
        </p:nvSpPr>
        <p:spPr>
          <a:xfrm>
            <a:off x="457200" y="1638300"/>
            <a:ext cx="8229600" cy="4419600"/>
          </a:xfrm>
          <a:prstGeom prst="rect">
            <a:avLst/>
          </a:prstGeom>
        </p:spPr>
        <p:txBody>
          <a:bodyPr/>
          <a:lstStyle/>
          <a:p>
            <a:pPr>
              <a:spcBef>
                <a:spcPts val="600"/>
              </a:spcBef>
              <a:defRPr sz="2800"/>
            </a:pPr>
            <a:r>
              <a:rPr dirty="0"/>
              <a:t>Satisfaction with the economy </a:t>
            </a:r>
            <a:r>
              <a:rPr lang="en-US" dirty="0"/>
              <a:t>slightly shrinks from the </a:t>
            </a:r>
            <a:r>
              <a:rPr dirty="0"/>
              <a:t>all-time </a:t>
            </a:r>
            <a:r>
              <a:rPr lang="en-US" dirty="0"/>
              <a:t>high in the last MFBI</a:t>
            </a:r>
            <a:endParaRPr dirty="0"/>
          </a:p>
          <a:p>
            <a:pPr marL="742950" lvl="1" indent="-285750">
              <a:spcBef>
                <a:spcPts val="500"/>
              </a:spcBef>
              <a:defRPr sz="2400" b="1">
                <a:solidFill>
                  <a:srgbClr val="2B59A9"/>
                </a:solidFill>
              </a:defRPr>
            </a:pPr>
            <a:r>
              <a:rPr dirty="0"/>
              <a:t>More than </a:t>
            </a:r>
            <a:r>
              <a:rPr lang="en-US" dirty="0"/>
              <a:t>nine</a:t>
            </a:r>
            <a:r>
              <a:rPr dirty="0"/>
              <a:t>-in-ten (</a:t>
            </a:r>
            <a:r>
              <a:rPr lang="en-US" dirty="0"/>
              <a:t>81</a:t>
            </a:r>
            <a:r>
              <a:rPr dirty="0"/>
              <a:t>%) are satisfied: 5</a:t>
            </a:r>
            <a:r>
              <a:rPr lang="en-US" dirty="0"/>
              <a:t>7.8</a:t>
            </a:r>
            <a:r>
              <a:rPr dirty="0"/>
              <a:t>% “somewhat satisfied” and </a:t>
            </a:r>
            <a:r>
              <a:rPr lang="en-US" dirty="0"/>
              <a:t>27.8</a:t>
            </a:r>
            <a:r>
              <a:rPr dirty="0"/>
              <a:t>%</a:t>
            </a:r>
            <a:r>
              <a:rPr lang="en-US" dirty="0"/>
              <a:t> </a:t>
            </a:r>
            <a:r>
              <a:rPr dirty="0"/>
              <a:t>“very satisfied”</a:t>
            </a:r>
          </a:p>
          <a:p>
            <a:pPr marL="1200150" lvl="2" indent="-285750">
              <a:spcBef>
                <a:spcPts val="500"/>
              </a:spcBef>
              <a:buChar char="–"/>
              <a:defRPr sz="2100" b="1">
                <a:solidFill>
                  <a:srgbClr val="BD1B40"/>
                </a:solidFill>
              </a:defRPr>
            </a:pPr>
            <a:r>
              <a:rPr u="sng" dirty="0"/>
              <a:t>Of interest:</a:t>
            </a:r>
            <a:r>
              <a:rPr dirty="0"/>
              <a:t> </a:t>
            </a:r>
            <a:r>
              <a:rPr lang="en-US" dirty="0"/>
              <a:t>Satisfaction is lower than the last two surveys. Intensity is softening. </a:t>
            </a:r>
            <a:endParaRPr lang="en-US" sz="2800" dirty="0"/>
          </a:p>
          <a:p>
            <a:pPr marL="742950" lvl="1" indent="-285750">
              <a:spcBef>
                <a:spcPts val="500"/>
              </a:spcBef>
              <a:defRPr sz="2400"/>
            </a:pPr>
            <a:r>
              <a:rPr lang="en-US" dirty="0"/>
              <a:t>19% say they are dissatisfied with the economy – up 5 points since Q2 2018</a:t>
            </a:r>
            <a:endParaRPr lang="en-US" sz="2800" dirty="0"/>
          </a:p>
          <a:p>
            <a:pPr marL="742950" lvl="1" indent="-285750">
              <a:spcBef>
                <a:spcPts val="500"/>
              </a:spcBef>
              <a:defRPr sz="2400"/>
            </a:pPr>
            <a:r>
              <a:rPr dirty="0"/>
              <a:t>Satisfaction is strongest in the </a:t>
            </a:r>
            <a:r>
              <a:rPr lang="en-US" dirty="0"/>
              <a:t>Bay City/Saginaw/Flint Media </a:t>
            </a:r>
            <a:r>
              <a:rPr dirty="0"/>
              <a:t>(8</a:t>
            </a:r>
            <a:r>
              <a:rPr lang="en-US" dirty="0"/>
              <a:t>8</a:t>
            </a:r>
            <a:r>
              <a:rPr dirty="0"/>
              <a:t>%) and </a:t>
            </a:r>
            <a:r>
              <a:rPr lang="en-US" dirty="0"/>
              <a:t>West Michigan </a:t>
            </a:r>
            <a:r>
              <a:rPr dirty="0"/>
              <a:t>(8</a:t>
            </a:r>
            <a:r>
              <a:rPr lang="en-US" dirty="0"/>
              <a:t>5</a:t>
            </a:r>
            <a:r>
              <a:rPr dirty="0"/>
              <a:t>%) markets</a:t>
            </a:r>
          </a:p>
        </p:txBody>
      </p:sp>
    </p:spTree>
    <p:extLst>
      <p:ext uri="{BB962C8B-B14F-4D97-AF65-F5344CB8AC3E}">
        <p14:creationId xmlns:p14="http://schemas.microsoft.com/office/powerpoint/2010/main" val="2577438950"/>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itle 1"/>
          <p:cNvSpPr txBox="1">
            <a:spLocks noGrp="1"/>
          </p:cNvSpPr>
          <p:nvPr>
            <p:ph type="title"/>
          </p:nvPr>
        </p:nvSpPr>
        <p:spPr>
          <a:xfrm>
            <a:off x="457200" y="274638"/>
            <a:ext cx="8229600" cy="1020763"/>
          </a:xfrm>
          <a:prstGeom prst="rect">
            <a:avLst/>
          </a:prstGeom>
        </p:spPr>
        <p:txBody>
          <a:bodyPr>
            <a:normAutofit fontScale="90000"/>
          </a:bodyPr>
          <a:lstStyle/>
          <a:p>
            <a:pPr defTabSz="886968">
              <a:defRPr sz="3783">
                <a:effectLst>
                  <a:outerShdw blurRad="49276" dist="36957" dir="5400000" rotWithShape="0">
                    <a:srgbClr val="000000">
                      <a:alpha val="40000"/>
                    </a:srgbClr>
                  </a:outerShdw>
                </a:effectLst>
              </a:defRPr>
            </a:pPr>
            <a:r>
              <a:t>Satisfaction with Economy</a:t>
            </a:r>
            <a:br/>
            <a:r>
              <a:rPr sz="2619"/>
              <a:t>As it Affects Your Business</a:t>
            </a:r>
          </a:p>
        </p:txBody>
      </p:sp>
      <p:graphicFrame>
        <p:nvGraphicFramePr>
          <p:cNvPr id="195" name="Object 5"/>
          <p:cNvGraphicFramePr/>
          <p:nvPr>
            <p:extLst>
              <p:ext uri="{D42A27DB-BD31-4B8C-83A1-F6EECF244321}">
                <p14:modId xmlns:p14="http://schemas.microsoft.com/office/powerpoint/2010/main" val="1342238515"/>
              </p:ext>
            </p:extLst>
          </p:nvPr>
        </p:nvGraphicFramePr>
        <p:xfrm>
          <a:off x="112812" y="1531748"/>
          <a:ext cx="8891330" cy="426142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itle 1"/>
          <p:cNvSpPr txBox="1">
            <a:spLocks noGrp="1"/>
          </p:cNvSpPr>
          <p:nvPr>
            <p:ph type="title"/>
          </p:nvPr>
        </p:nvSpPr>
        <p:spPr>
          <a:prstGeom prst="rect">
            <a:avLst/>
          </a:prstGeom>
        </p:spPr>
        <p:txBody>
          <a:bodyPr>
            <a:normAutofit fontScale="90000"/>
          </a:bodyPr>
          <a:lstStyle/>
          <a:p>
            <a:pPr>
              <a:defRPr sz="3600">
                <a:effectLst>
                  <a:outerShdw blurRad="50800" dist="38100" dir="2700000" rotWithShape="0">
                    <a:srgbClr val="000000">
                      <a:alpha val="43000"/>
                    </a:srgbClr>
                  </a:outerShdw>
                </a:effectLst>
              </a:defRPr>
            </a:pPr>
            <a:r>
              <a:rPr dirty="0"/>
              <a:t>Greatest Challenges </a:t>
            </a:r>
            <a:br>
              <a:rPr dirty="0"/>
            </a:br>
            <a:r>
              <a:rPr dirty="0"/>
              <a:t>To Business</a:t>
            </a:r>
          </a:p>
        </p:txBody>
      </p:sp>
      <p:graphicFrame>
        <p:nvGraphicFramePr>
          <p:cNvPr id="4" name="Table 3">
            <a:extLst>
              <a:ext uri="{FF2B5EF4-FFF2-40B4-BE49-F238E27FC236}">
                <a16:creationId xmlns:a16="http://schemas.microsoft.com/office/drawing/2014/main" id="{D3FA0FFD-BB6F-2F46-8E4E-99A2061C315A}"/>
              </a:ext>
            </a:extLst>
          </p:cNvPr>
          <p:cNvGraphicFramePr>
            <a:graphicFrameLocks noGrp="1"/>
          </p:cNvGraphicFramePr>
          <p:nvPr>
            <p:extLst>
              <p:ext uri="{D42A27DB-BD31-4B8C-83A1-F6EECF244321}">
                <p14:modId xmlns:p14="http://schemas.microsoft.com/office/powerpoint/2010/main" val="3593669228"/>
              </p:ext>
            </p:extLst>
          </p:nvPr>
        </p:nvGraphicFramePr>
        <p:xfrm>
          <a:off x="2034139" y="1936014"/>
          <a:ext cx="5223310" cy="3657600"/>
        </p:xfrm>
        <a:graphic>
          <a:graphicData uri="http://schemas.openxmlformats.org/drawingml/2006/table">
            <a:tbl>
              <a:tblPr firstRow="1" bandRow="1">
                <a:tableStyleId>{5940675A-B579-460E-94D1-54222C63F5DA}</a:tableStyleId>
              </a:tblPr>
              <a:tblGrid>
                <a:gridCol w="4199824">
                  <a:extLst>
                    <a:ext uri="{9D8B030D-6E8A-4147-A177-3AD203B41FA5}">
                      <a16:colId xmlns:a16="http://schemas.microsoft.com/office/drawing/2014/main" val="2394897306"/>
                    </a:ext>
                  </a:extLst>
                </a:gridCol>
                <a:gridCol w="1023486">
                  <a:extLst>
                    <a:ext uri="{9D8B030D-6E8A-4147-A177-3AD203B41FA5}">
                      <a16:colId xmlns:a16="http://schemas.microsoft.com/office/drawing/2014/main" val="1063755951"/>
                    </a:ext>
                  </a:extLst>
                </a:gridCol>
              </a:tblGrid>
              <a:tr h="365760">
                <a:tc>
                  <a:txBody>
                    <a:bodyPr/>
                    <a:lstStyle/>
                    <a:p>
                      <a:r>
                        <a:rPr lang="en-US" sz="1800" dirty="0"/>
                        <a:t>Acquiring Talent</a:t>
                      </a:r>
                    </a:p>
                  </a:txBody>
                  <a:tcPr/>
                </a:tc>
                <a:tc>
                  <a:txBody>
                    <a:bodyPr/>
                    <a:lstStyle/>
                    <a:p>
                      <a:r>
                        <a:rPr lang="en-US" sz="1800" dirty="0"/>
                        <a:t>46%</a:t>
                      </a:r>
                    </a:p>
                  </a:txBody>
                  <a:tcPr/>
                </a:tc>
                <a:extLst>
                  <a:ext uri="{0D108BD9-81ED-4DB2-BD59-A6C34878D82A}">
                    <a16:rowId xmlns:a16="http://schemas.microsoft.com/office/drawing/2014/main" val="386380764"/>
                  </a:ext>
                </a:extLst>
              </a:tr>
              <a:tr h="365760">
                <a:tc>
                  <a:txBody>
                    <a:bodyPr/>
                    <a:lstStyle/>
                    <a:p>
                      <a:r>
                        <a:rPr lang="en-US" sz="1800" dirty="0"/>
                        <a:t>Cost of Health Insurance</a:t>
                      </a:r>
                    </a:p>
                  </a:txBody>
                  <a:tcPr/>
                </a:tc>
                <a:tc>
                  <a:txBody>
                    <a:bodyPr/>
                    <a:lstStyle/>
                    <a:p>
                      <a:r>
                        <a:rPr lang="en-US" sz="1800" dirty="0"/>
                        <a:t>40%</a:t>
                      </a:r>
                    </a:p>
                  </a:txBody>
                  <a:tcPr/>
                </a:tc>
                <a:extLst>
                  <a:ext uri="{0D108BD9-81ED-4DB2-BD59-A6C34878D82A}">
                    <a16:rowId xmlns:a16="http://schemas.microsoft.com/office/drawing/2014/main" val="2199546113"/>
                  </a:ext>
                </a:extLst>
              </a:tr>
              <a:tr h="365760">
                <a:tc>
                  <a:txBody>
                    <a:bodyPr/>
                    <a:lstStyle/>
                    <a:p>
                      <a:r>
                        <a:rPr lang="en-US" sz="1800" dirty="0"/>
                        <a:t>Finding Customers</a:t>
                      </a:r>
                    </a:p>
                  </a:txBody>
                  <a:tcPr/>
                </a:tc>
                <a:tc>
                  <a:txBody>
                    <a:bodyPr/>
                    <a:lstStyle/>
                    <a:p>
                      <a:r>
                        <a:rPr lang="en-US" sz="1800" dirty="0"/>
                        <a:t>28%</a:t>
                      </a:r>
                    </a:p>
                  </a:txBody>
                  <a:tcPr/>
                </a:tc>
                <a:extLst>
                  <a:ext uri="{0D108BD9-81ED-4DB2-BD59-A6C34878D82A}">
                    <a16:rowId xmlns:a16="http://schemas.microsoft.com/office/drawing/2014/main" val="1167527046"/>
                  </a:ext>
                </a:extLst>
              </a:tr>
              <a:tr h="365760">
                <a:tc>
                  <a:txBody>
                    <a:bodyPr/>
                    <a:lstStyle/>
                    <a:p>
                      <a:r>
                        <a:rPr lang="en-US" sz="1800" dirty="0"/>
                        <a:t>Retaining Talent</a:t>
                      </a:r>
                    </a:p>
                  </a:txBody>
                  <a:tcPr/>
                </a:tc>
                <a:tc>
                  <a:txBody>
                    <a:bodyPr/>
                    <a:lstStyle/>
                    <a:p>
                      <a:r>
                        <a:rPr lang="en-US" sz="1800" dirty="0"/>
                        <a:t>25%</a:t>
                      </a:r>
                    </a:p>
                  </a:txBody>
                  <a:tcPr/>
                </a:tc>
                <a:extLst>
                  <a:ext uri="{0D108BD9-81ED-4DB2-BD59-A6C34878D82A}">
                    <a16:rowId xmlns:a16="http://schemas.microsoft.com/office/drawing/2014/main" val="1232595586"/>
                  </a:ext>
                </a:extLst>
              </a:tr>
              <a:tr h="365760">
                <a:tc>
                  <a:txBody>
                    <a:bodyPr/>
                    <a:lstStyle/>
                    <a:p>
                      <a:r>
                        <a:rPr lang="en-US" sz="1800" dirty="0"/>
                        <a:t>Taxes</a:t>
                      </a:r>
                    </a:p>
                  </a:txBody>
                  <a:tcPr/>
                </a:tc>
                <a:tc>
                  <a:txBody>
                    <a:bodyPr/>
                    <a:lstStyle/>
                    <a:p>
                      <a:r>
                        <a:rPr lang="en-US" sz="1800" dirty="0"/>
                        <a:t>23%</a:t>
                      </a:r>
                    </a:p>
                  </a:txBody>
                  <a:tcPr/>
                </a:tc>
                <a:extLst>
                  <a:ext uri="{0D108BD9-81ED-4DB2-BD59-A6C34878D82A}">
                    <a16:rowId xmlns:a16="http://schemas.microsoft.com/office/drawing/2014/main" val="273028887"/>
                  </a:ext>
                </a:extLst>
              </a:tr>
              <a:tr h="365760">
                <a:tc>
                  <a:txBody>
                    <a:bodyPr/>
                    <a:lstStyle/>
                    <a:p>
                      <a:r>
                        <a:rPr lang="en-US" sz="1800" dirty="0"/>
                        <a:t>Poor Infrastructure (roads, bridges, </a:t>
                      </a:r>
                      <a:r>
                        <a:rPr lang="en-US" sz="1800" dirty="0" err="1"/>
                        <a:t>etc</a:t>
                      </a:r>
                      <a:r>
                        <a:rPr lang="en-US" sz="1800" dirty="0"/>
                        <a:t>)</a:t>
                      </a:r>
                    </a:p>
                  </a:txBody>
                  <a:tcPr/>
                </a:tc>
                <a:tc>
                  <a:txBody>
                    <a:bodyPr/>
                    <a:lstStyle/>
                    <a:p>
                      <a:r>
                        <a:rPr lang="en-US" sz="1800" dirty="0"/>
                        <a:t>20%</a:t>
                      </a:r>
                    </a:p>
                  </a:txBody>
                  <a:tcPr/>
                </a:tc>
                <a:extLst>
                  <a:ext uri="{0D108BD9-81ED-4DB2-BD59-A6C34878D82A}">
                    <a16:rowId xmlns:a16="http://schemas.microsoft.com/office/drawing/2014/main" val="1858077424"/>
                  </a:ext>
                </a:extLst>
              </a:tr>
              <a:tr h="365760">
                <a:tc>
                  <a:txBody>
                    <a:bodyPr/>
                    <a:lstStyle/>
                    <a:p>
                      <a:r>
                        <a:rPr lang="en-US" sz="1800" dirty="0"/>
                        <a:t>Wage Inflation</a:t>
                      </a:r>
                    </a:p>
                  </a:txBody>
                  <a:tcPr/>
                </a:tc>
                <a:tc>
                  <a:txBody>
                    <a:bodyPr/>
                    <a:lstStyle/>
                    <a:p>
                      <a:r>
                        <a:rPr lang="en-US" sz="1800" dirty="0"/>
                        <a:t>19%</a:t>
                      </a:r>
                    </a:p>
                  </a:txBody>
                  <a:tcPr/>
                </a:tc>
                <a:extLst>
                  <a:ext uri="{0D108BD9-81ED-4DB2-BD59-A6C34878D82A}">
                    <a16:rowId xmlns:a16="http://schemas.microsoft.com/office/drawing/2014/main" val="828921551"/>
                  </a:ext>
                </a:extLst>
              </a:tr>
              <a:tr h="365760">
                <a:tc>
                  <a:txBody>
                    <a:bodyPr/>
                    <a:lstStyle/>
                    <a:p>
                      <a:r>
                        <a:rPr lang="en-US" sz="1800" dirty="0"/>
                        <a:t>Retaining Customers</a:t>
                      </a:r>
                    </a:p>
                  </a:txBody>
                  <a:tcPr/>
                </a:tc>
                <a:tc>
                  <a:txBody>
                    <a:bodyPr/>
                    <a:lstStyle/>
                    <a:p>
                      <a:r>
                        <a:rPr lang="en-US" sz="1800" dirty="0"/>
                        <a:t>16%</a:t>
                      </a:r>
                    </a:p>
                  </a:txBody>
                  <a:tcPr/>
                </a:tc>
                <a:extLst>
                  <a:ext uri="{0D108BD9-81ED-4DB2-BD59-A6C34878D82A}">
                    <a16:rowId xmlns:a16="http://schemas.microsoft.com/office/drawing/2014/main" val="1718269873"/>
                  </a:ext>
                </a:extLst>
              </a:tr>
              <a:tr h="365760">
                <a:tc>
                  <a:txBody>
                    <a:bodyPr/>
                    <a:lstStyle/>
                    <a:p>
                      <a:r>
                        <a:rPr lang="en-US" sz="1800" dirty="0"/>
                        <a:t>Access To Capital</a:t>
                      </a:r>
                    </a:p>
                  </a:txBody>
                  <a:tcPr/>
                </a:tc>
                <a:tc>
                  <a:txBody>
                    <a:bodyPr/>
                    <a:lstStyle/>
                    <a:p>
                      <a:r>
                        <a:rPr lang="en-US" sz="1800" dirty="0"/>
                        <a:t>9%</a:t>
                      </a:r>
                    </a:p>
                  </a:txBody>
                  <a:tcPr/>
                </a:tc>
                <a:extLst>
                  <a:ext uri="{0D108BD9-81ED-4DB2-BD59-A6C34878D82A}">
                    <a16:rowId xmlns:a16="http://schemas.microsoft.com/office/drawing/2014/main" val="3945079932"/>
                  </a:ext>
                </a:extLst>
              </a:tr>
              <a:tr h="365760">
                <a:tc>
                  <a:txBody>
                    <a:bodyPr/>
                    <a:lstStyle/>
                    <a:p>
                      <a:r>
                        <a:rPr lang="en-US" sz="1800" dirty="0"/>
                        <a:t>Broadband Availability</a:t>
                      </a:r>
                    </a:p>
                  </a:txBody>
                  <a:tcPr/>
                </a:tc>
                <a:tc>
                  <a:txBody>
                    <a:bodyPr/>
                    <a:lstStyle/>
                    <a:p>
                      <a:r>
                        <a:rPr lang="en-US" sz="1800" dirty="0"/>
                        <a:t>6%</a:t>
                      </a:r>
                    </a:p>
                  </a:txBody>
                  <a:tcPr/>
                </a:tc>
                <a:extLst>
                  <a:ext uri="{0D108BD9-81ED-4DB2-BD59-A6C34878D82A}">
                    <a16:rowId xmlns:a16="http://schemas.microsoft.com/office/drawing/2014/main" val="56061932"/>
                  </a:ext>
                </a:extLst>
              </a:tr>
            </a:tbl>
          </a:graphicData>
        </a:graphic>
      </p:graphicFrame>
      <p:sp>
        <p:nvSpPr>
          <p:cNvPr id="5" name="TextBox 4">
            <a:extLst>
              <a:ext uri="{FF2B5EF4-FFF2-40B4-BE49-F238E27FC236}">
                <a16:creationId xmlns:a16="http://schemas.microsoft.com/office/drawing/2014/main" id="{5B5A5997-3888-8247-8891-DF112D14ED0F}"/>
              </a:ext>
            </a:extLst>
          </p:cNvPr>
          <p:cNvSpPr txBox="1"/>
          <p:nvPr/>
        </p:nvSpPr>
        <p:spPr>
          <a:xfrm>
            <a:off x="1994809" y="5604389"/>
            <a:ext cx="5615360" cy="307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400" dirty="0"/>
              <a:t>Multiple responses were accepted. </a:t>
            </a:r>
            <a:r>
              <a:rPr kumimoji="0" lang="en-US" sz="1400" b="0" i="0" u="none" strike="noStrike" cap="none" spc="0" normalizeH="0" baseline="0" dirty="0">
                <a:ln>
                  <a:noFill/>
                </a:ln>
                <a:solidFill>
                  <a:srgbClr val="000000"/>
                </a:solidFill>
                <a:effectLst/>
                <a:uFillTx/>
                <a:latin typeface="+mn-lt"/>
                <a:ea typeface="+mn-ea"/>
                <a:cs typeface="+mn-cs"/>
                <a:sym typeface="Calibri"/>
              </a:rPr>
              <a:t>Percentages add up to more than 100%.</a:t>
            </a:r>
          </a:p>
        </p:txBody>
      </p:sp>
    </p:spTree>
    <p:extLst>
      <p:ext uri="{BB962C8B-B14F-4D97-AF65-F5344CB8AC3E}">
        <p14:creationId xmlns:p14="http://schemas.microsoft.com/office/powerpoint/2010/main" val="2365736433"/>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itle 1"/>
          <p:cNvSpPr txBox="1">
            <a:spLocks noGrp="1"/>
          </p:cNvSpPr>
          <p:nvPr>
            <p:ph type="title"/>
          </p:nvPr>
        </p:nvSpPr>
        <p:spPr>
          <a:prstGeom prst="rect">
            <a:avLst/>
          </a:prstGeom>
        </p:spPr>
        <p:txBody>
          <a:bodyPr>
            <a:normAutofit fontScale="90000"/>
          </a:bodyPr>
          <a:lstStyle/>
          <a:p>
            <a:pPr>
              <a:defRPr sz="3600">
                <a:effectLst>
                  <a:outerShdw blurRad="50800" dist="38100" dir="2700000" rotWithShape="0">
                    <a:srgbClr val="000000">
                      <a:alpha val="43000"/>
                    </a:srgbClr>
                  </a:outerShdw>
                </a:effectLst>
              </a:defRPr>
            </a:pPr>
            <a:r>
              <a:rPr lang="en-US" dirty="0"/>
              <a:t>Most Important Characteristics When Hiring New Employees</a:t>
            </a:r>
            <a:endParaRPr dirty="0"/>
          </a:p>
        </p:txBody>
      </p:sp>
      <p:graphicFrame>
        <p:nvGraphicFramePr>
          <p:cNvPr id="4" name="Table 3">
            <a:extLst>
              <a:ext uri="{FF2B5EF4-FFF2-40B4-BE49-F238E27FC236}">
                <a16:creationId xmlns:a16="http://schemas.microsoft.com/office/drawing/2014/main" id="{D3FA0FFD-BB6F-2F46-8E4E-99A2061C315A}"/>
              </a:ext>
            </a:extLst>
          </p:cNvPr>
          <p:cNvGraphicFramePr>
            <a:graphicFrameLocks noGrp="1"/>
          </p:cNvGraphicFramePr>
          <p:nvPr>
            <p:extLst>
              <p:ext uri="{D42A27DB-BD31-4B8C-83A1-F6EECF244321}">
                <p14:modId xmlns:p14="http://schemas.microsoft.com/office/powerpoint/2010/main" val="4091129171"/>
              </p:ext>
            </p:extLst>
          </p:nvPr>
        </p:nvGraphicFramePr>
        <p:xfrm>
          <a:off x="336755" y="2354865"/>
          <a:ext cx="8470490" cy="2651760"/>
        </p:xfrm>
        <a:graphic>
          <a:graphicData uri="http://schemas.openxmlformats.org/drawingml/2006/table">
            <a:tbl>
              <a:tblPr firstRow="1" bandRow="1">
                <a:tableStyleId>{5940675A-B579-460E-94D1-54222C63F5DA}</a:tableStyleId>
              </a:tblPr>
              <a:tblGrid>
                <a:gridCol w="5299608">
                  <a:extLst>
                    <a:ext uri="{9D8B030D-6E8A-4147-A177-3AD203B41FA5}">
                      <a16:colId xmlns:a16="http://schemas.microsoft.com/office/drawing/2014/main" val="2394897306"/>
                    </a:ext>
                  </a:extLst>
                </a:gridCol>
                <a:gridCol w="3170882">
                  <a:extLst>
                    <a:ext uri="{9D8B030D-6E8A-4147-A177-3AD203B41FA5}">
                      <a16:colId xmlns:a16="http://schemas.microsoft.com/office/drawing/2014/main" val="1063755951"/>
                    </a:ext>
                  </a:extLst>
                </a:gridCol>
              </a:tblGrid>
              <a:tr h="0">
                <a:tc>
                  <a:txBody>
                    <a:bodyPr/>
                    <a:lstStyle/>
                    <a:p>
                      <a:pPr algn="l"/>
                      <a:endParaRPr lang="en-US" sz="2400" b="1" dirty="0"/>
                    </a:p>
                    <a:p>
                      <a:pPr algn="l"/>
                      <a:r>
                        <a:rPr lang="en-US" sz="2400" b="1" dirty="0"/>
                        <a:t>Characteristics</a:t>
                      </a:r>
                    </a:p>
                  </a:txBody>
                  <a:tcPr/>
                </a:tc>
                <a:tc>
                  <a:txBody>
                    <a:bodyPr/>
                    <a:lstStyle/>
                    <a:p>
                      <a:pPr algn="ctr"/>
                      <a:r>
                        <a:rPr lang="en-US" sz="2400" b="1" dirty="0"/>
                        <a:t>Those Answering “Extremely Important”</a:t>
                      </a:r>
                    </a:p>
                  </a:txBody>
                  <a:tcPr/>
                </a:tc>
                <a:extLst>
                  <a:ext uri="{0D108BD9-81ED-4DB2-BD59-A6C34878D82A}">
                    <a16:rowId xmlns:a16="http://schemas.microsoft.com/office/drawing/2014/main" val="386380764"/>
                  </a:ext>
                </a:extLst>
              </a:tr>
              <a:tr h="0">
                <a:tc>
                  <a:txBody>
                    <a:bodyPr/>
                    <a:lstStyle/>
                    <a:p>
                      <a:pPr algn="l"/>
                      <a:r>
                        <a:rPr lang="en-US" sz="2400" dirty="0"/>
                        <a:t>Work Ethic,  Attitude</a:t>
                      </a:r>
                    </a:p>
                  </a:txBody>
                  <a:tcPr/>
                </a:tc>
                <a:tc>
                  <a:txBody>
                    <a:bodyPr/>
                    <a:lstStyle/>
                    <a:p>
                      <a:pPr algn="ctr"/>
                      <a:r>
                        <a:rPr lang="en-US" sz="2400" dirty="0"/>
                        <a:t>85%</a:t>
                      </a:r>
                    </a:p>
                  </a:txBody>
                  <a:tcPr/>
                </a:tc>
                <a:extLst>
                  <a:ext uri="{0D108BD9-81ED-4DB2-BD59-A6C34878D82A}">
                    <a16:rowId xmlns:a16="http://schemas.microsoft.com/office/drawing/2014/main" val="2199546113"/>
                  </a:ext>
                </a:extLst>
              </a:tr>
              <a:tr h="0">
                <a:tc>
                  <a:txBody>
                    <a:bodyPr/>
                    <a:lstStyle/>
                    <a:p>
                      <a:pPr algn="l"/>
                      <a:r>
                        <a:rPr lang="en-US" sz="2400" dirty="0"/>
                        <a:t>Interpersonal, Communication Skills</a:t>
                      </a:r>
                    </a:p>
                  </a:txBody>
                  <a:tcPr/>
                </a:tc>
                <a:tc>
                  <a:txBody>
                    <a:bodyPr/>
                    <a:lstStyle/>
                    <a:p>
                      <a:pPr algn="ctr"/>
                      <a:r>
                        <a:rPr lang="en-US" sz="2400" dirty="0"/>
                        <a:t>59%</a:t>
                      </a:r>
                    </a:p>
                  </a:txBody>
                  <a:tcPr/>
                </a:tc>
                <a:extLst>
                  <a:ext uri="{0D108BD9-81ED-4DB2-BD59-A6C34878D82A}">
                    <a16:rowId xmlns:a16="http://schemas.microsoft.com/office/drawing/2014/main" val="1167527046"/>
                  </a:ext>
                </a:extLst>
              </a:tr>
              <a:tr h="0">
                <a:tc>
                  <a:txBody>
                    <a:bodyPr/>
                    <a:lstStyle/>
                    <a:p>
                      <a:pPr algn="l"/>
                      <a:r>
                        <a:rPr lang="en-US" sz="2400" dirty="0"/>
                        <a:t>Adaptability</a:t>
                      </a:r>
                    </a:p>
                  </a:txBody>
                  <a:tcPr/>
                </a:tc>
                <a:tc>
                  <a:txBody>
                    <a:bodyPr/>
                    <a:lstStyle/>
                    <a:p>
                      <a:pPr algn="ctr"/>
                      <a:r>
                        <a:rPr lang="en-US" sz="2400" dirty="0"/>
                        <a:t>53%</a:t>
                      </a:r>
                    </a:p>
                  </a:txBody>
                  <a:tcPr/>
                </a:tc>
                <a:extLst>
                  <a:ext uri="{0D108BD9-81ED-4DB2-BD59-A6C34878D82A}">
                    <a16:rowId xmlns:a16="http://schemas.microsoft.com/office/drawing/2014/main" val="1232595586"/>
                  </a:ext>
                </a:extLst>
              </a:tr>
              <a:tr h="0">
                <a:tc>
                  <a:txBody>
                    <a:bodyPr/>
                    <a:lstStyle/>
                    <a:p>
                      <a:pPr algn="l"/>
                      <a:r>
                        <a:rPr lang="en-US" sz="2400" dirty="0"/>
                        <a:t>Technical Skills, Educational Certification</a:t>
                      </a:r>
                    </a:p>
                  </a:txBody>
                  <a:tcPr/>
                </a:tc>
                <a:tc>
                  <a:txBody>
                    <a:bodyPr/>
                    <a:lstStyle/>
                    <a:p>
                      <a:pPr algn="ctr"/>
                      <a:r>
                        <a:rPr lang="en-US" sz="2400" dirty="0"/>
                        <a:t>37%</a:t>
                      </a:r>
                    </a:p>
                  </a:txBody>
                  <a:tcPr/>
                </a:tc>
                <a:extLst>
                  <a:ext uri="{0D108BD9-81ED-4DB2-BD59-A6C34878D82A}">
                    <a16:rowId xmlns:a16="http://schemas.microsoft.com/office/drawing/2014/main" val="273028887"/>
                  </a:ext>
                </a:extLst>
              </a:tr>
            </a:tbl>
          </a:graphicData>
        </a:graphic>
      </p:graphicFrame>
    </p:spTree>
    <p:extLst>
      <p:ext uri="{BB962C8B-B14F-4D97-AF65-F5344CB8AC3E}">
        <p14:creationId xmlns:p14="http://schemas.microsoft.com/office/powerpoint/2010/main" val="517610828"/>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itle 1"/>
          <p:cNvSpPr txBox="1">
            <a:spLocks noGrp="1"/>
          </p:cNvSpPr>
          <p:nvPr>
            <p:ph type="title"/>
          </p:nvPr>
        </p:nvSpPr>
        <p:spPr>
          <a:prstGeom prst="rect">
            <a:avLst/>
          </a:prstGeom>
        </p:spPr>
        <p:txBody>
          <a:bodyPr>
            <a:normAutofit fontScale="90000"/>
          </a:bodyPr>
          <a:lstStyle/>
          <a:p>
            <a:pPr>
              <a:defRPr sz="3600">
                <a:effectLst>
                  <a:outerShdw blurRad="50800" dist="38100" dir="2700000" rotWithShape="0">
                    <a:srgbClr val="000000">
                      <a:alpha val="43000"/>
                    </a:srgbClr>
                  </a:outerShdw>
                </a:effectLst>
              </a:defRPr>
            </a:pPr>
            <a:r>
              <a:rPr lang="en-US" dirty="0"/>
              <a:t>Burden of Rising Health Insurance Costs Continues To Grow Significantly </a:t>
            </a:r>
            <a:endParaRPr dirty="0"/>
          </a:p>
        </p:txBody>
      </p:sp>
      <p:graphicFrame>
        <p:nvGraphicFramePr>
          <p:cNvPr id="2" name="Table 1">
            <a:extLst>
              <a:ext uri="{FF2B5EF4-FFF2-40B4-BE49-F238E27FC236}">
                <a16:creationId xmlns:a16="http://schemas.microsoft.com/office/drawing/2014/main" id="{A8692760-AB48-2045-AD25-19587BEE2428}"/>
              </a:ext>
            </a:extLst>
          </p:cNvPr>
          <p:cNvGraphicFramePr>
            <a:graphicFrameLocks noGrp="1"/>
          </p:cNvGraphicFramePr>
          <p:nvPr>
            <p:extLst>
              <p:ext uri="{D42A27DB-BD31-4B8C-83A1-F6EECF244321}">
                <p14:modId xmlns:p14="http://schemas.microsoft.com/office/powerpoint/2010/main" val="2427676841"/>
              </p:ext>
            </p:extLst>
          </p:nvPr>
        </p:nvGraphicFramePr>
        <p:xfrm>
          <a:off x="1147916" y="2660827"/>
          <a:ext cx="7177548" cy="3200400"/>
        </p:xfrm>
        <a:graphic>
          <a:graphicData uri="http://schemas.openxmlformats.org/drawingml/2006/table">
            <a:tbl>
              <a:tblPr firstRow="1" bandRow="1">
                <a:tableStyleId>{5940675A-B579-460E-94D1-54222C63F5DA}</a:tableStyleId>
              </a:tblPr>
              <a:tblGrid>
                <a:gridCol w="5171045">
                  <a:extLst>
                    <a:ext uri="{9D8B030D-6E8A-4147-A177-3AD203B41FA5}">
                      <a16:colId xmlns:a16="http://schemas.microsoft.com/office/drawing/2014/main" val="4095985838"/>
                    </a:ext>
                  </a:extLst>
                </a:gridCol>
                <a:gridCol w="963121">
                  <a:extLst>
                    <a:ext uri="{9D8B030D-6E8A-4147-A177-3AD203B41FA5}">
                      <a16:colId xmlns:a16="http://schemas.microsoft.com/office/drawing/2014/main" val="1504086090"/>
                    </a:ext>
                  </a:extLst>
                </a:gridCol>
                <a:gridCol w="1043382">
                  <a:extLst>
                    <a:ext uri="{9D8B030D-6E8A-4147-A177-3AD203B41FA5}">
                      <a16:colId xmlns:a16="http://schemas.microsoft.com/office/drawing/2014/main" val="1688280545"/>
                    </a:ext>
                  </a:extLst>
                </a:gridCol>
              </a:tblGrid>
              <a:tr h="457200">
                <a:tc>
                  <a:txBody>
                    <a:bodyPr/>
                    <a:lstStyle/>
                    <a:p>
                      <a:endParaRPr lang="en-US" sz="1800" b="1" dirty="0"/>
                    </a:p>
                  </a:txBody>
                  <a:tcPr anchor="ctr"/>
                </a:tc>
                <a:tc>
                  <a:txBody>
                    <a:bodyPr/>
                    <a:lstStyle/>
                    <a:p>
                      <a:pPr algn="ctr"/>
                      <a:r>
                        <a:rPr lang="en-US" sz="1800" b="1" dirty="0"/>
                        <a:t>2015</a:t>
                      </a:r>
                    </a:p>
                  </a:txBody>
                  <a:tcPr anchor="ctr"/>
                </a:tc>
                <a:tc>
                  <a:txBody>
                    <a:bodyPr/>
                    <a:lstStyle/>
                    <a:p>
                      <a:pPr algn="ctr"/>
                      <a:r>
                        <a:rPr lang="en-US" sz="1800" b="1" dirty="0"/>
                        <a:t>2019</a:t>
                      </a:r>
                    </a:p>
                  </a:txBody>
                  <a:tcPr anchor="ctr"/>
                </a:tc>
                <a:extLst>
                  <a:ext uri="{0D108BD9-81ED-4DB2-BD59-A6C34878D82A}">
                    <a16:rowId xmlns:a16="http://schemas.microsoft.com/office/drawing/2014/main" val="3813264346"/>
                  </a:ext>
                </a:extLst>
              </a:tr>
              <a:tr h="457200">
                <a:tc>
                  <a:txBody>
                    <a:bodyPr/>
                    <a:lstStyle/>
                    <a:p>
                      <a:pPr algn="l"/>
                      <a:r>
                        <a:rPr lang="en-US" sz="1800" dirty="0"/>
                        <a:t>A: Decrease Health Care Benefits</a:t>
                      </a:r>
                    </a:p>
                  </a:txBody>
                  <a:tcPr anchor="ctr"/>
                </a:tc>
                <a:tc>
                  <a:txBody>
                    <a:bodyPr/>
                    <a:lstStyle/>
                    <a:p>
                      <a:pPr algn="ctr"/>
                      <a:r>
                        <a:rPr lang="en-US" sz="1800" dirty="0"/>
                        <a:t>27.8%</a:t>
                      </a:r>
                    </a:p>
                  </a:txBody>
                  <a:tcPr anchor="ctr">
                    <a:solidFill>
                      <a:srgbClr val="FFFF00"/>
                    </a:solidFill>
                  </a:tcPr>
                </a:tc>
                <a:tc>
                  <a:txBody>
                    <a:bodyPr/>
                    <a:lstStyle/>
                    <a:p>
                      <a:pPr algn="ctr"/>
                      <a:r>
                        <a:rPr lang="en-US" sz="1800" dirty="0"/>
                        <a:t>6.3%</a:t>
                      </a:r>
                    </a:p>
                  </a:txBody>
                  <a:tcPr anchor="ctr"/>
                </a:tc>
                <a:extLst>
                  <a:ext uri="{0D108BD9-81ED-4DB2-BD59-A6C34878D82A}">
                    <a16:rowId xmlns:a16="http://schemas.microsoft.com/office/drawing/2014/main" val="2750915962"/>
                  </a:ext>
                </a:extLst>
              </a:tr>
              <a:tr h="457200">
                <a:tc>
                  <a:txBody>
                    <a:bodyPr/>
                    <a:lstStyle/>
                    <a:p>
                      <a:pPr algn="l"/>
                      <a:r>
                        <a:rPr lang="en-US" sz="1800" dirty="0"/>
                        <a:t>B: Increase Employee Premiums</a:t>
                      </a:r>
                    </a:p>
                  </a:txBody>
                  <a:tcPr anchor="ctr"/>
                </a:tc>
                <a:tc>
                  <a:txBody>
                    <a:bodyPr/>
                    <a:lstStyle/>
                    <a:p>
                      <a:pPr algn="ctr"/>
                      <a:r>
                        <a:rPr lang="en-US" sz="1800" dirty="0"/>
                        <a:t>16.2%</a:t>
                      </a:r>
                    </a:p>
                  </a:txBody>
                  <a:tcPr anchor="ctr"/>
                </a:tc>
                <a:tc>
                  <a:txBody>
                    <a:bodyPr/>
                    <a:lstStyle/>
                    <a:p>
                      <a:pPr algn="ctr"/>
                      <a:r>
                        <a:rPr lang="en-US" sz="1800" dirty="0"/>
                        <a:t>13.9%</a:t>
                      </a:r>
                    </a:p>
                  </a:txBody>
                  <a:tcPr anchor="ctr"/>
                </a:tc>
                <a:extLst>
                  <a:ext uri="{0D108BD9-81ED-4DB2-BD59-A6C34878D82A}">
                    <a16:rowId xmlns:a16="http://schemas.microsoft.com/office/drawing/2014/main" val="2888183690"/>
                  </a:ext>
                </a:extLst>
              </a:tr>
              <a:tr h="457200">
                <a:tc>
                  <a:txBody>
                    <a:bodyPr/>
                    <a:lstStyle/>
                    <a:p>
                      <a:pPr algn="l"/>
                      <a:r>
                        <a:rPr lang="en-US" sz="1800" dirty="0"/>
                        <a:t>C: Absorb the Costs</a:t>
                      </a:r>
                    </a:p>
                  </a:txBody>
                  <a:tcPr anchor="ctr"/>
                </a:tc>
                <a:tc>
                  <a:txBody>
                    <a:bodyPr/>
                    <a:lstStyle/>
                    <a:p>
                      <a:pPr algn="ctr"/>
                      <a:r>
                        <a:rPr lang="en-US" sz="1800" dirty="0"/>
                        <a:t>14.4%</a:t>
                      </a:r>
                    </a:p>
                  </a:txBody>
                  <a:tcPr anchor="ctr"/>
                </a:tc>
                <a:tc>
                  <a:txBody>
                    <a:bodyPr/>
                    <a:lstStyle/>
                    <a:p>
                      <a:pPr algn="ctr"/>
                      <a:r>
                        <a:rPr lang="en-US" sz="1800" dirty="0"/>
                        <a:t>21.7%</a:t>
                      </a:r>
                    </a:p>
                  </a:txBody>
                  <a:tcPr anchor="ctr"/>
                </a:tc>
                <a:extLst>
                  <a:ext uri="{0D108BD9-81ED-4DB2-BD59-A6C34878D82A}">
                    <a16:rowId xmlns:a16="http://schemas.microsoft.com/office/drawing/2014/main" val="3106921637"/>
                  </a:ext>
                </a:extLst>
              </a:tr>
              <a:tr h="457200">
                <a:tc>
                  <a:txBody>
                    <a:bodyPr/>
                    <a:lstStyle/>
                    <a:p>
                      <a:pPr algn="l"/>
                      <a:r>
                        <a:rPr lang="en-US" sz="1800" dirty="0"/>
                        <a:t>D: I Don’t Expect Any Health Care Cost Increases </a:t>
                      </a:r>
                    </a:p>
                  </a:txBody>
                  <a:tcPr anchor="ctr"/>
                </a:tc>
                <a:tc>
                  <a:txBody>
                    <a:bodyPr/>
                    <a:lstStyle/>
                    <a:p>
                      <a:pPr algn="ctr"/>
                      <a:r>
                        <a:rPr lang="en-US" sz="1800" dirty="0"/>
                        <a:t>17.4%</a:t>
                      </a:r>
                    </a:p>
                  </a:txBody>
                  <a:tcPr anchor="ctr"/>
                </a:tc>
                <a:tc>
                  <a:txBody>
                    <a:bodyPr/>
                    <a:lstStyle/>
                    <a:p>
                      <a:pPr algn="ctr"/>
                      <a:r>
                        <a:rPr lang="en-US" sz="1800" dirty="0"/>
                        <a:t>15.6%</a:t>
                      </a:r>
                    </a:p>
                  </a:txBody>
                  <a:tcPr anchor="ctr"/>
                </a:tc>
                <a:extLst>
                  <a:ext uri="{0D108BD9-81ED-4DB2-BD59-A6C34878D82A}">
                    <a16:rowId xmlns:a16="http://schemas.microsoft.com/office/drawing/2014/main" val="3788092363"/>
                  </a:ext>
                </a:extLst>
              </a:tr>
              <a:tr h="457200">
                <a:tc>
                  <a:txBody>
                    <a:bodyPr/>
                    <a:lstStyle/>
                    <a:p>
                      <a:pPr algn="l"/>
                      <a:r>
                        <a:rPr lang="en-US" sz="1800" dirty="0"/>
                        <a:t>E: I Don’t Offer Health Care Benefits to Employees</a:t>
                      </a:r>
                    </a:p>
                  </a:txBody>
                  <a:tcPr anchor="ctr"/>
                </a:tc>
                <a:tc>
                  <a:txBody>
                    <a:bodyPr/>
                    <a:lstStyle/>
                    <a:p>
                      <a:pPr algn="ctr"/>
                      <a:r>
                        <a:rPr lang="en-US" sz="1800" dirty="0"/>
                        <a:t>18.6%</a:t>
                      </a:r>
                    </a:p>
                  </a:txBody>
                  <a:tcPr anchor="ctr">
                    <a:solidFill>
                      <a:srgbClr val="FFFF00"/>
                    </a:solidFill>
                  </a:tcPr>
                </a:tc>
                <a:tc>
                  <a:txBody>
                    <a:bodyPr/>
                    <a:lstStyle/>
                    <a:p>
                      <a:pPr algn="ctr"/>
                      <a:r>
                        <a:rPr lang="en-US" sz="1800" dirty="0"/>
                        <a:t>46.2%</a:t>
                      </a:r>
                    </a:p>
                  </a:txBody>
                  <a:tcPr anchor="ctr">
                    <a:solidFill>
                      <a:srgbClr val="FFC000"/>
                    </a:solidFill>
                  </a:tcPr>
                </a:tc>
                <a:extLst>
                  <a:ext uri="{0D108BD9-81ED-4DB2-BD59-A6C34878D82A}">
                    <a16:rowId xmlns:a16="http://schemas.microsoft.com/office/drawing/2014/main" val="2234400022"/>
                  </a:ext>
                </a:extLst>
              </a:tr>
              <a:tr h="457200">
                <a:tc>
                  <a:txBody>
                    <a:bodyPr/>
                    <a:lstStyle/>
                    <a:p>
                      <a:r>
                        <a:rPr lang="en-US" sz="1800" dirty="0"/>
                        <a:t>A + E =</a:t>
                      </a:r>
                    </a:p>
                  </a:txBody>
                  <a:tcPr anchor="ctr"/>
                </a:tc>
                <a:tc>
                  <a:txBody>
                    <a:bodyPr/>
                    <a:lstStyle/>
                    <a:p>
                      <a:pPr algn="ctr"/>
                      <a:r>
                        <a:rPr lang="en-US" sz="1800" dirty="0"/>
                        <a:t>46.4%</a:t>
                      </a:r>
                    </a:p>
                  </a:txBody>
                  <a:tcPr anchor="ctr">
                    <a:solidFill>
                      <a:srgbClr val="FFFF00"/>
                    </a:solidFill>
                  </a:tcPr>
                </a:tc>
                <a:tc>
                  <a:txBody>
                    <a:bodyPr/>
                    <a:lstStyle/>
                    <a:p>
                      <a:pPr algn="ctr"/>
                      <a:endParaRPr lang="en-US" sz="1800" dirty="0"/>
                    </a:p>
                  </a:txBody>
                  <a:tcPr anchor="ctr">
                    <a:noFill/>
                  </a:tcPr>
                </a:tc>
                <a:extLst>
                  <a:ext uri="{0D108BD9-81ED-4DB2-BD59-A6C34878D82A}">
                    <a16:rowId xmlns:a16="http://schemas.microsoft.com/office/drawing/2014/main" val="2052437278"/>
                  </a:ext>
                </a:extLst>
              </a:tr>
            </a:tbl>
          </a:graphicData>
        </a:graphic>
      </p:graphicFrame>
      <p:cxnSp>
        <p:nvCxnSpPr>
          <p:cNvPr id="8" name="Straight Arrow Connector 7">
            <a:extLst>
              <a:ext uri="{FF2B5EF4-FFF2-40B4-BE49-F238E27FC236}">
                <a16:creationId xmlns:a16="http://schemas.microsoft.com/office/drawing/2014/main" id="{4B2CD38E-CF31-184E-B56F-C53F98FFCEEB}"/>
              </a:ext>
            </a:extLst>
          </p:cNvPr>
          <p:cNvCxnSpPr/>
          <p:nvPr/>
        </p:nvCxnSpPr>
        <p:spPr>
          <a:xfrm flipV="1">
            <a:off x="7148052" y="5279583"/>
            <a:ext cx="285135" cy="314632"/>
          </a:xfrm>
          <a:prstGeom prst="straightConnector1">
            <a:avLst/>
          </a:prstGeom>
          <a:noFill/>
          <a:ln w="25400" cap="flat">
            <a:solidFill>
              <a:srgbClr val="0070C0"/>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9" name="TextBox 8">
            <a:extLst>
              <a:ext uri="{FF2B5EF4-FFF2-40B4-BE49-F238E27FC236}">
                <a16:creationId xmlns:a16="http://schemas.microsoft.com/office/drawing/2014/main" id="{4C0C9B90-8B76-F449-B537-1532DF3A0A7F}"/>
              </a:ext>
            </a:extLst>
          </p:cNvPr>
          <p:cNvSpPr txBox="1"/>
          <p:nvPr/>
        </p:nvSpPr>
        <p:spPr>
          <a:xfrm>
            <a:off x="1147916" y="1745566"/>
            <a:ext cx="6339349" cy="830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0000"/>
                </a:solidFill>
                <a:effectLst/>
                <a:uFillTx/>
                <a:latin typeface="+mn-lt"/>
                <a:ea typeface="+mn-ea"/>
                <a:cs typeface="+mn-cs"/>
                <a:sym typeface="Calibri"/>
              </a:rPr>
              <a:t>How Are They Dealing With This Challenge? </a:t>
            </a:r>
          </a:p>
          <a:p>
            <a:pPr marL="0" marR="0" indent="0" algn="l" defTabSz="9144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000000"/>
                </a:solidFill>
                <a:effectLst/>
                <a:uFillTx/>
                <a:latin typeface="+mn-lt"/>
                <a:ea typeface="+mn-ea"/>
                <a:cs typeface="+mn-cs"/>
                <a:sym typeface="Calibri"/>
              </a:rPr>
              <a:t>More Are Cutting Health Care Benefits</a:t>
            </a:r>
          </a:p>
        </p:txBody>
      </p:sp>
    </p:spTree>
    <p:extLst>
      <p:ext uri="{BB962C8B-B14F-4D97-AF65-F5344CB8AC3E}">
        <p14:creationId xmlns:p14="http://schemas.microsoft.com/office/powerpoint/2010/main" val="1496160839"/>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itle 1"/>
          <p:cNvSpPr txBox="1">
            <a:spLocks noGrp="1"/>
          </p:cNvSpPr>
          <p:nvPr>
            <p:ph type="title"/>
          </p:nvPr>
        </p:nvSpPr>
        <p:spPr>
          <a:prstGeom prst="rect">
            <a:avLst/>
          </a:prstGeom>
        </p:spPr>
        <p:txBody>
          <a:bodyPr/>
          <a:lstStyle>
            <a:lvl1pPr>
              <a:defRPr>
                <a:effectLst>
                  <a:outerShdw blurRad="50800" dist="38100" dir="2700000" rotWithShape="0">
                    <a:srgbClr val="000000">
                      <a:alpha val="43000"/>
                    </a:srgbClr>
                  </a:outerShdw>
                </a:effectLst>
              </a:defRPr>
            </a:lvl1pPr>
          </a:lstStyle>
          <a:p>
            <a:r>
              <a:t>Top Reasons for Optimism</a:t>
            </a:r>
          </a:p>
        </p:txBody>
      </p:sp>
      <p:graphicFrame>
        <p:nvGraphicFramePr>
          <p:cNvPr id="6" name="Table 5">
            <a:extLst>
              <a:ext uri="{FF2B5EF4-FFF2-40B4-BE49-F238E27FC236}">
                <a16:creationId xmlns:a16="http://schemas.microsoft.com/office/drawing/2014/main" id="{CEE120F9-FA5A-7F49-9169-E41D11CA7C50}"/>
              </a:ext>
            </a:extLst>
          </p:cNvPr>
          <p:cNvGraphicFramePr>
            <a:graphicFrameLocks noGrp="1"/>
          </p:cNvGraphicFramePr>
          <p:nvPr>
            <p:extLst>
              <p:ext uri="{D42A27DB-BD31-4B8C-83A1-F6EECF244321}">
                <p14:modId xmlns:p14="http://schemas.microsoft.com/office/powerpoint/2010/main" val="3147103870"/>
              </p:ext>
            </p:extLst>
          </p:nvPr>
        </p:nvGraphicFramePr>
        <p:xfrm>
          <a:off x="2034139" y="1936014"/>
          <a:ext cx="5223310" cy="3657600"/>
        </p:xfrm>
        <a:graphic>
          <a:graphicData uri="http://schemas.openxmlformats.org/drawingml/2006/table">
            <a:tbl>
              <a:tblPr firstRow="1" bandRow="1">
                <a:tableStyleId>{5940675A-B579-460E-94D1-54222C63F5DA}</a:tableStyleId>
              </a:tblPr>
              <a:tblGrid>
                <a:gridCol w="4199824">
                  <a:extLst>
                    <a:ext uri="{9D8B030D-6E8A-4147-A177-3AD203B41FA5}">
                      <a16:colId xmlns:a16="http://schemas.microsoft.com/office/drawing/2014/main" val="2394897306"/>
                    </a:ext>
                  </a:extLst>
                </a:gridCol>
                <a:gridCol w="1023486">
                  <a:extLst>
                    <a:ext uri="{9D8B030D-6E8A-4147-A177-3AD203B41FA5}">
                      <a16:colId xmlns:a16="http://schemas.microsoft.com/office/drawing/2014/main" val="1063755951"/>
                    </a:ext>
                  </a:extLst>
                </a:gridCol>
              </a:tblGrid>
              <a:tr h="365760">
                <a:tc>
                  <a:txBody>
                    <a:bodyPr/>
                    <a:lstStyle/>
                    <a:p>
                      <a:r>
                        <a:rPr lang="en-US" sz="1800" dirty="0"/>
                        <a:t>Business Growth/Expansion</a:t>
                      </a:r>
                    </a:p>
                  </a:txBody>
                  <a:tcPr/>
                </a:tc>
                <a:tc>
                  <a:txBody>
                    <a:bodyPr/>
                    <a:lstStyle/>
                    <a:p>
                      <a:r>
                        <a:rPr lang="en-US" sz="1800" dirty="0"/>
                        <a:t>14%</a:t>
                      </a:r>
                    </a:p>
                  </a:txBody>
                  <a:tcPr/>
                </a:tc>
                <a:extLst>
                  <a:ext uri="{0D108BD9-81ED-4DB2-BD59-A6C34878D82A}">
                    <a16:rowId xmlns:a16="http://schemas.microsoft.com/office/drawing/2014/main" val="386380764"/>
                  </a:ext>
                </a:extLst>
              </a:tr>
              <a:tr h="365760">
                <a:tc>
                  <a:txBody>
                    <a:bodyPr/>
                    <a:lstStyle/>
                    <a:p>
                      <a:r>
                        <a:rPr lang="en-US" sz="1800" dirty="0"/>
                        <a:t>Great Customers</a:t>
                      </a:r>
                    </a:p>
                  </a:txBody>
                  <a:tcPr/>
                </a:tc>
                <a:tc>
                  <a:txBody>
                    <a:bodyPr/>
                    <a:lstStyle/>
                    <a:p>
                      <a:r>
                        <a:rPr lang="en-US" sz="1800" dirty="0"/>
                        <a:t>11%</a:t>
                      </a:r>
                    </a:p>
                  </a:txBody>
                  <a:tcPr/>
                </a:tc>
                <a:extLst>
                  <a:ext uri="{0D108BD9-81ED-4DB2-BD59-A6C34878D82A}">
                    <a16:rowId xmlns:a16="http://schemas.microsoft.com/office/drawing/2014/main" val="2199546113"/>
                  </a:ext>
                </a:extLst>
              </a:tr>
              <a:tr h="365760">
                <a:tc>
                  <a:txBody>
                    <a:bodyPr/>
                    <a:lstStyle/>
                    <a:p>
                      <a:r>
                        <a:rPr lang="en-US" sz="1800" dirty="0"/>
                        <a:t>The Economy</a:t>
                      </a:r>
                    </a:p>
                  </a:txBody>
                  <a:tcPr/>
                </a:tc>
                <a:tc>
                  <a:txBody>
                    <a:bodyPr/>
                    <a:lstStyle/>
                    <a:p>
                      <a:r>
                        <a:rPr lang="en-US" sz="1800" dirty="0"/>
                        <a:t>8%</a:t>
                      </a:r>
                    </a:p>
                  </a:txBody>
                  <a:tcPr/>
                </a:tc>
                <a:extLst>
                  <a:ext uri="{0D108BD9-81ED-4DB2-BD59-A6C34878D82A}">
                    <a16:rowId xmlns:a16="http://schemas.microsoft.com/office/drawing/2014/main" val="1167527046"/>
                  </a:ext>
                </a:extLst>
              </a:tr>
              <a:tr h="365760">
                <a:tc>
                  <a:txBody>
                    <a:bodyPr/>
                    <a:lstStyle/>
                    <a:p>
                      <a:r>
                        <a:rPr lang="en-US" sz="1800" dirty="0"/>
                        <a:t>Demand For Products/Services</a:t>
                      </a:r>
                    </a:p>
                  </a:txBody>
                  <a:tcPr/>
                </a:tc>
                <a:tc>
                  <a:txBody>
                    <a:bodyPr/>
                    <a:lstStyle/>
                    <a:p>
                      <a:r>
                        <a:rPr lang="en-US" sz="1800" dirty="0"/>
                        <a:t>6%</a:t>
                      </a:r>
                    </a:p>
                  </a:txBody>
                  <a:tcPr/>
                </a:tc>
                <a:extLst>
                  <a:ext uri="{0D108BD9-81ED-4DB2-BD59-A6C34878D82A}">
                    <a16:rowId xmlns:a16="http://schemas.microsoft.com/office/drawing/2014/main" val="1232595586"/>
                  </a:ext>
                </a:extLst>
              </a:tr>
              <a:tr h="365760">
                <a:tc>
                  <a:txBody>
                    <a:bodyPr/>
                    <a:lstStyle/>
                    <a:p>
                      <a:r>
                        <a:rPr lang="en-US" sz="1800" dirty="0"/>
                        <a:t>Politics/Hope For Reforms</a:t>
                      </a:r>
                    </a:p>
                  </a:txBody>
                  <a:tcPr/>
                </a:tc>
                <a:tc>
                  <a:txBody>
                    <a:bodyPr/>
                    <a:lstStyle/>
                    <a:p>
                      <a:r>
                        <a:rPr lang="en-US" sz="1800" dirty="0"/>
                        <a:t>6%</a:t>
                      </a:r>
                    </a:p>
                  </a:txBody>
                  <a:tcPr/>
                </a:tc>
                <a:extLst>
                  <a:ext uri="{0D108BD9-81ED-4DB2-BD59-A6C34878D82A}">
                    <a16:rowId xmlns:a16="http://schemas.microsoft.com/office/drawing/2014/main" val="273028887"/>
                  </a:ext>
                </a:extLst>
              </a:tr>
              <a:tr h="365760">
                <a:tc>
                  <a:txBody>
                    <a:bodyPr/>
                    <a:lstStyle/>
                    <a:p>
                      <a:r>
                        <a:rPr lang="en-US" sz="1800" dirty="0"/>
                        <a:t>Business Is Good</a:t>
                      </a:r>
                    </a:p>
                  </a:txBody>
                  <a:tcPr/>
                </a:tc>
                <a:tc>
                  <a:txBody>
                    <a:bodyPr/>
                    <a:lstStyle/>
                    <a:p>
                      <a:r>
                        <a:rPr lang="en-US" sz="1800" dirty="0"/>
                        <a:t>6%</a:t>
                      </a:r>
                    </a:p>
                  </a:txBody>
                  <a:tcPr/>
                </a:tc>
                <a:extLst>
                  <a:ext uri="{0D108BD9-81ED-4DB2-BD59-A6C34878D82A}">
                    <a16:rowId xmlns:a16="http://schemas.microsoft.com/office/drawing/2014/main" val="1858077424"/>
                  </a:ext>
                </a:extLst>
              </a:tr>
              <a:tr h="365760">
                <a:tc>
                  <a:txBody>
                    <a:bodyPr/>
                    <a:lstStyle/>
                    <a:p>
                      <a:r>
                        <a:rPr lang="en-US" sz="1800" dirty="0"/>
                        <a:t>My Staff</a:t>
                      </a:r>
                    </a:p>
                  </a:txBody>
                  <a:tcPr/>
                </a:tc>
                <a:tc>
                  <a:txBody>
                    <a:bodyPr/>
                    <a:lstStyle/>
                    <a:p>
                      <a:r>
                        <a:rPr lang="en-US" sz="1800" dirty="0"/>
                        <a:t>4%</a:t>
                      </a:r>
                    </a:p>
                  </a:txBody>
                  <a:tcPr/>
                </a:tc>
                <a:extLst>
                  <a:ext uri="{0D108BD9-81ED-4DB2-BD59-A6C34878D82A}">
                    <a16:rowId xmlns:a16="http://schemas.microsoft.com/office/drawing/2014/main" val="828921551"/>
                  </a:ext>
                </a:extLst>
              </a:tr>
              <a:tr h="365760">
                <a:tc>
                  <a:txBody>
                    <a:bodyPr/>
                    <a:lstStyle/>
                    <a:p>
                      <a:r>
                        <a:rPr lang="en-US" sz="1800" dirty="0"/>
                        <a:t>Profits/Sales/Revenue</a:t>
                      </a:r>
                    </a:p>
                  </a:txBody>
                  <a:tcPr/>
                </a:tc>
                <a:tc>
                  <a:txBody>
                    <a:bodyPr/>
                    <a:lstStyle/>
                    <a:p>
                      <a:r>
                        <a:rPr lang="en-US" sz="1800" dirty="0"/>
                        <a:t>4%</a:t>
                      </a:r>
                    </a:p>
                  </a:txBody>
                  <a:tcPr/>
                </a:tc>
                <a:extLst>
                  <a:ext uri="{0D108BD9-81ED-4DB2-BD59-A6C34878D82A}">
                    <a16:rowId xmlns:a16="http://schemas.microsoft.com/office/drawing/2014/main" val="1718269873"/>
                  </a:ext>
                </a:extLst>
              </a:tr>
              <a:tr h="365760">
                <a:tc>
                  <a:txBody>
                    <a:bodyPr/>
                    <a:lstStyle/>
                    <a:p>
                      <a:r>
                        <a:rPr lang="en-US" sz="1800" dirty="0"/>
                        <a:t>More Opportunities</a:t>
                      </a:r>
                    </a:p>
                  </a:txBody>
                  <a:tcPr/>
                </a:tc>
                <a:tc>
                  <a:txBody>
                    <a:bodyPr/>
                    <a:lstStyle/>
                    <a:p>
                      <a:r>
                        <a:rPr lang="en-US" sz="1800" dirty="0"/>
                        <a:t>3%</a:t>
                      </a:r>
                    </a:p>
                  </a:txBody>
                  <a:tcPr/>
                </a:tc>
                <a:extLst>
                  <a:ext uri="{0D108BD9-81ED-4DB2-BD59-A6C34878D82A}">
                    <a16:rowId xmlns:a16="http://schemas.microsoft.com/office/drawing/2014/main" val="3945079932"/>
                  </a:ext>
                </a:extLst>
              </a:tr>
              <a:tr h="365760">
                <a:tc>
                  <a:txBody>
                    <a:bodyPr/>
                    <a:lstStyle/>
                    <a:p>
                      <a:r>
                        <a:rPr lang="en-US" sz="1800" dirty="0"/>
                        <a:t>Improving Business Climate</a:t>
                      </a:r>
                    </a:p>
                  </a:txBody>
                  <a:tcPr/>
                </a:tc>
                <a:tc>
                  <a:txBody>
                    <a:bodyPr/>
                    <a:lstStyle/>
                    <a:p>
                      <a:r>
                        <a:rPr lang="en-US" sz="1800" dirty="0"/>
                        <a:t>3%</a:t>
                      </a:r>
                    </a:p>
                  </a:txBody>
                  <a:tcPr/>
                </a:tc>
                <a:extLst>
                  <a:ext uri="{0D108BD9-81ED-4DB2-BD59-A6C34878D82A}">
                    <a16:rowId xmlns:a16="http://schemas.microsoft.com/office/drawing/2014/main" val="5606193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prstGeom prst="rect">
            <a:avLst/>
          </a:prstGeom>
        </p:spPr>
        <p:txBody>
          <a:bodyPr/>
          <a:lstStyle>
            <a:lvl1pPr defTabSz="841247">
              <a:defRPr sz="3680">
                <a:effectLst>
                  <a:outerShdw blurRad="46736" dist="35052" dir="5400000" rotWithShape="0">
                    <a:srgbClr val="000000">
                      <a:alpha val="40000"/>
                    </a:srgbClr>
                  </a:outerShdw>
                </a:effectLst>
              </a:defRPr>
            </a:lvl1pPr>
          </a:lstStyle>
          <a:p>
            <a:r>
              <a:rPr dirty="0"/>
              <a:t>Sales and Profit Projections </a:t>
            </a:r>
            <a:r>
              <a:rPr lang="en-US" dirty="0"/>
              <a:t>Lower</a:t>
            </a:r>
            <a:endParaRPr dirty="0"/>
          </a:p>
        </p:txBody>
      </p:sp>
      <p:sp>
        <p:nvSpPr>
          <p:cNvPr id="180" name="Content Placeholder 2"/>
          <p:cNvSpPr txBox="1">
            <a:spLocks noGrp="1"/>
          </p:cNvSpPr>
          <p:nvPr>
            <p:ph type="body" idx="1"/>
          </p:nvPr>
        </p:nvSpPr>
        <p:spPr>
          <a:prstGeom prst="rect">
            <a:avLst/>
          </a:prstGeom>
        </p:spPr>
        <p:txBody>
          <a:bodyPr>
            <a:normAutofit fontScale="92500"/>
          </a:bodyPr>
          <a:lstStyle/>
          <a:p>
            <a:pPr marL="277749" indent="-277749" defTabSz="740663">
              <a:spcBef>
                <a:spcPts val="500"/>
              </a:spcBef>
              <a:spcAft>
                <a:spcPts val="600"/>
              </a:spcAft>
              <a:defRPr sz="2106"/>
            </a:pPr>
            <a:r>
              <a:rPr lang="en-US" sz="2200" dirty="0"/>
              <a:t>P</a:t>
            </a:r>
            <a:r>
              <a:rPr sz="2200" dirty="0"/>
              <a:t>rofits and sales</a:t>
            </a:r>
            <a:r>
              <a:rPr lang="en-US" sz="2200" dirty="0"/>
              <a:t> projections</a:t>
            </a:r>
            <a:r>
              <a:rPr sz="2200" dirty="0"/>
              <a:t> </a:t>
            </a:r>
            <a:r>
              <a:rPr lang="en-US" sz="2200" dirty="0"/>
              <a:t>down from Q2 2018</a:t>
            </a:r>
            <a:endParaRPr sz="2200" dirty="0"/>
          </a:p>
          <a:p>
            <a:pPr marL="601789" lvl="1" indent="-231457" defTabSz="740663">
              <a:spcBef>
                <a:spcPts val="400"/>
              </a:spcBef>
              <a:spcAft>
                <a:spcPts val="600"/>
              </a:spcAft>
              <a:defRPr sz="1782" b="1">
                <a:solidFill>
                  <a:srgbClr val="2B59A9"/>
                </a:solidFill>
              </a:defRPr>
            </a:pPr>
            <a:r>
              <a:rPr sz="1800" dirty="0"/>
              <a:t>Increased profits projections at 49% — down from 5</a:t>
            </a:r>
            <a:r>
              <a:rPr lang="en-US" sz="1800" dirty="0"/>
              <a:t>8</a:t>
            </a:r>
            <a:r>
              <a:rPr sz="1800" dirty="0"/>
              <a:t>% in Q</a:t>
            </a:r>
            <a:r>
              <a:rPr lang="en-US" sz="1800" dirty="0"/>
              <a:t>2</a:t>
            </a:r>
            <a:r>
              <a:rPr sz="1800" dirty="0"/>
              <a:t> 201</a:t>
            </a:r>
            <a:r>
              <a:rPr lang="en-US" sz="1800" dirty="0"/>
              <a:t>8</a:t>
            </a:r>
            <a:endParaRPr sz="1800" dirty="0"/>
          </a:p>
          <a:p>
            <a:pPr marL="601789" lvl="1" indent="-231457" defTabSz="740663">
              <a:spcBef>
                <a:spcPts val="400"/>
              </a:spcBef>
              <a:spcAft>
                <a:spcPts val="600"/>
              </a:spcAft>
              <a:defRPr sz="1782" b="1">
                <a:solidFill>
                  <a:srgbClr val="2B59A9"/>
                </a:solidFill>
              </a:defRPr>
            </a:pPr>
            <a:r>
              <a:rPr sz="1800" dirty="0"/>
              <a:t>Increased sales projections at 5</a:t>
            </a:r>
            <a:r>
              <a:rPr lang="en-US" sz="1800" dirty="0"/>
              <a:t>9</a:t>
            </a:r>
            <a:r>
              <a:rPr sz="1800" dirty="0"/>
              <a:t>% — down from 68% in </a:t>
            </a:r>
            <a:r>
              <a:rPr lang="en-US" sz="1800" dirty="0"/>
              <a:t>Q2 2018</a:t>
            </a:r>
          </a:p>
          <a:p>
            <a:pPr marL="601789" lvl="1" indent="-231457" defTabSz="740663">
              <a:spcBef>
                <a:spcPts val="400"/>
              </a:spcBef>
              <a:spcAft>
                <a:spcPts val="600"/>
              </a:spcAft>
              <a:defRPr sz="1782" b="1">
                <a:solidFill>
                  <a:srgbClr val="2B59A9"/>
                </a:solidFill>
              </a:defRPr>
            </a:pPr>
            <a:r>
              <a:rPr sz="1800" dirty="0"/>
              <a:t>Expectations for </a:t>
            </a:r>
            <a:r>
              <a:rPr sz="1800" u="sng" dirty="0"/>
              <a:t>decreases</a:t>
            </a:r>
            <a:r>
              <a:rPr sz="1800" dirty="0"/>
              <a:t> in sales</a:t>
            </a:r>
            <a:r>
              <a:rPr lang="en-US" sz="1800" dirty="0"/>
              <a:t> (7%)</a:t>
            </a:r>
            <a:r>
              <a:rPr sz="1800" dirty="0"/>
              <a:t> and profits</a:t>
            </a:r>
            <a:r>
              <a:rPr lang="en-US" sz="1800" dirty="0"/>
              <a:t> (10%)</a:t>
            </a:r>
            <a:r>
              <a:rPr sz="1800" dirty="0"/>
              <a:t> both </a:t>
            </a:r>
            <a:r>
              <a:rPr lang="en-US" sz="1800" dirty="0"/>
              <a:t>up </a:t>
            </a:r>
            <a:r>
              <a:rPr sz="1800" dirty="0"/>
              <a:t>since </a:t>
            </a:r>
            <a:r>
              <a:rPr lang="en-US" sz="1800" dirty="0"/>
              <a:t>Q2 2018 </a:t>
            </a:r>
          </a:p>
          <a:p>
            <a:pPr marL="277749" indent="-277749" defTabSz="740663">
              <a:spcBef>
                <a:spcPts val="500"/>
              </a:spcBef>
              <a:spcAft>
                <a:spcPts val="600"/>
              </a:spcAft>
              <a:defRPr sz="2106"/>
            </a:pPr>
            <a:r>
              <a:rPr sz="2400" dirty="0"/>
              <a:t>Expectations for increased sales are highest in the </a:t>
            </a:r>
            <a:r>
              <a:rPr lang="en-US" sz="2400" dirty="0"/>
              <a:t>U.P. (69%), the </a:t>
            </a:r>
            <a:r>
              <a:rPr sz="2400" dirty="0"/>
              <a:t>Lansing region (</a:t>
            </a:r>
            <a:r>
              <a:rPr lang="en-US" sz="2400" dirty="0"/>
              <a:t>65</a:t>
            </a:r>
            <a:r>
              <a:rPr sz="2400" dirty="0"/>
              <a:t>%)</a:t>
            </a:r>
            <a:r>
              <a:rPr lang="en-US" sz="2400" dirty="0"/>
              <a:t>,</a:t>
            </a:r>
            <a:r>
              <a:rPr sz="2400" dirty="0"/>
              <a:t> and West Michigan (</a:t>
            </a:r>
            <a:r>
              <a:rPr lang="en-US" sz="2400" dirty="0"/>
              <a:t>64</a:t>
            </a:r>
            <a:r>
              <a:rPr sz="2400" dirty="0"/>
              <a:t>%)</a:t>
            </a:r>
            <a:r>
              <a:rPr lang="en-US" sz="2400" dirty="0"/>
              <a:t>.</a:t>
            </a:r>
            <a:endParaRPr sz="2400" dirty="0"/>
          </a:p>
          <a:p>
            <a:pPr marL="277749" lvl="1" indent="-277749" defTabSz="740663">
              <a:spcBef>
                <a:spcPts val="500"/>
              </a:spcBef>
              <a:spcAft>
                <a:spcPts val="600"/>
              </a:spcAft>
              <a:buChar char="•"/>
              <a:defRPr sz="2106"/>
            </a:pPr>
            <a:r>
              <a:rPr sz="2400" dirty="0"/>
              <a:t>Expectations for increased profits are highest in </a:t>
            </a:r>
            <a:r>
              <a:rPr lang="en-US" sz="2400" dirty="0"/>
              <a:t>the U.P. (62%), </a:t>
            </a:r>
            <a:r>
              <a:rPr sz="2400" dirty="0"/>
              <a:t>Northern Michigan (5</a:t>
            </a:r>
            <a:r>
              <a:rPr lang="en-US" sz="2400" dirty="0"/>
              <a:t>4</a:t>
            </a:r>
            <a:r>
              <a:rPr sz="2400" dirty="0"/>
              <a:t>%)</a:t>
            </a:r>
            <a:r>
              <a:rPr lang="en-US" sz="2400" dirty="0"/>
              <a:t>, and West Michigan (54%).</a:t>
            </a:r>
            <a:endParaRPr sz="2400" dirty="0"/>
          </a:p>
          <a:p>
            <a:pPr marL="277749" lvl="1" indent="-277749" defTabSz="740663">
              <a:spcBef>
                <a:spcPts val="500"/>
              </a:spcBef>
              <a:spcAft>
                <a:spcPts val="600"/>
              </a:spcAft>
              <a:buChar char="•"/>
              <a:defRPr sz="2106"/>
            </a:pPr>
            <a:r>
              <a:rPr sz="2400" dirty="0"/>
              <a:t>Expectations for sales growth is highest </a:t>
            </a:r>
            <a:r>
              <a:rPr lang="en-US" sz="2400" dirty="0"/>
              <a:t>in the Retail (69%) and Insurance/Finance (62%)</a:t>
            </a:r>
            <a:r>
              <a:rPr sz="2400" dirty="0"/>
              <a:t>, while profit growth expectations are highest in the </a:t>
            </a:r>
            <a:r>
              <a:rPr lang="en-US" sz="2400" dirty="0"/>
              <a:t>Insurance/Finance</a:t>
            </a:r>
            <a:r>
              <a:rPr sz="2400" dirty="0"/>
              <a:t> (6</a:t>
            </a:r>
            <a:r>
              <a:rPr lang="en-US" sz="2400" dirty="0"/>
              <a:t>2</a:t>
            </a:r>
            <a:r>
              <a:rPr sz="2400" dirty="0"/>
              <a:t>%) and </a:t>
            </a:r>
            <a:r>
              <a:rPr lang="en-US" sz="2400" dirty="0"/>
              <a:t>Retail </a:t>
            </a:r>
            <a:r>
              <a:rPr sz="2400" dirty="0"/>
              <a:t>(</a:t>
            </a:r>
            <a:r>
              <a:rPr lang="en-US" sz="2400" dirty="0"/>
              <a:t>59</a:t>
            </a:r>
            <a:r>
              <a:rPr sz="2400" dirty="0"/>
              <a:t>%) sectors</a:t>
            </a:r>
            <a:r>
              <a:rPr lang="en-US" sz="2400" dirty="0"/>
              <a:t>.</a:t>
            </a:r>
            <a:endParaRPr sz="2400" dirty="0"/>
          </a:p>
        </p:txBody>
      </p:sp>
    </p:spTree>
    <p:extLst>
      <p:ext uri="{BB962C8B-B14F-4D97-AF65-F5344CB8AC3E}">
        <p14:creationId xmlns:p14="http://schemas.microsoft.com/office/powerpoint/2010/main" val="3151375484"/>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itle 1"/>
          <p:cNvSpPr txBox="1">
            <a:spLocks noGrp="1"/>
          </p:cNvSpPr>
          <p:nvPr>
            <p:ph type="title"/>
          </p:nvPr>
        </p:nvSpPr>
        <p:spPr>
          <a:xfrm>
            <a:off x="0" y="274638"/>
            <a:ext cx="9144000" cy="1143001"/>
          </a:xfrm>
          <a:prstGeom prst="rect">
            <a:avLst/>
          </a:prstGeom>
        </p:spPr>
        <p:txBody>
          <a:bodyPr/>
          <a:lstStyle/>
          <a:p>
            <a:r>
              <a:t>Projected Profits</a:t>
            </a:r>
          </a:p>
        </p:txBody>
      </p:sp>
      <p:graphicFrame>
        <p:nvGraphicFramePr>
          <p:cNvPr id="209" name="Object 2"/>
          <p:cNvGraphicFramePr/>
          <p:nvPr>
            <p:extLst>
              <p:ext uri="{D42A27DB-BD31-4B8C-83A1-F6EECF244321}">
                <p14:modId xmlns:p14="http://schemas.microsoft.com/office/powerpoint/2010/main" val="2592837427"/>
              </p:ext>
            </p:extLst>
          </p:nvPr>
        </p:nvGraphicFramePr>
        <p:xfrm>
          <a:off x="71005" y="1551644"/>
          <a:ext cx="9001990" cy="446317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itle 1"/>
          <p:cNvSpPr txBox="1">
            <a:spLocks noGrp="1"/>
          </p:cNvSpPr>
          <p:nvPr>
            <p:ph type="title"/>
          </p:nvPr>
        </p:nvSpPr>
        <p:spPr>
          <a:xfrm>
            <a:off x="0" y="274638"/>
            <a:ext cx="9144000" cy="1143001"/>
          </a:xfrm>
          <a:prstGeom prst="rect">
            <a:avLst/>
          </a:prstGeom>
        </p:spPr>
        <p:txBody>
          <a:bodyPr/>
          <a:lstStyle/>
          <a:p>
            <a:r>
              <a:t>Projected Sales</a:t>
            </a:r>
          </a:p>
        </p:txBody>
      </p:sp>
      <p:graphicFrame>
        <p:nvGraphicFramePr>
          <p:cNvPr id="212" name="Object 2"/>
          <p:cNvGraphicFramePr/>
          <p:nvPr>
            <p:extLst>
              <p:ext uri="{D42A27DB-BD31-4B8C-83A1-F6EECF244321}">
                <p14:modId xmlns:p14="http://schemas.microsoft.com/office/powerpoint/2010/main" val="1660928127"/>
              </p:ext>
            </p:extLst>
          </p:nvPr>
        </p:nvGraphicFramePr>
        <p:xfrm>
          <a:off x="136948" y="1553460"/>
          <a:ext cx="8872793" cy="445954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xfrm>
            <a:off x="0" y="274638"/>
            <a:ext cx="9144000" cy="1143001"/>
          </a:xfrm>
          <a:prstGeom prst="rect">
            <a:avLst/>
          </a:prstGeom>
        </p:spPr>
        <p:txBody>
          <a:bodyPr>
            <a:normAutofit/>
          </a:bodyPr>
          <a:lstStyle/>
          <a:p>
            <a:r>
              <a:rPr dirty="0"/>
              <a:t>Projected </a:t>
            </a:r>
            <a:r>
              <a:rPr lang="en-US" dirty="0"/>
              <a:t>Talent</a:t>
            </a:r>
            <a:r>
              <a:rPr dirty="0"/>
              <a:t> Demand</a:t>
            </a:r>
            <a:r>
              <a:rPr lang="en-US" dirty="0"/>
              <a:t> Static</a:t>
            </a:r>
            <a:endParaRPr dirty="0"/>
          </a:p>
        </p:txBody>
      </p:sp>
      <p:sp>
        <p:nvSpPr>
          <p:cNvPr id="183" name="Content Placeholder 2"/>
          <p:cNvSpPr txBox="1">
            <a:spLocks noGrp="1"/>
          </p:cNvSpPr>
          <p:nvPr>
            <p:ph type="body" idx="1"/>
          </p:nvPr>
        </p:nvSpPr>
        <p:spPr>
          <a:xfrm>
            <a:off x="76200" y="1524000"/>
            <a:ext cx="8991600" cy="4648200"/>
          </a:xfrm>
          <a:prstGeom prst="rect">
            <a:avLst/>
          </a:prstGeom>
        </p:spPr>
        <p:txBody>
          <a:bodyPr/>
          <a:lstStyle/>
          <a:p>
            <a:pPr>
              <a:spcBef>
                <a:spcPts val="0"/>
              </a:spcBef>
              <a:spcAft>
                <a:spcPts val="600"/>
              </a:spcAft>
              <a:defRPr sz="2600"/>
            </a:pPr>
            <a:r>
              <a:rPr sz="2200" dirty="0"/>
              <a:t>Hiring expectations </a:t>
            </a:r>
            <a:r>
              <a:rPr lang="en-US" sz="2200" dirty="0"/>
              <a:t>soften slightly.</a:t>
            </a:r>
            <a:endParaRPr sz="2200" dirty="0"/>
          </a:p>
          <a:p>
            <a:pPr marL="742950" lvl="1" indent="-285750">
              <a:spcBef>
                <a:spcPts val="0"/>
              </a:spcBef>
              <a:spcAft>
                <a:spcPts val="600"/>
              </a:spcAft>
              <a:defRPr sz="2200" b="1">
                <a:solidFill>
                  <a:srgbClr val="2B59A9"/>
                </a:solidFill>
              </a:defRPr>
            </a:pPr>
            <a:r>
              <a:rPr lang="en-US" sz="1800" dirty="0"/>
              <a:t>34</a:t>
            </a:r>
            <a:r>
              <a:rPr sz="1800" dirty="0"/>
              <a:t>% say they plan to hire more employees over the next six months, </a:t>
            </a:r>
            <a:r>
              <a:rPr lang="en-US" sz="1800" dirty="0"/>
              <a:t>down two </a:t>
            </a:r>
            <a:r>
              <a:rPr sz="1800" dirty="0"/>
              <a:t>points from (3</a:t>
            </a:r>
            <a:r>
              <a:rPr lang="en-US" sz="1800" dirty="0"/>
              <a:t>6</a:t>
            </a:r>
            <a:r>
              <a:rPr sz="1800" dirty="0"/>
              <a:t>%) in </a:t>
            </a:r>
            <a:r>
              <a:rPr lang="en-US" sz="1800" dirty="0"/>
              <a:t>Q2 2018.</a:t>
            </a:r>
            <a:endParaRPr sz="1800" dirty="0"/>
          </a:p>
          <a:p>
            <a:pPr marL="742950" lvl="1" indent="-285750">
              <a:spcBef>
                <a:spcPts val="0"/>
              </a:spcBef>
              <a:spcAft>
                <a:spcPts val="600"/>
              </a:spcAft>
              <a:defRPr sz="2200" b="1">
                <a:solidFill>
                  <a:srgbClr val="2B59A9"/>
                </a:solidFill>
              </a:defRPr>
            </a:pPr>
            <a:r>
              <a:rPr lang="en-US" sz="1800" dirty="0"/>
              <a:t>Six in ten </a:t>
            </a:r>
            <a:r>
              <a:rPr sz="1800" dirty="0"/>
              <a:t>(</a:t>
            </a:r>
            <a:r>
              <a:rPr lang="en-US" sz="1800" dirty="0"/>
              <a:t>60</a:t>
            </a:r>
            <a:r>
              <a:rPr sz="1800" dirty="0"/>
              <a:t>%) will maintain staff at current levels, </a:t>
            </a:r>
            <a:r>
              <a:rPr lang="en-US" sz="1800" dirty="0"/>
              <a:t>up three </a:t>
            </a:r>
            <a:r>
              <a:rPr sz="1800" dirty="0"/>
              <a:t>points from </a:t>
            </a:r>
            <a:r>
              <a:rPr lang="en-US" sz="1800" dirty="0"/>
              <a:t>57</a:t>
            </a:r>
            <a:r>
              <a:rPr sz="1800" dirty="0"/>
              <a:t>% in </a:t>
            </a:r>
            <a:r>
              <a:rPr lang="en-US" sz="1800" dirty="0"/>
              <a:t>Q2 2018.</a:t>
            </a:r>
            <a:r>
              <a:rPr sz="1800" dirty="0"/>
              <a:t> </a:t>
            </a:r>
          </a:p>
          <a:p>
            <a:pPr marL="742950" lvl="1" indent="-285750">
              <a:spcBef>
                <a:spcPts val="0"/>
              </a:spcBef>
              <a:spcAft>
                <a:spcPts val="600"/>
              </a:spcAft>
              <a:defRPr sz="2200" b="1">
                <a:solidFill>
                  <a:srgbClr val="2B59A9"/>
                </a:solidFill>
              </a:defRPr>
            </a:pPr>
            <a:r>
              <a:rPr sz="1800" dirty="0"/>
              <a:t>Only </a:t>
            </a:r>
            <a:r>
              <a:rPr lang="en-US" sz="1800" dirty="0"/>
              <a:t>3</a:t>
            </a:r>
            <a:r>
              <a:rPr sz="1800" dirty="0"/>
              <a:t>% say they plan to lay off employees, </a:t>
            </a:r>
            <a:r>
              <a:rPr lang="en-US" sz="1800" dirty="0"/>
              <a:t>remaining</a:t>
            </a:r>
            <a:r>
              <a:rPr sz="1800" dirty="0"/>
              <a:t> steady</a:t>
            </a:r>
            <a:r>
              <a:rPr lang="en-US" sz="1800" dirty="0"/>
              <a:t>.</a:t>
            </a:r>
            <a:endParaRPr sz="1800" dirty="0"/>
          </a:p>
          <a:p>
            <a:pPr>
              <a:spcBef>
                <a:spcPts val="0"/>
              </a:spcBef>
              <a:spcAft>
                <a:spcPts val="600"/>
              </a:spcAft>
              <a:defRPr sz="2600"/>
            </a:pPr>
            <a:r>
              <a:rPr sz="2200" dirty="0"/>
              <a:t>Hiring projections are highest in </a:t>
            </a:r>
            <a:r>
              <a:rPr lang="en-US" sz="2200" dirty="0"/>
              <a:t>West Michigan </a:t>
            </a:r>
            <a:r>
              <a:rPr sz="2200" dirty="0"/>
              <a:t>(4</a:t>
            </a:r>
            <a:r>
              <a:rPr lang="en-US" sz="2200" dirty="0"/>
              <a:t>1</a:t>
            </a:r>
            <a:r>
              <a:rPr sz="2200" dirty="0"/>
              <a:t>%) and Northern Lower Michigan (4</a:t>
            </a:r>
            <a:r>
              <a:rPr lang="en-US" sz="2200" dirty="0"/>
              <a:t>3</a:t>
            </a:r>
            <a:r>
              <a:rPr sz="2200" dirty="0"/>
              <a:t>%)</a:t>
            </a:r>
            <a:r>
              <a:rPr lang="en-US" sz="2200" dirty="0"/>
              <a:t> – lowest in Detroit Metro Market (27%).</a:t>
            </a:r>
            <a:endParaRPr sz="2200" dirty="0"/>
          </a:p>
          <a:p>
            <a:pPr>
              <a:spcBef>
                <a:spcPts val="0"/>
              </a:spcBef>
              <a:spcAft>
                <a:spcPts val="600"/>
              </a:spcAft>
              <a:defRPr sz="2600"/>
            </a:pPr>
            <a:r>
              <a:rPr sz="2200" dirty="0"/>
              <a:t>The </a:t>
            </a:r>
            <a:r>
              <a:rPr lang="en-US" sz="2200" dirty="0"/>
              <a:t>childcare </a:t>
            </a:r>
            <a:r>
              <a:rPr sz="2200" dirty="0"/>
              <a:t>sector most likely to be hiring (</a:t>
            </a:r>
            <a:r>
              <a:rPr lang="en-US" sz="2200" dirty="0"/>
              <a:t>75</a:t>
            </a:r>
            <a:r>
              <a:rPr sz="2200" dirty="0"/>
              <a:t>%), followed by </a:t>
            </a:r>
            <a:r>
              <a:rPr lang="en-US" sz="2200" dirty="0"/>
              <a:t>insurance and finance </a:t>
            </a:r>
            <a:r>
              <a:rPr sz="2200" dirty="0"/>
              <a:t>(</a:t>
            </a:r>
            <a:r>
              <a:rPr lang="en-US" sz="2200" dirty="0"/>
              <a:t>6</a:t>
            </a:r>
            <a:r>
              <a:rPr sz="2200" dirty="0"/>
              <a:t>6%)</a:t>
            </a:r>
            <a:r>
              <a:rPr lang="en-US" sz="2200" dirty="0"/>
              <a:t>.</a:t>
            </a:r>
            <a:endParaRPr sz="2200" dirty="0"/>
          </a:p>
        </p:txBody>
      </p:sp>
    </p:spTree>
    <p:extLst>
      <p:ext uri="{BB962C8B-B14F-4D97-AF65-F5344CB8AC3E}">
        <p14:creationId xmlns:p14="http://schemas.microsoft.com/office/powerpoint/2010/main" val="2381189801"/>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p:cNvSpPr txBox="1">
            <a:spLocks noGrp="1"/>
          </p:cNvSpPr>
          <p:nvPr>
            <p:ph type="title"/>
          </p:nvPr>
        </p:nvSpPr>
        <p:spPr>
          <a:prstGeom prst="rect">
            <a:avLst/>
          </a:prstGeom>
        </p:spPr>
        <p:txBody>
          <a:bodyPr/>
          <a:lstStyle/>
          <a:p>
            <a:r>
              <a:t>Michigan Future Business Index</a:t>
            </a:r>
          </a:p>
        </p:txBody>
      </p:sp>
      <p:sp>
        <p:nvSpPr>
          <p:cNvPr id="163" name="Content Placeholder 2"/>
          <p:cNvSpPr txBox="1">
            <a:spLocks noGrp="1"/>
          </p:cNvSpPr>
          <p:nvPr>
            <p:ph type="body" idx="1"/>
          </p:nvPr>
        </p:nvSpPr>
        <p:spPr>
          <a:prstGeom prst="rect">
            <a:avLst/>
          </a:prstGeom>
        </p:spPr>
        <p:txBody>
          <a:bodyPr/>
          <a:lstStyle/>
          <a:p>
            <a:pPr marL="339470" indent="-339470" defTabSz="905255">
              <a:spcBef>
                <a:spcPts val="600"/>
              </a:spcBef>
              <a:defRPr sz="2772"/>
            </a:pPr>
            <a:r>
              <a:rPr dirty="0"/>
              <a:t>Statewide survey of 4</a:t>
            </a:r>
            <a:r>
              <a:rPr lang="en-US" dirty="0"/>
              <a:t>11</a:t>
            </a:r>
            <a:r>
              <a:rPr dirty="0"/>
              <a:t> small to medium-sized businesses </a:t>
            </a:r>
          </a:p>
          <a:p>
            <a:pPr marL="735520" lvl="1" indent="-282892" defTabSz="905255">
              <a:spcBef>
                <a:spcPts val="500"/>
              </a:spcBef>
              <a:defRPr sz="2376" b="1">
                <a:solidFill>
                  <a:srgbClr val="2B59A9"/>
                </a:solidFill>
              </a:defRPr>
            </a:pPr>
            <a:r>
              <a:rPr dirty="0"/>
              <a:t>Mixed-mode survey, conducted online and by phone</a:t>
            </a:r>
            <a:endParaRPr sz="2772" dirty="0"/>
          </a:p>
          <a:p>
            <a:pPr marL="339470" indent="-339470" defTabSz="905255">
              <a:spcBef>
                <a:spcPts val="600"/>
              </a:spcBef>
              <a:defRPr sz="2772"/>
            </a:pPr>
            <a:r>
              <a:rPr dirty="0"/>
              <a:t>Commissioned by Accident Fund &amp; Michigan Business Network</a:t>
            </a:r>
          </a:p>
          <a:p>
            <a:pPr marL="339470" indent="-339470" defTabSz="905255">
              <a:spcBef>
                <a:spcPts val="600"/>
              </a:spcBef>
              <a:defRPr sz="2772"/>
            </a:pPr>
            <a:r>
              <a:rPr dirty="0"/>
              <a:t>Conducted by ROI Insight </a:t>
            </a:r>
          </a:p>
          <a:p>
            <a:pPr marL="735520" lvl="1" indent="-282892" defTabSz="905255">
              <a:spcBef>
                <a:spcPts val="500"/>
              </a:spcBef>
              <a:defRPr sz="2376" b="1">
                <a:solidFill>
                  <a:srgbClr val="2B59A9"/>
                </a:solidFill>
              </a:defRPr>
            </a:pPr>
            <a:r>
              <a:rPr dirty="0"/>
              <a:t>Field Dates: </a:t>
            </a:r>
            <a:r>
              <a:rPr lang="en-US" dirty="0"/>
              <a:t>May 2</a:t>
            </a:r>
            <a:r>
              <a:rPr dirty="0"/>
              <a:t> through </a:t>
            </a:r>
            <a:r>
              <a:rPr lang="en-US" dirty="0"/>
              <a:t>June 5</a:t>
            </a:r>
            <a:r>
              <a:rPr dirty="0"/>
              <a:t>, 201</a:t>
            </a:r>
            <a:r>
              <a:rPr lang="en-US" dirty="0"/>
              <a:t>9</a:t>
            </a:r>
            <a:endParaRPr sz="2772" dirty="0"/>
          </a:p>
          <a:p>
            <a:pPr marL="339470" indent="-339470" defTabSz="905255">
              <a:spcBef>
                <a:spcPts val="600"/>
              </a:spcBef>
              <a:defRPr sz="2772"/>
            </a:pPr>
            <a:r>
              <a:rPr dirty="0"/>
              <a:t>Margin of Error: ± 4.</a:t>
            </a:r>
            <a:r>
              <a:rPr lang="en-US" dirty="0"/>
              <a:t>8</a:t>
            </a:r>
            <a:r>
              <a:rPr dirty="0"/>
              <a:t>% or less </a:t>
            </a:r>
          </a:p>
          <a:p>
            <a:pPr marL="735520" lvl="1" indent="-282892" defTabSz="905255">
              <a:spcBef>
                <a:spcPts val="500"/>
              </a:spcBef>
              <a:defRPr sz="2376" b="1">
                <a:solidFill>
                  <a:srgbClr val="2B59A9"/>
                </a:solidFill>
              </a:defRPr>
            </a:pPr>
            <a:r>
              <a:rPr dirty="0"/>
              <a:t>95% Degree of Confidence</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7" name="Object 2"/>
          <p:cNvGraphicFramePr/>
          <p:nvPr>
            <p:extLst>
              <p:ext uri="{D42A27DB-BD31-4B8C-83A1-F6EECF244321}">
                <p14:modId xmlns:p14="http://schemas.microsoft.com/office/powerpoint/2010/main" val="2951575993"/>
              </p:ext>
            </p:extLst>
          </p:nvPr>
        </p:nvGraphicFramePr>
        <p:xfrm>
          <a:off x="180064" y="1543449"/>
          <a:ext cx="8911553" cy="4419707"/>
        </p:xfrm>
        <a:graphic>
          <a:graphicData uri="http://schemas.openxmlformats.org/drawingml/2006/chart">
            <c:chart xmlns:c="http://schemas.openxmlformats.org/drawingml/2006/chart" xmlns:r="http://schemas.openxmlformats.org/officeDocument/2006/relationships" r:id="rId2"/>
          </a:graphicData>
        </a:graphic>
      </p:graphicFrame>
      <p:sp>
        <p:nvSpPr>
          <p:cNvPr id="218" name="Title 1"/>
          <p:cNvSpPr txBox="1">
            <a:spLocks noGrp="1"/>
          </p:cNvSpPr>
          <p:nvPr>
            <p:ph type="title"/>
          </p:nvPr>
        </p:nvSpPr>
        <p:spPr>
          <a:xfrm>
            <a:off x="0" y="274638"/>
            <a:ext cx="9144000" cy="1143001"/>
          </a:xfrm>
          <a:prstGeom prst="rect">
            <a:avLst/>
          </a:prstGeom>
        </p:spPr>
        <p:txBody>
          <a:bodyPr/>
          <a:lstStyle/>
          <a:p>
            <a:r>
              <a:t>Projected Hiring Trends</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itle 1"/>
          <p:cNvSpPr txBox="1">
            <a:spLocks noGrp="1"/>
          </p:cNvSpPr>
          <p:nvPr>
            <p:ph type="title"/>
          </p:nvPr>
        </p:nvSpPr>
        <p:spPr>
          <a:prstGeom prst="rect">
            <a:avLst/>
          </a:prstGeom>
        </p:spPr>
        <p:txBody>
          <a:bodyPr>
            <a:normAutofit fontScale="90000"/>
          </a:bodyPr>
          <a:lstStyle>
            <a:lvl1pPr defTabSz="841247">
              <a:defRPr sz="3680">
                <a:effectLst>
                  <a:outerShdw blurRad="46736" dist="35052" dir="5400000" rotWithShape="0">
                    <a:srgbClr val="000000">
                      <a:alpha val="40000"/>
                    </a:srgbClr>
                  </a:outerShdw>
                </a:effectLst>
              </a:defRPr>
            </a:lvl1pPr>
          </a:lstStyle>
          <a:p>
            <a:r>
              <a:rPr lang="en-US" dirty="0"/>
              <a:t>Filling Open Positions </a:t>
            </a:r>
            <a:r>
              <a:rPr dirty="0"/>
              <a:t>Remains </a:t>
            </a:r>
            <a:r>
              <a:rPr lang="en-US" dirty="0"/>
              <a:t>Difficult, Scarcity of Applicants</a:t>
            </a:r>
            <a:endParaRPr dirty="0"/>
          </a:p>
        </p:txBody>
      </p:sp>
      <p:sp>
        <p:nvSpPr>
          <p:cNvPr id="221" name="Content Placeholder 2"/>
          <p:cNvSpPr txBox="1">
            <a:spLocks noGrp="1"/>
          </p:cNvSpPr>
          <p:nvPr>
            <p:ph type="body" idx="1"/>
          </p:nvPr>
        </p:nvSpPr>
        <p:spPr>
          <a:xfrm>
            <a:off x="304800" y="1524000"/>
            <a:ext cx="8610600" cy="4495800"/>
          </a:xfrm>
          <a:prstGeom prst="rect">
            <a:avLst/>
          </a:prstGeom>
        </p:spPr>
        <p:txBody>
          <a:bodyPr>
            <a:normAutofit lnSpcReduction="10000"/>
          </a:bodyPr>
          <a:lstStyle/>
          <a:p>
            <a:pPr>
              <a:spcBef>
                <a:spcPts val="600"/>
              </a:spcBef>
              <a:defRPr sz="2800"/>
            </a:pPr>
            <a:r>
              <a:rPr lang="en-US" dirty="0"/>
              <a:t>Half </a:t>
            </a:r>
            <a:r>
              <a:rPr dirty="0"/>
              <a:t>(5</a:t>
            </a:r>
            <a:r>
              <a:rPr lang="en-US" dirty="0"/>
              <a:t>0</a:t>
            </a:r>
            <a:r>
              <a:rPr dirty="0"/>
              <a:t>%) are </a:t>
            </a:r>
            <a:r>
              <a:rPr lang="en-US" dirty="0"/>
              <a:t>have </a:t>
            </a:r>
            <a:r>
              <a:rPr dirty="0"/>
              <a:t>difficulty filling open jobs, </a:t>
            </a:r>
            <a:r>
              <a:rPr lang="en-US" dirty="0"/>
              <a:t>statistically</a:t>
            </a:r>
            <a:r>
              <a:rPr dirty="0"/>
              <a:t> unchanged since from </a:t>
            </a:r>
            <a:r>
              <a:rPr lang="en-US" dirty="0"/>
              <a:t>Q2 2018 </a:t>
            </a:r>
            <a:r>
              <a:rPr dirty="0"/>
              <a:t>(</a:t>
            </a:r>
            <a:r>
              <a:rPr lang="en-US" dirty="0"/>
              <a:t>49</a:t>
            </a:r>
            <a:r>
              <a:rPr dirty="0"/>
              <a:t>%)</a:t>
            </a:r>
            <a:r>
              <a:rPr lang="en-US" dirty="0"/>
              <a:t>.</a:t>
            </a:r>
            <a:endParaRPr dirty="0"/>
          </a:p>
          <a:p>
            <a:pPr marL="742950" lvl="1" indent="-285750">
              <a:spcBef>
                <a:spcPts val="500"/>
              </a:spcBef>
              <a:defRPr sz="2400" b="1">
                <a:solidFill>
                  <a:srgbClr val="2B59A9"/>
                </a:solidFill>
              </a:defRPr>
            </a:pPr>
            <a:r>
              <a:rPr lang="en-US" dirty="0"/>
              <a:t>66</a:t>
            </a:r>
            <a:r>
              <a:rPr dirty="0"/>
              <a:t>% of those actively searching for talent are having difficulty — up four points since from </a:t>
            </a:r>
            <a:r>
              <a:rPr lang="en-US" dirty="0"/>
              <a:t>Q2 2018.</a:t>
            </a:r>
            <a:endParaRPr sz="2800" dirty="0"/>
          </a:p>
          <a:p>
            <a:pPr marL="742950" lvl="1" indent="-285750">
              <a:spcBef>
                <a:spcPts val="500"/>
              </a:spcBef>
              <a:defRPr sz="2400" b="1">
                <a:solidFill>
                  <a:srgbClr val="2B59A9"/>
                </a:solidFill>
              </a:defRPr>
            </a:pPr>
            <a:r>
              <a:rPr lang="en-US" dirty="0"/>
              <a:t>59</a:t>
            </a:r>
            <a:r>
              <a:rPr dirty="0"/>
              <a:t>% of those having difficulty blame the lack of </a:t>
            </a:r>
            <a:r>
              <a:rPr u="sng" dirty="0"/>
              <a:t>qualified</a:t>
            </a:r>
            <a:r>
              <a:rPr dirty="0"/>
              <a:t> applicants — </a:t>
            </a:r>
            <a:r>
              <a:rPr lang="en-US" dirty="0"/>
              <a:t>down five points since Q2 2018. </a:t>
            </a:r>
          </a:p>
          <a:p>
            <a:pPr marL="742950" lvl="1" indent="-285750">
              <a:spcBef>
                <a:spcPts val="500"/>
              </a:spcBef>
              <a:defRPr sz="2400" b="1">
                <a:solidFill>
                  <a:srgbClr val="2B59A9"/>
                </a:solidFill>
              </a:defRPr>
            </a:pPr>
            <a:r>
              <a:rPr lang="en-US" dirty="0"/>
              <a:t>27% cite lack of interest/applicants in the open positions – up four points since Q2 2018</a:t>
            </a:r>
            <a:endParaRPr sz="2800" dirty="0"/>
          </a:p>
          <a:p>
            <a:pPr marL="1200150" lvl="2" indent="-285750">
              <a:spcBef>
                <a:spcPts val="500"/>
              </a:spcBef>
              <a:buChar char="–"/>
              <a:defRPr sz="2000" b="1">
                <a:solidFill>
                  <a:srgbClr val="BD1B40"/>
                </a:solidFill>
              </a:defRPr>
            </a:pPr>
            <a:r>
              <a:rPr lang="en-US" dirty="0"/>
              <a:t>49% say positions remain open, while 14% are retraining candidates/employees, 9% are relying on business networking and referrals, 8% are turning to social media, 8% are hiring temps, 5% are contracting recruiters, and 2% are using interns/students/ apprentices </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itle 1"/>
          <p:cNvSpPr txBox="1">
            <a:spLocks noGrp="1"/>
          </p:cNvSpPr>
          <p:nvPr>
            <p:ph type="title"/>
          </p:nvPr>
        </p:nvSpPr>
        <p:spPr>
          <a:prstGeom prst="rect">
            <a:avLst/>
          </a:prstGeom>
        </p:spPr>
        <p:txBody>
          <a:bodyPr>
            <a:normAutofit/>
          </a:bodyPr>
          <a:lstStyle>
            <a:lvl1pPr defTabSz="896111">
              <a:defRPr sz="3920">
                <a:effectLst>
                  <a:outerShdw blurRad="49784" dist="37338" dir="5400000" rotWithShape="0">
                    <a:srgbClr val="000000">
                      <a:alpha val="40000"/>
                    </a:srgbClr>
                  </a:outerShdw>
                </a:effectLst>
              </a:defRPr>
            </a:lvl1pPr>
          </a:lstStyle>
          <a:p>
            <a:r>
              <a:rPr dirty="0"/>
              <a:t>Wage </a:t>
            </a:r>
            <a:r>
              <a:rPr lang="en-US" dirty="0"/>
              <a:t>Increase </a:t>
            </a:r>
            <a:r>
              <a:rPr dirty="0"/>
              <a:t>Projections </a:t>
            </a:r>
            <a:r>
              <a:rPr lang="en-US" dirty="0"/>
              <a:t>Slow</a:t>
            </a:r>
            <a:endParaRPr dirty="0"/>
          </a:p>
        </p:txBody>
      </p:sp>
      <p:sp>
        <p:nvSpPr>
          <p:cNvPr id="186" name="Content Placeholder 2"/>
          <p:cNvSpPr txBox="1">
            <a:spLocks noGrp="1"/>
          </p:cNvSpPr>
          <p:nvPr>
            <p:ph type="body" idx="1"/>
          </p:nvPr>
        </p:nvSpPr>
        <p:spPr>
          <a:xfrm>
            <a:off x="425708" y="1638300"/>
            <a:ext cx="8229601" cy="4505646"/>
          </a:xfrm>
          <a:prstGeom prst="rect">
            <a:avLst/>
          </a:prstGeom>
        </p:spPr>
        <p:txBody>
          <a:bodyPr>
            <a:normAutofit/>
          </a:bodyPr>
          <a:lstStyle/>
          <a:p>
            <a:pPr>
              <a:spcBef>
                <a:spcPts val="0"/>
              </a:spcBef>
              <a:spcAft>
                <a:spcPts val="1200"/>
              </a:spcAft>
              <a:defRPr sz="2800"/>
            </a:pPr>
            <a:r>
              <a:rPr lang="en-US" dirty="0"/>
              <a:t>Just over one third </a:t>
            </a:r>
            <a:r>
              <a:rPr dirty="0"/>
              <a:t>(</a:t>
            </a:r>
            <a:r>
              <a:rPr lang="en-US" dirty="0"/>
              <a:t>35</a:t>
            </a:r>
            <a:r>
              <a:rPr dirty="0"/>
              <a:t>%) plan to raise wages in the next six months — </a:t>
            </a:r>
            <a:r>
              <a:rPr lang="en-US" dirty="0"/>
              <a:t>down 3 </a:t>
            </a:r>
            <a:r>
              <a:rPr dirty="0"/>
              <a:t>from </a:t>
            </a:r>
            <a:r>
              <a:rPr lang="en-US" dirty="0"/>
              <a:t>Q2 2018</a:t>
            </a:r>
            <a:endParaRPr dirty="0"/>
          </a:p>
          <a:p>
            <a:pPr>
              <a:spcBef>
                <a:spcPts val="0"/>
              </a:spcBef>
              <a:spcAft>
                <a:spcPts val="1200"/>
              </a:spcAft>
              <a:defRPr sz="2800"/>
            </a:pPr>
            <a:r>
              <a:rPr lang="en-US" dirty="0"/>
              <a:t>A majority </a:t>
            </a:r>
            <a:r>
              <a:rPr dirty="0"/>
              <a:t>(5</a:t>
            </a:r>
            <a:r>
              <a:rPr lang="en-US" dirty="0"/>
              <a:t>7</a:t>
            </a:r>
            <a:r>
              <a:rPr dirty="0"/>
              <a:t>%) will keep wages unchanged in the next six months — </a:t>
            </a:r>
            <a:r>
              <a:rPr lang="en-US" dirty="0"/>
              <a:t>up 5</a:t>
            </a:r>
            <a:r>
              <a:rPr dirty="0"/>
              <a:t> from </a:t>
            </a:r>
            <a:r>
              <a:rPr lang="en-US" dirty="0"/>
              <a:t>Q2 2018</a:t>
            </a:r>
            <a:endParaRPr dirty="0"/>
          </a:p>
          <a:p>
            <a:pPr>
              <a:spcBef>
                <a:spcPts val="0"/>
              </a:spcBef>
              <a:spcAft>
                <a:spcPts val="1200"/>
              </a:spcAft>
              <a:defRPr sz="2800"/>
            </a:pPr>
            <a:r>
              <a:rPr dirty="0"/>
              <a:t>Only </a:t>
            </a:r>
            <a:r>
              <a:rPr lang="en-US" dirty="0"/>
              <a:t>two</a:t>
            </a:r>
            <a:r>
              <a:rPr dirty="0"/>
              <a:t> respondents (.</a:t>
            </a:r>
            <a:r>
              <a:rPr lang="en-US" dirty="0"/>
              <a:t>5</a:t>
            </a:r>
            <a:r>
              <a:rPr dirty="0"/>
              <a:t>%) plan to reduce wages</a:t>
            </a:r>
            <a:endParaRPr lang="en-US" dirty="0"/>
          </a:p>
          <a:p>
            <a:pPr>
              <a:spcBef>
                <a:spcPts val="0"/>
              </a:spcBef>
              <a:spcAft>
                <a:spcPts val="1200"/>
              </a:spcAft>
              <a:defRPr sz="2800"/>
            </a:pPr>
            <a:r>
              <a:rPr dirty="0"/>
              <a:t>Projections for wage increases are strongest in West Michigan</a:t>
            </a:r>
            <a:r>
              <a:rPr lang="en-US" dirty="0"/>
              <a:t> and Lansing</a:t>
            </a:r>
            <a:r>
              <a:rPr dirty="0"/>
              <a:t> (</a:t>
            </a:r>
            <a:r>
              <a:rPr lang="en-US" dirty="0"/>
              <a:t>4</a:t>
            </a:r>
            <a:r>
              <a:rPr dirty="0"/>
              <a:t>4%)</a:t>
            </a:r>
            <a:r>
              <a:rPr lang="en-US" dirty="0"/>
              <a:t>,</a:t>
            </a:r>
            <a:r>
              <a:rPr dirty="0"/>
              <a:t> and in the Manufacturing and Construction sectors (</a:t>
            </a:r>
            <a:r>
              <a:rPr lang="en-US" dirty="0"/>
              <a:t>40</a:t>
            </a:r>
            <a:r>
              <a:rPr dirty="0"/>
              <a:t>%)</a:t>
            </a:r>
          </a:p>
        </p:txBody>
      </p:sp>
    </p:spTree>
    <p:extLst>
      <p:ext uri="{BB962C8B-B14F-4D97-AF65-F5344CB8AC3E}">
        <p14:creationId xmlns:p14="http://schemas.microsoft.com/office/powerpoint/2010/main" val="1724307026"/>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Title 1"/>
          <p:cNvSpPr txBox="1">
            <a:spLocks noGrp="1"/>
          </p:cNvSpPr>
          <p:nvPr>
            <p:ph type="title"/>
          </p:nvPr>
        </p:nvSpPr>
        <p:spPr>
          <a:prstGeom prst="rect">
            <a:avLst/>
          </a:prstGeom>
        </p:spPr>
        <p:txBody>
          <a:bodyPr>
            <a:normAutofit/>
          </a:bodyPr>
          <a:lstStyle>
            <a:lvl1pPr defTabSz="886968">
              <a:defRPr sz="3880">
                <a:effectLst>
                  <a:outerShdw blurRad="49276" dist="36957" dir="5400000" rotWithShape="0">
                    <a:srgbClr val="000000">
                      <a:alpha val="40000"/>
                    </a:srgbClr>
                  </a:outerShdw>
                </a:effectLst>
              </a:defRPr>
            </a:lvl1pPr>
          </a:lstStyle>
          <a:p>
            <a:r>
              <a:rPr dirty="0"/>
              <a:t>Projected Wage Increases </a:t>
            </a:r>
            <a:r>
              <a:rPr lang="en-US" dirty="0"/>
              <a:t>Drop</a:t>
            </a:r>
            <a:endParaRPr dirty="0"/>
          </a:p>
        </p:txBody>
      </p:sp>
      <p:graphicFrame>
        <p:nvGraphicFramePr>
          <p:cNvPr id="227" name="Object 2"/>
          <p:cNvGraphicFramePr/>
          <p:nvPr>
            <p:extLst>
              <p:ext uri="{D42A27DB-BD31-4B8C-83A1-F6EECF244321}">
                <p14:modId xmlns:p14="http://schemas.microsoft.com/office/powerpoint/2010/main" val="2354112636"/>
              </p:ext>
            </p:extLst>
          </p:nvPr>
        </p:nvGraphicFramePr>
        <p:xfrm>
          <a:off x="98133" y="1595132"/>
          <a:ext cx="8901732" cy="4318215"/>
        </p:xfrm>
        <a:graphic>
          <a:graphicData uri="http://schemas.openxmlformats.org/drawingml/2006/chart">
            <c:chart xmlns:c="http://schemas.openxmlformats.org/drawingml/2006/chart" xmlns:r="http://schemas.openxmlformats.org/officeDocument/2006/relationships" r:id="rId2"/>
          </a:graphicData>
        </a:graphic>
      </p:graphicFrame>
      <p:sp>
        <p:nvSpPr>
          <p:cNvPr id="228" name="* Only 0.7% Decreasing Wages"/>
          <p:cNvSpPr txBox="1"/>
          <p:nvPr/>
        </p:nvSpPr>
        <p:spPr>
          <a:xfrm>
            <a:off x="6377216" y="4765463"/>
            <a:ext cx="2287121" cy="281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300"/>
            </a:lvl1pPr>
          </a:lstStyle>
          <a:p>
            <a:r>
              <a:t>* Only 0.7% Decreasing Wages</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Title 1"/>
          <p:cNvSpPr txBox="1">
            <a:spLocks noGrp="1"/>
          </p:cNvSpPr>
          <p:nvPr>
            <p:ph type="title"/>
          </p:nvPr>
        </p:nvSpPr>
        <p:spPr>
          <a:prstGeom prst="rect">
            <a:avLst/>
          </a:prstGeom>
        </p:spPr>
        <p:txBody>
          <a:bodyPr/>
          <a:lstStyle/>
          <a:p>
            <a:r>
              <a:t>Projected Investments &amp; Growth</a:t>
            </a:r>
          </a:p>
        </p:txBody>
      </p:sp>
      <p:sp>
        <p:nvSpPr>
          <p:cNvPr id="232" name="Content Placeholder 2"/>
          <p:cNvSpPr txBox="1">
            <a:spLocks noGrp="1"/>
          </p:cNvSpPr>
          <p:nvPr>
            <p:ph type="body" idx="1"/>
          </p:nvPr>
        </p:nvSpPr>
        <p:spPr>
          <a:xfrm>
            <a:off x="457200" y="1709055"/>
            <a:ext cx="8229600" cy="4419600"/>
          </a:xfrm>
          <a:prstGeom prst="rect">
            <a:avLst/>
          </a:prstGeom>
        </p:spPr>
        <p:txBody>
          <a:bodyPr>
            <a:normAutofit/>
          </a:bodyPr>
          <a:lstStyle/>
          <a:p>
            <a:pPr marL="339470" indent="-339470" defTabSz="905255">
              <a:spcBef>
                <a:spcPts val="600"/>
              </a:spcBef>
              <a:defRPr sz="2772"/>
            </a:pPr>
            <a:r>
              <a:rPr lang="en-US" dirty="0"/>
              <a:t>A majority (52%) plan to </a:t>
            </a:r>
            <a:r>
              <a:rPr dirty="0"/>
              <a:t>invest in </a:t>
            </a:r>
            <a:r>
              <a:rPr b="1" dirty="0"/>
              <a:t>employee training </a:t>
            </a:r>
            <a:r>
              <a:rPr lang="en-US" dirty="0"/>
              <a:t>within the next 6 months </a:t>
            </a:r>
            <a:r>
              <a:rPr dirty="0"/>
              <a:t>– </a:t>
            </a:r>
            <a:r>
              <a:rPr lang="en-US" dirty="0"/>
              <a:t>down one point since Q2 2018</a:t>
            </a:r>
            <a:endParaRPr dirty="0"/>
          </a:p>
          <a:p>
            <a:pPr marL="339470" indent="-339470" defTabSz="905255">
              <a:spcBef>
                <a:spcPts val="600"/>
              </a:spcBef>
              <a:defRPr sz="2772"/>
            </a:pPr>
            <a:r>
              <a:rPr dirty="0"/>
              <a:t>A majority (5</a:t>
            </a:r>
            <a:r>
              <a:rPr lang="en-US" dirty="0"/>
              <a:t>6</a:t>
            </a:r>
            <a:r>
              <a:rPr dirty="0"/>
              <a:t>%) will invest in </a:t>
            </a:r>
            <a:r>
              <a:rPr b="1" dirty="0"/>
              <a:t>advertising</a:t>
            </a:r>
            <a:r>
              <a:rPr dirty="0"/>
              <a:t> – </a:t>
            </a:r>
            <a:r>
              <a:rPr lang="en-US" dirty="0"/>
              <a:t>statistically un</a:t>
            </a:r>
            <a:r>
              <a:rPr dirty="0"/>
              <a:t>change</a:t>
            </a:r>
            <a:r>
              <a:rPr lang="en-US" dirty="0"/>
              <a:t>d (55%)</a:t>
            </a:r>
            <a:r>
              <a:rPr dirty="0"/>
              <a:t> </a:t>
            </a:r>
            <a:r>
              <a:rPr lang="en-US" dirty="0"/>
              <a:t>since Q2 2018</a:t>
            </a:r>
            <a:endParaRPr dirty="0"/>
          </a:p>
          <a:p>
            <a:pPr marL="339470" indent="-339470" defTabSz="905255">
              <a:spcBef>
                <a:spcPts val="600"/>
              </a:spcBef>
              <a:defRPr sz="2772"/>
            </a:pPr>
            <a:endParaRPr lang="en-US" dirty="0"/>
          </a:p>
          <a:p>
            <a:pPr marL="339470" indent="-339470" defTabSz="905255">
              <a:spcBef>
                <a:spcPts val="600"/>
              </a:spcBef>
              <a:defRPr sz="2772"/>
            </a:pPr>
            <a:r>
              <a:rPr lang="en-US" dirty="0"/>
              <a:t>One third </a:t>
            </a:r>
            <a:r>
              <a:rPr dirty="0"/>
              <a:t>(</a:t>
            </a:r>
            <a:r>
              <a:rPr lang="en-US" dirty="0"/>
              <a:t>33</a:t>
            </a:r>
            <a:r>
              <a:rPr dirty="0"/>
              <a:t>%) plan to add a new product line or service — </a:t>
            </a:r>
            <a:r>
              <a:rPr lang="en-US" dirty="0"/>
              <a:t>up 5 points since Q2 2018</a:t>
            </a:r>
            <a:endParaRPr dirty="0"/>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itle 1"/>
          <p:cNvSpPr txBox="1">
            <a:spLocks noGrp="1"/>
          </p:cNvSpPr>
          <p:nvPr>
            <p:ph type="title"/>
          </p:nvPr>
        </p:nvSpPr>
        <p:spPr>
          <a:prstGeom prst="rect">
            <a:avLst/>
          </a:prstGeom>
        </p:spPr>
        <p:txBody>
          <a:bodyPr>
            <a:normAutofit fontScale="90000"/>
          </a:bodyPr>
          <a:lstStyle/>
          <a:p>
            <a:pPr>
              <a:defRPr sz="3600">
                <a:effectLst>
                  <a:outerShdw blurRad="50800" dist="38100" dir="2700000" rotWithShape="0">
                    <a:srgbClr val="000000">
                      <a:alpha val="43000"/>
                    </a:srgbClr>
                  </a:outerShdw>
                </a:effectLst>
              </a:defRPr>
            </a:pPr>
            <a:r>
              <a:rPr lang="en-US" dirty="0"/>
              <a:t>Should State Government Do More To Help Small Businesses</a:t>
            </a:r>
            <a:endParaRPr dirty="0"/>
          </a:p>
        </p:txBody>
      </p:sp>
      <p:graphicFrame>
        <p:nvGraphicFramePr>
          <p:cNvPr id="4" name="Table 3">
            <a:extLst>
              <a:ext uri="{FF2B5EF4-FFF2-40B4-BE49-F238E27FC236}">
                <a16:creationId xmlns:a16="http://schemas.microsoft.com/office/drawing/2014/main" id="{D3FA0FFD-BB6F-2F46-8E4E-99A2061C315A}"/>
              </a:ext>
            </a:extLst>
          </p:cNvPr>
          <p:cNvGraphicFramePr>
            <a:graphicFrameLocks noGrp="1"/>
          </p:cNvGraphicFramePr>
          <p:nvPr>
            <p:extLst>
              <p:ext uri="{D42A27DB-BD31-4B8C-83A1-F6EECF244321}">
                <p14:modId xmlns:p14="http://schemas.microsoft.com/office/powerpoint/2010/main" val="1214951478"/>
              </p:ext>
            </p:extLst>
          </p:nvPr>
        </p:nvGraphicFramePr>
        <p:xfrm>
          <a:off x="457200" y="2427627"/>
          <a:ext cx="3161072" cy="2926080"/>
        </p:xfrm>
        <a:graphic>
          <a:graphicData uri="http://schemas.openxmlformats.org/drawingml/2006/table">
            <a:tbl>
              <a:tblPr firstRow="1" bandRow="1">
                <a:tableStyleId>{5940675A-B579-460E-94D1-54222C63F5DA}</a:tableStyleId>
              </a:tblPr>
              <a:tblGrid>
                <a:gridCol w="2321551">
                  <a:extLst>
                    <a:ext uri="{9D8B030D-6E8A-4147-A177-3AD203B41FA5}">
                      <a16:colId xmlns:a16="http://schemas.microsoft.com/office/drawing/2014/main" val="2394897306"/>
                    </a:ext>
                  </a:extLst>
                </a:gridCol>
                <a:gridCol w="839521">
                  <a:extLst>
                    <a:ext uri="{9D8B030D-6E8A-4147-A177-3AD203B41FA5}">
                      <a16:colId xmlns:a16="http://schemas.microsoft.com/office/drawing/2014/main" val="1063755951"/>
                    </a:ext>
                  </a:extLst>
                </a:gridCol>
              </a:tblGrid>
              <a:tr h="365760">
                <a:tc>
                  <a:txBody>
                    <a:bodyPr/>
                    <a:lstStyle/>
                    <a:p>
                      <a:r>
                        <a:rPr lang="en-US" sz="1800" dirty="0"/>
                        <a:t>Definitely Yes</a:t>
                      </a:r>
                    </a:p>
                  </a:txBody>
                  <a:tcPr/>
                </a:tc>
                <a:tc>
                  <a:txBody>
                    <a:bodyPr/>
                    <a:lstStyle/>
                    <a:p>
                      <a:r>
                        <a:rPr lang="en-US" sz="1800" dirty="0"/>
                        <a:t>24%</a:t>
                      </a:r>
                    </a:p>
                  </a:txBody>
                  <a:tcPr/>
                </a:tc>
                <a:extLst>
                  <a:ext uri="{0D108BD9-81ED-4DB2-BD59-A6C34878D82A}">
                    <a16:rowId xmlns:a16="http://schemas.microsoft.com/office/drawing/2014/main" val="386380764"/>
                  </a:ext>
                </a:extLst>
              </a:tr>
              <a:tr h="365760">
                <a:tc>
                  <a:txBody>
                    <a:bodyPr/>
                    <a:lstStyle/>
                    <a:p>
                      <a:r>
                        <a:rPr lang="en-US" sz="1800" dirty="0"/>
                        <a:t>Probably Yes</a:t>
                      </a:r>
                    </a:p>
                  </a:txBody>
                  <a:tcPr/>
                </a:tc>
                <a:tc>
                  <a:txBody>
                    <a:bodyPr/>
                    <a:lstStyle/>
                    <a:p>
                      <a:r>
                        <a:rPr lang="en-US" sz="1800" dirty="0"/>
                        <a:t>21%</a:t>
                      </a:r>
                    </a:p>
                  </a:txBody>
                  <a:tcPr/>
                </a:tc>
                <a:extLst>
                  <a:ext uri="{0D108BD9-81ED-4DB2-BD59-A6C34878D82A}">
                    <a16:rowId xmlns:a16="http://schemas.microsoft.com/office/drawing/2014/main" val="2199546113"/>
                  </a:ext>
                </a:extLst>
              </a:tr>
              <a:tr h="365760">
                <a:tc>
                  <a:txBody>
                    <a:bodyPr/>
                    <a:lstStyle/>
                    <a:p>
                      <a:r>
                        <a:rPr lang="en-US" sz="1800" dirty="0"/>
                        <a:t>Neither Yes Nor No</a:t>
                      </a:r>
                    </a:p>
                  </a:txBody>
                  <a:tcPr/>
                </a:tc>
                <a:tc>
                  <a:txBody>
                    <a:bodyPr/>
                    <a:lstStyle/>
                    <a:p>
                      <a:r>
                        <a:rPr lang="en-US" sz="1800" dirty="0"/>
                        <a:t>23%</a:t>
                      </a:r>
                    </a:p>
                  </a:txBody>
                  <a:tcPr/>
                </a:tc>
                <a:extLst>
                  <a:ext uri="{0D108BD9-81ED-4DB2-BD59-A6C34878D82A}">
                    <a16:rowId xmlns:a16="http://schemas.microsoft.com/office/drawing/2014/main" val="1167527046"/>
                  </a:ext>
                </a:extLst>
              </a:tr>
              <a:tr h="365760">
                <a:tc>
                  <a:txBody>
                    <a:bodyPr/>
                    <a:lstStyle/>
                    <a:p>
                      <a:r>
                        <a:rPr lang="en-US" sz="1800" dirty="0"/>
                        <a:t>Probably No</a:t>
                      </a:r>
                    </a:p>
                  </a:txBody>
                  <a:tcPr/>
                </a:tc>
                <a:tc>
                  <a:txBody>
                    <a:bodyPr/>
                    <a:lstStyle/>
                    <a:p>
                      <a:r>
                        <a:rPr lang="en-US" sz="1800" dirty="0"/>
                        <a:t>15%</a:t>
                      </a:r>
                    </a:p>
                  </a:txBody>
                  <a:tcPr/>
                </a:tc>
                <a:extLst>
                  <a:ext uri="{0D108BD9-81ED-4DB2-BD59-A6C34878D82A}">
                    <a16:rowId xmlns:a16="http://schemas.microsoft.com/office/drawing/2014/main" val="1232595586"/>
                  </a:ext>
                </a:extLst>
              </a:tr>
              <a:tr h="365760">
                <a:tc>
                  <a:txBody>
                    <a:bodyPr/>
                    <a:lstStyle/>
                    <a:p>
                      <a:r>
                        <a:rPr lang="en-US" sz="1800" dirty="0"/>
                        <a:t>Definitely No</a:t>
                      </a:r>
                    </a:p>
                  </a:txBody>
                  <a:tcPr/>
                </a:tc>
                <a:tc>
                  <a:txBody>
                    <a:bodyPr/>
                    <a:lstStyle/>
                    <a:p>
                      <a:r>
                        <a:rPr lang="en-US" sz="1800" dirty="0"/>
                        <a:t>17%</a:t>
                      </a:r>
                    </a:p>
                  </a:txBody>
                  <a:tcPr/>
                </a:tc>
                <a:extLst>
                  <a:ext uri="{0D108BD9-81ED-4DB2-BD59-A6C34878D82A}">
                    <a16:rowId xmlns:a16="http://schemas.microsoft.com/office/drawing/2014/main" val="273028887"/>
                  </a:ext>
                </a:extLst>
              </a:tr>
              <a:tr h="365760">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1858077424"/>
                  </a:ext>
                </a:extLst>
              </a:tr>
              <a:tr h="365760">
                <a:tc>
                  <a:txBody>
                    <a:bodyPr/>
                    <a:lstStyle/>
                    <a:p>
                      <a:r>
                        <a:rPr lang="en-US" sz="1800" b="1" dirty="0"/>
                        <a:t>Total Yes</a:t>
                      </a:r>
                    </a:p>
                  </a:txBody>
                  <a:tcPr/>
                </a:tc>
                <a:tc>
                  <a:txBody>
                    <a:bodyPr/>
                    <a:lstStyle/>
                    <a:p>
                      <a:r>
                        <a:rPr lang="en-US" sz="1800" b="1" dirty="0"/>
                        <a:t>45%</a:t>
                      </a:r>
                    </a:p>
                  </a:txBody>
                  <a:tcPr/>
                </a:tc>
                <a:extLst>
                  <a:ext uri="{0D108BD9-81ED-4DB2-BD59-A6C34878D82A}">
                    <a16:rowId xmlns:a16="http://schemas.microsoft.com/office/drawing/2014/main" val="828921551"/>
                  </a:ext>
                </a:extLst>
              </a:tr>
              <a:tr h="365760">
                <a:tc>
                  <a:txBody>
                    <a:bodyPr/>
                    <a:lstStyle/>
                    <a:p>
                      <a:r>
                        <a:rPr lang="en-US" sz="1800" b="1" dirty="0"/>
                        <a:t>To No</a:t>
                      </a:r>
                    </a:p>
                  </a:txBody>
                  <a:tcPr/>
                </a:tc>
                <a:tc>
                  <a:txBody>
                    <a:bodyPr/>
                    <a:lstStyle/>
                    <a:p>
                      <a:r>
                        <a:rPr lang="en-US" sz="1800" b="1" dirty="0"/>
                        <a:t>32%</a:t>
                      </a:r>
                    </a:p>
                  </a:txBody>
                  <a:tcPr/>
                </a:tc>
                <a:extLst>
                  <a:ext uri="{0D108BD9-81ED-4DB2-BD59-A6C34878D82A}">
                    <a16:rowId xmlns:a16="http://schemas.microsoft.com/office/drawing/2014/main" val="1718269873"/>
                  </a:ext>
                </a:extLst>
              </a:tr>
            </a:tbl>
          </a:graphicData>
        </a:graphic>
      </p:graphicFrame>
      <p:graphicFrame>
        <p:nvGraphicFramePr>
          <p:cNvPr id="5" name="Table 4">
            <a:extLst>
              <a:ext uri="{FF2B5EF4-FFF2-40B4-BE49-F238E27FC236}">
                <a16:creationId xmlns:a16="http://schemas.microsoft.com/office/drawing/2014/main" id="{EAD110B9-EBE2-C145-81B3-67B22666B674}"/>
              </a:ext>
            </a:extLst>
          </p:cNvPr>
          <p:cNvGraphicFramePr>
            <a:graphicFrameLocks noGrp="1"/>
          </p:cNvGraphicFramePr>
          <p:nvPr>
            <p:extLst>
              <p:ext uri="{D42A27DB-BD31-4B8C-83A1-F6EECF244321}">
                <p14:modId xmlns:p14="http://schemas.microsoft.com/office/powerpoint/2010/main" val="2200300037"/>
              </p:ext>
            </p:extLst>
          </p:nvPr>
        </p:nvGraphicFramePr>
        <p:xfrm>
          <a:off x="4267200" y="2427627"/>
          <a:ext cx="4321278" cy="2926080"/>
        </p:xfrm>
        <a:graphic>
          <a:graphicData uri="http://schemas.openxmlformats.org/drawingml/2006/table">
            <a:tbl>
              <a:tblPr firstRow="1" bandRow="1">
                <a:tableStyleId>{5940675A-B579-460E-94D1-54222C63F5DA}</a:tableStyleId>
              </a:tblPr>
              <a:tblGrid>
                <a:gridCol w="3648688">
                  <a:extLst>
                    <a:ext uri="{9D8B030D-6E8A-4147-A177-3AD203B41FA5}">
                      <a16:colId xmlns:a16="http://schemas.microsoft.com/office/drawing/2014/main" val="2394897306"/>
                    </a:ext>
                  </a:extLst>
                </a:gridCol>
                <a:gridCol w="672590">
                  <a:extLst>
                    <a:ext uri="{9D8B030D-6E8A-4147-A177-3AD203B41FA5}">
                      <a16:colId xmlns:a16="http://schemas.microsoft.com/office/drawing/2014/main" val="1063755951"/>
                    </a:ext>
                  </a:extLst>
                </a:gridCol>
              </a:tblGrid>
              <a:tr h="365760">
                <a:tc>
                  <a:txBody>
                    <a:bodyPr/>
                    <a:lstStyle/>
                    <a:p>
                      <a:r>
                        <a:rPr lang="en-US" sz="1800" dirty="0"/>
                        <a:t>Reduce/Simplify Tax Code</a:t>
                      </a:r>
                    </a:p>
                  </a:txBody>
                  <a:tcPr/>
                </a:tc>
                <a:tc>
                  <a:txBody>
                    <a:bodyPr/>
                    <a:lstStyle/>
                    <a:p>
                      <a:r>
                        <a:rPr lang="en-US" sz="1800" dirty="0"/>
                        <a:t>65%</a:t>
                      </a:r>
                    </a:p>
                  </a:txBody>
                  <a:tcPr/>
                </a:tc>
                <a:extLst>
                  <a:ext uri="{0D108BD9-81ED-4DB2-BD59-A6C34878D82A}">
                    <a16:rowId xmlns:a16="http://schemas.microsoft.com/office/drawing/2014/main" val="386380764"/>
                  </a:ext>
                </a:extLst>
              </a:tr>
              <a:tr h="365760">
                <a:tc>
                  <a:txBody>
                    <a:bodyPr/>
                    <a:lstStyle/>
                    <a:p>
                      <a:r>
                        <a:rPr lang="en-US" sz="1800" dirty="0"/>
                        <a:t>Reduce/Simplify Regulations</a:t>
                      </a:r>
                    </a:p>
                  </a:txBody>
                  <a:tcPr/>
                </a:tc>
                <a:tc>
                  <a:txBody>
                    <a:bodyPr/>
                    <a:lstStyle/>
                    <a:p>
                      <a:r>
                        <a:rPr lang="en-US" sz="1800" dirty="0"/>
                        <a:t>47%</a:t>
                      </a:r>
                    </a:p>
                  </a:txBody>
                  <a:tcPr/>
                </a:tc>
                <a:extLst>
                  <a:ext uri="{0D108BD9-81ED-4DB2-BD59-A6C34878D82A}">
                    <a16:rowId xmlns:a16="http://schemas.microsoft.com/office/drawing/2014/main" val="2199546113"/>
                  </a:ext>
                </a:extLst>
              </a:tr>
              <a:tr h="365760">
                <a:tc>
                  <a:txBody>
                    <a:bodyPr/>
                    <a:lstStyle/>
                    <a:p>
                      <a:r>
                        <a:rPr lang="en-US" sz="1800" dirty="0"/>
                        <a:t>Improve Roads/Streets/Bridges</a:t>
                      </a:r>
                    </a:p>
                  </a:txBody>
                  <a:tcPr/>
                </a:tc>
                <a:tc>
                  <a:txBody>
                    <a:bodyPr/>
                    <a:lstStyle/>
                    <a:p>
                      <a:r>
                        <a:rPr lang="en-US" sz="1800" dirty="0"/>
                        <a:t>39%</a:t>
                      </a:r>
                    </a:p>
                  </a:txBody>
                  <a:tcPr/>
                </a:tc>
                <a:extLst>
                  <a:ext uri="{0D108BD9-81ED-4DB2-BD59-A6C34878D82A}">
                    <a16:rowId xmlns:a16="http://schemas.microsoft.com/office/drawing/2014/main" val="1167527046"/>
                  </a:ext>
                </a:extLst>
              </a:tr>
              <a:tr h="365760">
                <a:tc>
                  <a:txBody>
                    <a:bodyPr/>
                    <a:lstStyle/>
                    <a:p>
                      <a:r>
                        <a:rPr lang="en-US" sz="1800" dirty="0"/>
                        <a:t>Assistance In Acquiring Talent</a:t>
                      </a:r>
                    </a:p>
                  </a:txBody>
                  <a:tcPr/>
                </a:tc>
                <a:tc>
                  <a:txBody>
                    <a:bodyPr/>
                    <a:lstStyle/>
                    <a:p>
                      <a:r>
                        <a:rPr lang="en-US" sz="1800" dirty="0"/>
                        <a:t>25%</a:t>
                      </a:r>
                    </a:p>
                  </a:txBody>
                  <a:tcPr/>
                </a:tc>
                <a:extLst>
                  <a:ext uri="{0D108BD9-81ED-4DB2-BD59-A6C34878D82A}">
                    <a16:rowId xmlns:a16="http://schemas.microsoft.com/office/drawing/2014/main" val="1232595586"/>
                  </a:ext>
                </a:extLst>
              </a:tr>
              <a:tr h="365760">
                <a:tc>
                  <a:txBody>
                    <a:bodyPr/>
                    <a:lstStyle/>
                    <a:p>
                      <a:r>
                        <a:rPr lang="en-US" sz="1800" dirty="0"/>
                        <a:t>Invest in Broadband Expansion</a:t>
                      </a:r>
                    </a:p>
                  </a:txBody>
                  <a:tcPr/>
                </a:tc>
                <a:tc>
                  <a:txBody>
                    <a:bodyPr/>
                    <a:lstStyle/>
                    <a:p>
                      <a:r>
                        <a:rPr lang="en-US" sz="1800" dirty="0"/>
                        <a:t>24%</a:t>
                      </a:r>
                    </a:p>
                  </a:txBody>
                  <a:tcPr/>
                </a:tc>
                <a:extLst>
                  <a:ext uri="{0D108BD9-81ED-4DB2-BD59-A6C34878D82A}">
                    <a16:rowId xmlns:a16="http://schemas.microsoft.com/office/drawing/2014/main" val="273028887"/>
                  </a:ext>
                </a:extLst>
              </a:tr>
              <a:tr h="365760">
                <a:tc>
                  <a:txBody>
                    <a:bodyPr/>
                    <a:lstStyle/>
                    <a:p>
                      <a:r>
                        <a:rPr lang="en-US" sz="1800" dirty="0"/>
                        <a:t>Help Me Find New Clients</a:t>
                      </a:r>
                    </a:p>
                  </a:txBody>
                  <a:tcPr/>
                </a:tc>
                <a:tc>
                  <a:txBody>
                    <a:bodyPr/>
                    <a:lstStyle/>
                    <a:p>
                      <a:r>
                        <a:rPr lang="en-US" sz="1800" dirty="0"/>
                        <a:t>21%</a:t>
                      </a:r>
                    </a:p>
                  </a:txBody>
                  <a:tcPr/>
                </a:tc>
                <a:extLst>
                  <a:ext uri="{0D108BD9-81ED-4DB2-BD59-A6C34878D82A}">
                    <a16:rowId xmlns:a16="http://schemas.microsoft.com/office/drawing/2014/main" val="1858077424"/>
                  </a:ext>
                </a:extLst>
              </a:tr>
              <a:tr h="365760">
                <a:tc>
                  <a:txBody>
                    <a:bodyPr/>
                    <a:lstStyle/>
                    <a:p>
                      <a:r>
                        <a:rPr lang="en-US" sz="1800" b="0" dirty="0"/>
                        <a:t>Supply Meaningful Marketing Data</a:t>
                      </a:r>
                    </a:p>
                  </a:txBody>
                  <a:tcPr/>
                </a:tc>
                <a:tc>
                  <a:txBody>
                    <a:bodyPr/>
                    <a:lstStyle/>
                    <a:p>
                      <a:r>
                        <a:rPr lang="en-US" sz="1800" b="0" dirty="0"/>
                        <a:t>18%</a:t>
                      </a:r>
                    </a:p>
                  </a:txBody>
                  <a:tcPr/>
                </a:tc>
                <a:extLst>
                  <a:ext uri="{0D108BD9-81ED-4DB2-BD59-A6C34878D82A}">
                    <a16:rowId xmlns:a16="http://schemas.microsoft.com/office/drawing/2014/main" val="828921551"/>
                  </a:ext>
                </a:extLst>
              </a:tr>
              <a:tr h="365760">
                <a:tc>
                  <a:txBody>
                    <a:bodyPr/>
                    <a:lstStyle/>
                    <a:p>
                      <a:r>
                        <a:rPr lang="en-US" sz="1800" b="0" dirty="0"/>
                        <a:t>Help Me Find New Markets Abroad</a:t>
                      </a:r>
                    </a:p>
                  </a:txBody>
                  <a:tcPr/>
                </a:tc>
                <a:tc>
                  <a:txBody>
                    <a:bodyPr/>
                    <a:lstStyle/>
                    <a:p>
                      <a:r>
                        <a:rPr lang="en-US" sz="1800" b="0" dirty="0"/>
                        <a:t>13%</a:t>
                      </a:r>
                    </a:p>
                  </a:txBody>
                  <a:tcPr/>
                </a:tc>
                <a:extLst>
                  <a:ext uri="{0D108BD9-81ED-4DB2-BD59-A6C34878D82A}">
                    <a16:rowId xmlns:a16="http://schemas.microsoft.com/office/drawing/2014/main" val="1718269873"/>
                  </a:ext>
                </a:extLst>
              </a:tr>
            </a:tbl>
          </a:graphicData>
        </a:graphic>
      </p:graphicFrame>
      <p:sp>
        <p:nvSpPr>
          <p:cNvPr id="2" name="TextBox 1">
            <a:extLst>
              <a:ext uri="{FF2B5EF4-FFF2-40B4-BE49-F238E27FC236}">
                <a16:creationId xmlns:a16="http://schemas.microsoft.com/office/drawing/2014/main" id="{288D156A-8907-5D49-BA0E-B155E051E152}"/>
              </a:ext>
            </a:extLst>
          </p:cNvPr>
          <p:cNvSpPr txBox="1"/>
          <p:nvPr/>
        </p:nvSpPr>
        <p:spPr>
          <a:xfrm>
            <a:off x="457200" y="2036291"/>
            <a:ext cx="3161072" cy="4001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chemeClr val="accent1">
                    <a:lumMod val="75000"/>
                  </a:schemeClr>
                </a:solidFill>
                <a:effectLst/>
                <a:uFillTx/>
                <a:latin typeface="+mn-lt"/>
                <a:ea typeface="+mn-ea"/>
                <a:cs typeface="+mn-cs"/>
                <a:sym typeface="Calibri"/>
              </a:rPr>
              <a:t>Should The State Do More?</a:t>
            </a:r>
          </a:p>
        </p:txBody>
      </p:sp>
      <p:sp>
        <p:nvSpPr>
          <p:cNvPr id="6" name="TextBox 5">
            <a:extLst>
              <a:ext uri="{FF2B5EF4-FFF2-40B4-BE49-F238E27FC236}">
                <a16:creationId xmlns:a16="http://schemas.microsoft.com/office/drawing/2014/main" id="{2EEB0244-AE3C-DF44-B4DA-5CAB6371B933}"/>
              </a:ext>
            </a:extLst>
          </p:cNvPr>
          <p:cNvSpPr txBox="1"/>
          <p:nvPr/>
        </p:nvSpPr>
        <p:spPr>
          <a:xfrm>
            <a:off x="4267200" y="1719697"/>
            <a:ext cx="4321278"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chemeClr val="accent1">
                    <a:lumMod val="75000"/>
                  </a:schemeClr>
                </a:solidFill>
                <a:effectLst/>
                <a:uFillTx/>
                <a:latin typeface="+mn-lt"/>
                <a:ea typeface="+mn-ea"/>
                <a:cs typeface="+mn-cs"/>
                <a:sym typeface="Calibri"/>
              </a:rPr>
              <a:t>What Can State Government Do To Help Your Business?</a:t>
            </a:r>
          </a:p>
        </p:txBody>
      </p:sp>
    </p:spTree>
    <p:extLst>
      <p:ext uri="{BB962C8B-B14F-4D97-AF65-F5344CB8AC3E}">
        <p14:creationId xmlns:p14="http://schemas.microsoft.com/office/powerpoint/2010/main" val="1055098036"/>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Title 1"/>
          <p:cNvSpPr txBox="1">
            <a:spLocks noGrp="1"/>
          </p:cNvSpPr>
          <p:nvPr>
            <p:ph type="title"/>
          </p:nvPr>
        </p:nvSpPr>
        <p:spPr>
          <a:prstGeom prst="rect">
            <a:avLst/>
          </a:prstGeom>
        </p:spPr>
        <p:txBody>
          <a:bodyPr/>
          <a:lstStyle/>
          <a:p>
            <a:r>
              <a:rPr dirty="0"/>
              <a:t>Conclusions:</a:t>
            </a:r>
          </a:p>
        </p:txBody>
      </p:sp>
      <p:sp>
        <p:nvSpPr>
          <p:cNvPr id="235" name="Content Placeholder 2"/>
          <p:cNvSpPr txBox="1">
            <a:spLocks noGrp="1"/>
          </p:cNvSpPr>
          <p:nvPr>
            <p:ph type="body" idx="1"/>
          </p:nvPr>
        </p:nvSpPr>
        <p:spPr>
          <a:xfrm>
            <a:off x="279400" y="1600200"/>
            <a:ext cx="8585200" cy="4419600"/>
          </a:xfrm>
          <a:prstGeom prst="rect">
            <a:avLst/>
          </a:prstGeom>
        </p:spPr>
        <p:txBody>
          <a:bodyPr/>
          <a:lstStyle/>
          <a:p>
            <a:pPr marL="257175" indent="-257175" defTabSz="685800">
              <a:spcBef>
                <a:spcPts val="400"/>
              </a:spcBef>
              <a:defRPr sz="2400"/>
            </a:pPr>
            <a:endParaRPr lang="en-US" dirty="0"/>
          </a:p>
          <a:p>
            <a:pPr marL="257175" indent="-257175" defTabSz="685800">
              <a:spcBef>
                <a:spcPts val="400"/>
              </a:spcBef>
              <a:defRPr sz="2400"/>
            </a:pPr>
            <a:r>
              <a:rPr lang="en-US" dirty="0"/>
              <a:t>Economic satisfaction and projections pulling back from all-time highs.</a:t>
            </a:r>
            <a:endParaRPr dirty="0"/>
          </a:p>
          <a:p>
            <a:pPr marL="257175" indent="-257175" defTabSz="685800">
              <a:spcBef>
                <a:spcPts val="400"/>
              </a:spcBef>
              <a:defRPr sz="2400"/>
            </a:pPr>
            <a:r>
              <a:rPr lang="en-US" dirty="0"/>
              <a:t>The last MFBI indicated that the tariffs were negatively impacting Michigan small business. The latest data possibly confirms this.</a:t>
            </a:r>
            <a:endParaRPr dirty="0"/>
          </a:p>
          <a:p>
            <a:pPr marL="257175" indent="-257175" defTabSz="685800">
              <a:spcBef>
                <a:spcPts val="400"/>
              </a:spcBef>
              <a:defRPr sz="2400"/>
            </a:pPr>
            <a:r>
              <a:rPr lang="en-US" dirty="0"/>
              <a:t>Health insurance costs have become a major challenge to doing business, nearly equal to acquiring talent. </a:t>
            </a:r>
          </a:p>
          <a:p>
            <a:pPr marL="257175" indent="-257175" defTabSz="685800">
              <a:spcBef>
                <a:spcPts val="400"/>
              </a:spcBef>
              <a:defRPr sz="2400"/>
            </a:pPr>
            <a:r>
              <a:rPr lang="en-US" dirty="0"/>
              <a:t>Businesses would like more help from state government:</a:t>
            </a:r>
          </a:p>
          <a:p>
            <a:pPr marL="698046" lvl="1" indent="-257175" defTabSz="685800">
              <a:spcBef>
                <a:spcPts val="400"/>
              </a:spcBef>
              <a:defRPr sz="2400"/>
            </a:pPr>
            <a:r>
              <a:rPr lang="en-US" sz="2200" b="1" dirty="0">
                <a:solidFill>
                  <a:schemeClr val="accent1">
                    <a:lumMod val="75000"/>
                  </a:schemeClr>
                </a:solidFill>
              </a:rPr>
              <a:t>Simplifying tax code and regulations, improving roads, finding talent. </a:t>
            </a:r>
            <a:endParaRPr sz="2200" b="1" dirty="0">
              <a:solidFill>
                <a:schemeClr val="accent1">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Rectangle 3"/>
          <p:cNvSpPr txBox="1">
            <a:spLocks noGrp="1"/>
          </p:cNvSpPr>
          <p:nvPr>
            <p:ph type="body" idx="1"/>
          </p:nvPr>
        </p:nvSpPr>
        <p:spPr>
          <a:prstGeom prst="rect">
            <a:avLst/>
          </a:prstGeom>
        </p:spPr>
        <p:txBody>
          <a:bodyPr/>
          <a:lstStyle/>
          <a:p>
            <a:pPr marL="318897" indent="-318897" defTabSz="850391">
              <a:spcBef>
                <a:spcPts val="600"/>
              </a:spcBef>
              <a:defRPr sz="2604" b="1">
                <a:solidFill>
                  <a:srgbClr val="0D0D0D"/>
                </a:solidFill>
              </a:defRPr>
            </a:pPr>
            <a:r>
              <a:rPr lang="en-US" dirty="0"/>
              <a:t>Overall Perceptions of Michigan’s Small Business Market and Tax Policy is Generally Positive</a:t>
            </a:r>
            <a:endParaRPr dirty="0"/>
          </a:p>
          <a:p>
            <a:pPr marL="759768" lvl="1" indent="-318897" defTabSz="850391">
              <a:spcBef>
                <a:spcPts val="600"/>
              </a:spcBef>
              <a:defRPr sz="2604">
                <a:solidFill>
                  <a:srgbClr val="0D0D0D"/>
                </a:solidFill>
              </a:defRPr>
            </a:pPr>
            <a:r>
              <a:rPr sz="2400" b="1" dirty="0">
                <a:solidFill>
                  <a:schemeClr val="accent1">
                    <a:lumMod val="75000"/>
                  </a:schemeClr>
                </a:solidFill>
              </a:rPr>
              <a:t>Nearly eight in ten (7</a:t>
            </a:r>
            <a:r>
              <a:rPr lang="en-US" sz="2400" b="1" dirty="0">
                <a:solidFill>
                  <a:schemeClr val="accent1">
                    <a:lumMod val="75000"/>
                  </a:schemeClr>
                </a:solidFill>
              </a:rPr>
              <a:t>7</a:t>
            </a:r>
            <a:r>
              <a:rPr sz="2400" b="1" dirty="0">
                <a:solidFill>
                  <a:schemeClr val="accent1">
                    <a:lumMod val="75000"/>
                  </a:schemeClr>
                </a:solidFill>
              </a:rPr>
              <a:t>%) believe Michigan is a pretty good (5</a:t>
            </a:r>
            <a:r>
              <a:rPr lang="en-US" sz="2400" b="1" dirty="0">
                <a:solidFill>
                  <a:schemeClr val="accent1">
                    <a:lumMod val="75000"/>
                  </a:schemeClr>
                </a:solidFill>
              </a:rPr>
              <a:t>6</a:t>
            </a:r>
            <a:r>
              <a:rPr sz="2400" b="1" dirty="0">
                <a:solidFill>
                  <a:schemeClr val="accent1">
                    <a:lumMod val="75000"/>
                  </a:schemeClr>
                </a:solidFill>
              </a:rPr>
              <a:t>%) or excellent (2</a:t>
            </a:r>
            <a:r>
              <a:rPr lang="en-US" sz="2400" b="1" dirty="0">
                <a:solidFill>
                  <a:schemeClr val="accent1">
                    <a:lumMod val="75000"/>
                  </a:schemeClr>
                </a:solidFill>
              </a:rPr>
              <a:t>1</a:t>
            </a:r>
            <a:r>
              <a:rPr sz="2400" b="1" dirty="0">
                <a:solidFill>
                  <a:schemeClr val="accent1">
                    <a:lumMod val="75000"/>
                  </a:schemeClr>
                </a:solidFill>
              </a:rPr>
              <a:t>%) market for their business (up </a:t>
            </a:r>
            <a:r>
              <a:rPr lang="en-US" sz="2400" b="1" dirty="0">
                <a:solidFill>
                  <a:schemeClr val="accent1">
                    <a:lumMod val="75000"/>
                  </a:schemeClr>
                </a:solidFill>
              </a:rPr>
              <a:t>2 points</a:t>
            </a:r>
            <a:r>
              <a:rPr sz="2400" b="1" dirty="0">
                <a:solidFill>
                  <a:schemeClr val="accent1">
                    <a:lumMod val="75000"/>
                  </a:schemeClr>
                </a:solidFill>
              </a:rPr>
              <a:t> from Q</a:t>
            </a:r>
            <a:r>
              <a:rPr lang="en-US" sz="2400" b="1" dirty="0">
                <a:solidFill>
                  <a:schemeClr val="accent1">
                    <a:lumMod val="75000"/>
                  </a:schemeClr>
                </a:solidFill>
              </a:rPr>
              <a:t>2</a:t>
            </a:r>
            <a:r>
              <a:rPr sz="2400" b="1" dirty="0">
                <a:solidFill>
                  <a:schemeClr val="accent1">
                    <a:lumMod val="75000"/>
                  </a:schemeClr>
                </a:solidFill>
              </a:rPr>
              <a:t> 201</a:t>
            </a:r>
            <a:r>
              <a:rPr lang="en-US" sz="2400" b="1" dirty="0">
                <a:solidFill>
                  <a:schemeClr val="accent1">
                    <a:lumMod val="75000"/>
                  </a:schemeClr>
                </a:solidFill>
              </a:rPr>
              <a:t>8</a:t>
            </a:r>
            <a:r>
              <a:rPr sz="2400" b="1" dirty="0">
                <a:solidFill>
                  <a:schemeClr val="accent1">
                    <a:lumMod val="75000"/>
                  </a:schemeClr>
                </a:solidFill>
              </a:rPr>
              <a:t>)</a:t>
            </a:r>
          </a:p>
          <a:p>
            <a:pPr marL="759768" lvl="1" indent="-318897" defTabSz="850391">
              <a:spcBef>
                <a:spcPts val="600"/>
              </a:spcBef>
              <a:defRPr sz="2604">
                <a:solidFill>
                  <a:srgbClr val="0D0D0D"/>
                </a:solidFill>
              </a:defRPr>
            </a:pPr>
            <a:r>
              <a:rPr lang="en-US" sz="2400" b="1" dirty="0">
                <a:solidFill>
                  <a:schemeClr val="accent1">
                    <a:lumMod val="75000"/>
                  </a:schemeClr>
                </a:solidFill>
              </a:rPr>
              <a:t>More than </a:t>
            </a:r>
            <a:r>
              <a:rPr sz="2400" b="1" dirty="0">
                <a:solidFill>
                  <a:schemeClr val="accent1">
                    <a:lumMod val="75000"/>
                  </a:schemeClr>
                </a:solidFill>
              </a:rPr>
              <a:t>7 in 10 (7</a:t>
            </a:r>
            <a:r>
              <a:rPr lang="en-US" sz="2400" b="1" dirty="0">
                <a:solidFill>
                  <a:schemeClr val="accent1">
                    <a:lumMod val="75000"/>
                  </a:schemeClr>
                </a:solidFill>
              </a:rPr>
              <a:t>2</a:t>
            </a:r>
            <a:r>
              <a:rPr sz="2400" b="1" dirty="0">
                <a:solidFill>
                  <a:schemeClr val="accent1">
                    <a:lumMod val="75000"/>
                  </a:schemeClr>
                </a:solidFill>
              </a:rPr>
              <a:t>%) believe state taxes here are mostly (6</a:t>
            </a:r>
            <a:r>
              <a:rPr lang="en-US" sz="2400" b="1" dirty="0">
                <a:solidFill>
                  <a:schemeClr val="accent1">
                    <a:lumMod val="75000"/>
                  </a:schemeClr>
                </a:solidFill>
              </a:rPr>
              <a:t>4</a:t>
            </a:r>
            <a:r>
              <a:rPr sz="2400" b="1" dirty="0">
                <a:solidFill>
                  <a:schemeClr val="accent1">
                    <a:lumMod val="75000"/>
                  </a:schemeClr>
                </a:solidFill>
              </a:rPr>
              <a:t>%) to very (</a:t>
            </a:r>
            <a:r>
              <a:rPr lang="en-US" sz="2400" b="1" dirty="0">
                <a:solidFill>
                  <a:schemeClr val="accent1">
                    <a:lumMod val="75000"/>
                  </a:schemeClr>
                </a:solidFill>
              </a:rPr>
              <a:t>8</a:t>
            </a:r>
            <a:r>
              <a:rPr sz="2400" b="1" dirty="0">
                <a:solidFill>
                  <a:schemeClr val="accent1">
                    <a:lumMod val="75000"/>
                  </a:schemeClr>
                </a:solidFill>
              </a:rPr>
              <a:t>%) fair (up </a:t>
            </a:r>
            <a:r>
              <a:rPr lang="en-US" sz="2400" b="1" dirty="0">
                <a:solidFill>
                  <a:schemeClr val="accent1">
                    <a:lumMod val="75000"/>
                  </a:schemeClr>
                </a:solidFill>
              </a:rPr>
              <a:t>3 points</a:t>
            </a:r>
            <a:r>
              <a:rPr sz="2400" b="1" dirty="0">
                <a:solidFill>
                  <a:schemeClr val="accent1">
                    <a:lumMod val="75000"/>
                  </a:schemeClr>
                </a:solidFill>
              </a:rPr>
              <a:t> since </a:t>
            </a:r>
            <a:r>
              <a:rPr lang="en-US" sz="2400" b="1" dirty="0">
                <a:solidFill>
                  <a:schemeClr val="accent1">
                    <a:lumMod val="75000"/>
                  </a:schemeClr>
                </a:solidFill>
              </a:rPr>
              <a:t>Q2 2018)</a:t>
            </a:r>
            <a:endParaRPr sz="2400" b="1" dirty="0">
              <a:solidFill>
                <a:schemeClr val="accent1">
                  <a:lumMod val="75000"/>
                </a:schemeClr>
              </a:solidFill>
            </a:endParaRPr>
          </a:p>
        </p:txBody>
      </p:sp>
      <p:sp>
        <p:nvSpPr>
          <p:cNvPr id="192" name="Title 1"/>
          <p:cNvSpPr txBox="1"/>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gn="ctr">
              <a:defRPr sz="4000" b="1">
                <a:solidFill>
                  <a:srgbClr val="FFFFFF"/>
                </a:solidFill>
                <a:effectLst>
                  <a:outerShdw blurRad="50800" dist="38100" dir="5400000" rotWithShape="0">
                    <a:srgbClr val="000000">
                      <a:alpha val="40000"/>
                    </a:srgbClr>
                  </a:outerShdw>
                </a:effectLst>
                <a:latin typeface="Arial"/>
                <a:ea typeface="Arial"/>
                <a:cs typeface="Arial"/>
                <a:sym typeface="Arial"/>
              </a:defRPr>
            </a:lvl1pPr>
          </a:lstStyle>
          <a:p>
            <a:r>
              <a:t>Conclusions:</a:t>
            </a:r>
          </a:p>
        </p:txBody>
      </p:sp>
    </p:spTree>
    <p:extLst>
      <p:ext uri="{BB962C8B-B14F-4D97-AF65-F5344CB8AC3E}">
        <p14:creationId xmlns:p14="http://schemas.microsoft.com/office/powerpoint/2010/main" val="2988390087"/>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Thank you!"/>
          <p:cNvSpPr txBox="1">
            <a:spLocks noGrp="1"/>
          </p:cNvSpPr>
          <p:nvPr>
            <p:ph type="ctrTitle"/>
          </p:nvPr>
        </p:nvSpPr>
        <p:spPr>
          <a:prstGeom prst="rect">
            <a:avLst/>
          </a:prstGeom>
        </p:spPr>
        <p:txBody>
          <a:bodyPr/>
          <a:lstStyle/>
          <a:p>
            <a:r>
              <a:t>Thank you!</a:t>
            </a:r>
          </a:p>
        </p:txBody>
      </p:sp>
      <p:sp>
        <p:nvSpPr>
          <p:cNvPr id="241" name="We appreciate your interest in the MFBI. For more information or detailed findings, please contact Michigan Business Network.…"/>
          <p:cNvSpPr txBox="1"/>
          <p:nvPr/>
        </p:nvSpPr>
        <p:spPr>
          <a:xfrm>
            <a:off x="954611" y="3630929"/>
            <a:ext cx="7234778" cy="2225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t>We appreciate your interest in the MFBI. For more information or detailed findings, please contact Michigan Business Network. </a:t>
            </a:r>
          </a:p>
          <a:p>
            <a:endParaRPr/>
          </a:p>
          <a:p>
            <a:r>
              <a:rPr u="sng">
                <a:solidFill>
                  <a:srgbClr val="0000FF"/>
                </a:solidFill>
                <a:uFill>
                  <a:solidFill>
                    <a:srgbClr val="0000FF"/>
                  </a:solidFill>
                </a:uFill>
                <a:hlinkClick r:id="rId2"/>
              </a:rPr>
              <a:t>http://www.michiganbusinessnetwork.com</a:t>
            </a:r>
          </a:p>
          <a:p>
            <a:r>
              <a:t>109 E. Oakland Ave.</a:t>
            </a:r>
          </a:p>
          <a:p>
            <a:r>
              <a:t>P.O. Box 15279</a:t>
            </a:r>
          </a:p>
          <a:p>
            <a:r>
              <a:t>Lansing, MI 48906</a:t>
            </a:r>
          </a:p>
          <a:p>
            <a:r>
              <a:t>(517) 755-9649</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itle 1"/>
          <p:cNvSpPr txBox="1">
            <a:spLocks noGrp="1"/>
          </p:cNvSpPr>
          <p:nvPr>
            <p:ph type="title"/>
          </p:nvPr>
        </p:nvSpPr>
        <p:spPr>
          <a:prstGeom prst="rect">
            <a:avLst/>
          </a:prstGeom>
        </p:spPr>
        <p:txBody>
          <a:bodyPr/>
          <a:lstStyle/>
          <a:p>
            <a:r>
              <a:rPr dirty="0"/>
              <a:t>Key Takeaways </a:t>
            </a:r>
          </a:p>
        </p:txBody>
      </p:sp>
      <p:sp>
        <p:nvSpPr>
          <p:cNvPr id="166" name="Content Placeholder 2"/>
          <p:cNvSpPr txBox="1">
            <a:spLocks noGrp="1"/>
          </p:cNvSpPr>
          <p:nvPr>
            <p:ph type="body" idx="1"/>
          </p:nvPr>
        </p:nvSpPr>
        <p:spPr>
          <a:xfrm>
            <a:off x="349045" y="1533832"/>
            <a:ext cx="8445909" cy="4640494"/>
          </a:xfrm>
          <a:prstGeom prst="rect">
            <a:avLst/>
          </a:prstGeom>
        </p:spPr>
        <p:txBody>
          <a:bodyPr>
            <a:normAutofit/>
          </a:bodyPr>
          <a:lstStyle/>
          <a:p>
            <a:pPr marL="416623" indent="-416623" defTabSz="740663">
              <a:spcBef>
                <a:spcPts val="500"/>
              </a:spcBef>
              <a:defRPr sz="2268"/>
            </a:pPr>
            <a:r>
              <a:rPr lang="en-US" dirty="0"/>
              <a:t>Economic satisfaction and projections starting to pull back from all-time highs</a:t>
            </a:r>
          </a:p>
          <a:p>
            <a:pPr marL="416623" indent="-416623" defTabSz="740663">
              <a:spcBef>
                <a:spcPts val="500"/>
              </a:spcBef>
              <a:defRPr sz="2268"/>
            </a:pPr>
            <a:r>
              <a:rPr lang="en-US" dirty="0"/>
              <a:t>While wages and investments spiked over the past six months, all other indicators (sales, profits, hiring) have slowed. </a:t>
            </a:r>
            <a:endParaRPr dirty="0"/>
          </a:p>
          <a:p>
            <a:pPr marL="740663" lvl="1" indent="-416623" defTabSz="740663">
              <a:spcBef>
                <a:spcPts val="400"/>
              </a:spcBef>
              <a:defRPr sz="1944" b="1">
                <a:solidFill>
                  <a:srgbClr val="2B59A9"/>
                </a:solidFill>
              </a:defRPr>
            </a:pPr>
            <a:r>
              <a:rPr lang="en-US" sz="2000" dirty="0"/>
              <a:t>Future wages increase projections slowing</a:t>
            </a:r>
          </a:p>
          <a:p>
            <a:pPr marL="416623" indent="-416623" defTabSz="740663">
              <a:spcBef>
                <a:spcPts val="500"/>
              </a:spcBef>
              <a:defRPr sz="2268">
                <a:solidFill>
                  <a:srgbClr val="0D0D0D"/>
                </a:solidFill>
              </a:defRPr>
            </a:pPr>
            <a:r>
              <a:rPr lang="en-US" dirty="0"/>
              <a:t>Future sales, profits, and hiring projections continue to slow.</a:t>
            </a:r>
          </a:p>
          <a:p>
            <a:pPr marL="416623" indent="-416623" defTabSz="740663">
              <a:spcBef>
                <a:spcPts val="500"/>
              </a:spcBef>
              <a:defRPr sz="2268"/>
            </a:pPr>
            <a:r>
              <a:rPr lang="en-US" dirty="0"/>
              <a:t>Acquiring Talent and health insurance costs dominate the list of top challenges for small business.</a:t>
            </a:r>
          </a:p>
          <a:p>
            <a:pPr marL="740663" lvl="1" indent="-416623" defTabSz="740663">
              <a:spcBef>
                <a:spcPts val="400"/>
              </a:spcBef>
              <a:defRPr sz="1944" b="1">
                <a:solidFill>
                  <a:srgbClr val="2B59A9"/>
                </a:solidFill>
              </a:defRPr>
            </a:pPr>
            <a:r>
              <a:rPr lang="en-US" sz="2000" dirty="0"/>
              <a:t>Desired Qualifications: Good work ethic, positive attitude, communication skills. </a:t>
            </a:r>
          </a:p>
          <a:p>
            <a:pPr marL="1176092" lvl="2" indent="-416623" defTabSz="740663">
              <a:spcBef>
                <a:spcPts val="400"/>
              </a:spcBef>
              <a:defRPr sz="1944" b="1">
                <a:solidFill>
                  <a:srgbClr val="2B59A9"/>
                </a:solidFill>
              </a:defRPr>
            </a:pPr>
            <a:r>
              <a:rPr lang="en-US" sz="1800" dirty="0">
                <a:solidFill>
                  <a:srgbClr val="C00000"/>
                </a:solidFill>
              </a:rPr>
              <a:t>Technical skills or certification not as important. They can be trained.</a:t>
            </a:r>
          </a:p>
          <a:p>
            <a:pPr marL="740663" lvl="1" indent="-416623" defTabSz="740663">
              <a:spcBef>
                <a:spcPts val="400"/>
              </a:spcBef>
              <a:defRPr sz="1944" b="1">
                <a:solidFill>
                  <a:srgbClr val="2B59A9"/>
                </a:solidFill>
              </a:defRPr>
            </a:pPr>
            <a:r>
              <a:rPr lang="en-US" sz="2000" dirty="0"/>
              <a:t>Fewer businesses offering health insurance.</a:t>
            </a:r>
          </a:p>
          <a:p>
            <a:pPr marL="0" indent="0" defTabSz="740663">
              <a:spcBef>
                <a:spcPts val="500"/>
              </a:spcBef>
              <a:buNone/>
              <a:defRPr sz="2268">
                <a:solidFill>
                  <a:srgbClr val="0D0D0D"/>
                </a:solidFill>
              </a:defRPr>
            </a:pPr>
            <a:endParaRPr lang="en-US" dirty="0"/>
          </a:p>
          <a:p>
            <a:pPr marL="416623" indent="-416623" defTabSz="740663">
              <a:spcBef>
                <a:spcPts val="500"/>
              </a:spcBef>
              <a:defRPr sz="2268">
                <a:solidFill>
                  <a:srgbClr val="0D0D0D"/>
                </a:solidFill>
              </a:defRPr>
            </a:pPr>
            <a:endParaRPr lang="en-US" dirty="0"/>
          </a:p>
        </p:txBody>
      </p:sp>
    </p:spTree>
    <p:extLst>
      <p:ext uri="{BB962C8B-B14F-4D97-AF65-F5344CB8AC3E}">
        <p14:creationId xmlns:p14="http://schemas.microsoft.com/office/powerpoint/2010/main" val="3495311645"/>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itle 1"/>
          <p:cNvSpPr txBox="1">
            <a:spLocks noGrp="1"/>
          </p:cNvSpPr>
          <p:nvPr>
            <p:ph type="title"/>
          </p:nvPr>
        </p:nvSpPr>
        <p:spPr>
          <a:prstGeom prst="rect">
            <a:avLst/>
          </a:prstGeom>
        </p:spPr>
        <p:txBody>
          <a:bodyPr/>
          <a:lstStyle/>
          <a:p>
            <a:r>
              <a:rPr dirty="0"/>
              <a:t>The Past Six Months</a:t>
            </a:r>
          </a:p>
        </p:txBody>
      </p:sp>
      <p:sp>
        <p:nvSpPr>
          <p:cNvPr id="169" name="Content Placeholder 2"/>
          <p:cNvSpPr txBox="1">
            <a:spLocks noGrp="1"/>
          </p:cNvSpPr>
          <p:nvPr>
            <p:ph type="body" idx="1"/>
          </p:nvPr>
        </p:nvSpPr>
        <p:spPr>
          <a:xfrm>
            <a:off x="76200" y="1533525"/>
            <a:ext cx="8991600" cy="4419601"/>
          </a:xfrm>
          <a:prstGeom prst="rect">
            <a:avLst/>
          </a:prstGeom>
        </p:spPr>
        <p:txBody>
          <a:bodyPr>
            <a:normAutofit lnSpcReduction="10000"/>
          </a:bodyPr>
          <a:lstStyle/>
          <a:p>
            <a:pPr marL="462915" indent="-462915" defTabSz="822959">
              <a:spcBef>
                <a:spcPts val="600"/>
              </a:spcBef>
              <a:defRPr sz="2520"/>
            </a:pPr>
            <a:r>
              <a:rPr dirty="0"/>
              <a:t>Growth in wages, hiring and sales, while profits and capital investments remain flat</a:t>
            </a:r>
          </a:p>
          <a:p>
            <a:pPr marL="822959" lvl="1" indent="-462915" defTabSz="822959">
              <a:spcBef>
                <a:spcPts val="500"/>
              </a:spcBef>
              <a:defRPr sz="2159" b="1">
                <a:solidFill>
                  <a:srgbClr val="2B59A9"/>
                </a:solidFill>
              </a:defRPr>
            </a:pPr>
            <a:r>
              <a:rPr dirty="0"/>
              <a:t>Wage growth up ten points </a:t>
            </a:r>
            <a:r>
              <a:rPr lang="en-US" dirty="0"/>
              <a:t>since</a:t>
            </a:r>
            <a:r>
              <a:rPr dirty="0"/>
              <a:t> Q</a:t>
            </a:r>
            <a:r>
              <a:rPr lang="en-US" dirty="0"/>
              <a:t>2</a:t>
            </a:r>
            <a:r>
              <a:rPr dirty="0"/>
              <a:t> 201</a:t>
            </a:r>
            <a:r>
              <a:rPr lang="en-US" dirty="0"/>
              <a:t>8</a:t>
            </a:r>
            <a:endParaRPr sz="2520" dirty="0"/>
          </a:p>
          <a:p>
            <a:pPr marL="1183004" lvl="2" indent="-462915" defTabSz="822959">
              <a:spcBef>
                <a:spcPts val="400"/>
              </a:spcBef>
              <a:defRPr sz="1800" b="1">
                <a:solidFill>
                  <a:srgbClr val="BD1B40"/>
                </a:solidFill>
              </a:defRPr>
            </a:pPr>
            <a:r>
              <a:rPr dirty="0"/>
              <a:t>From </a:t>
            </a:r>
            <a:r>
              <a:rPr lang="en-US" dirty="0"/>
              <a:t>43</a:t>
            </a:r>
            <a:r>
              <a:rPr dirty="0"/>
              <a:t>% to </a:t>
            </a:r>
            <a:r>
              <a:rPr lang="en-US" dirty="0"/>
              <a:t>53</a:t>
            </a:r>
            <a:r>
              <a:rPr dirty="0"/>
              <a:t>%</a:t>
            </a:r>
            <a:r>
              <a:rPr lang="en-US" dirty="0"/>
              <a:t> </a:t>
            </a:r>
            <a:r>
              <a:rPr lang="en-US" sz="1600" i="1" dirty="0"/>
              <a:t>(up seven points since November 2018)</a:t>
            </a:r>
            <a:endParaRPr sz="1600" dirty="0"/>
          </a:p>
          <a:p>
            <a:pPr marL="822959" lvl="1" indent="-462915" defTabSz="822959">
              <a:spcBef>
                <a:spcPts val="500"/>
              </a:spcBef>
              <a:defRPr sz="2159" b="1">
                <a:solidFill>
                  <a:srgbClr val="2B59A9"/>
                </a:solidFill>
              </a:defRPr>
            </a:pPr>
            <a:r>
              <a:rPr lang="en-US" dirty="0"/>
              <a:t>Investments up five points since Q2 2018</a:t>
            </a:r>
            <a:endParaRPr lang="en-US" sz="2520" dirty="0"/>
          </a:p>
          <a:p>
            <a:pPr marL="1183004" lvl="2" indent="-462915" defTabSz="822959">
              <a:spcBef>
                <a:spcPts val="400"/>
              </a:spcBef>
              <a:defRPr sz="1800" b="1">
                <a:solidFill>
                  <a:srgbClr val="BD1B40"/>
                </a:solidFill>
              </a:defRPr>
            </a:pPr>
            <a:r>
              <a:rPr lang="en-US" dirty="0"/>
              <a:t>From 22% to 27% </a:t>
            </a:r>
            <a:r>
              <a:rPr lang="en-US" sz="1800" i="1" dirty="0"/>
              <a:t>(up two points since November 2018)</a:t>
            </a:r>
          </a:p>
          <a:p>
            <a:pPr marL="822959" lvl="1" indent="-462915" defTabSz="822959">
              <a:spcBef>
                <a:spcPts val="500"/>
              </a:spcBef>
              <a:defRPr sz="2159" b="1">
                <a:solidFill>
                  <a:srgbClr val="2B59A9"/>
                </a:solidFill>
              </a:defRPr>
            </a:pPr>
            <a:r>
              <a:rPr dirty="0"/>
              <a:t>Hiring up </a:t>
            </a:r>
            <a:r>
              <a:rPr lang="en-US" dirty="0"/>
              <a:t>four</a:t>
            </a:r>
            <a:r>
              <a:rPr dirty="0"/>
              <a:t> points </a:t>
            </a:r>
            <a:r>
              <a:rPr lang="en-US" dirty="0"/>
              <a:t>since</a:t>
            </a:r>
            <a:r>
              <a:rPr dirty="0"/>
              <a:t> Q</a:t>
            </a:r>
            <a:r>
              <a:rPr lang="en-US" dirty="0"/>
              <a:t>2</a:t>
            </a:r>
            <a:r>
              <a:rPr dirty="0"/>
              <a:t> 201</a:t>
            </a:r>
            <a:r>
              <a:rPr lang="en-US" dirty="0"/>
              <a:t>8</a:t>
            </a:r>
            <a:endParaRPr sz="2520" dirty="0"/>
          </a:p>
          <a:p>
            <a:pPr marL="1183004" lvl="2" indent="-462915" defTabSz="822959">
              <a:spcBef>
                <a:spcPts val="400"/>
              </a:spcBef>
              <a:defRPr sz="1800" b="1">
                <a:solidFill>
                  <a:srgbClr val="BD1B40"/>
                </a:solidFill>
              </a:defRPr>
            </a:pPr>
            <a:r>
              <a:rPr dirty="0"/>
              <a:t>From </a:t>
            </a:r>
            <a:r>
              <a:rPr lang="en-US" dirty="0"/>
              <a:t>21</a:t>
            </a:r>
            <a:r>
              <a:rPr dirty="0"/>
              <a:t>% to </a:t>
            </a:r>
            <a:r>
              <a:rPr lang="en-US" dirty="0"/>
              <a:t>25</a:t>
            </a:r>
            <a:r>
              <a:rPr dirty="0"/>
              <a:t>%</a:t>
            </a:r>
            <a:r>
              <a:rPr lang="en-US" dirty="0"/>
              <a:t> </a:t>
            </a:r>
            <a:r>
              <a:rPr lang="en-US" sz="1600" i="1" dirty="0"/>
              <a:t>(down three points since November 2018)</a:t>
            </a:r>
            <a:endParaRPr sz="1600" i="1" dirty="0"/>
          </a:p>
          <a:p>
            <a:pPr marL="822959" lvl="1" indent="-462915" defTabSz="822959">
              <a:spcBef>
                <a:spcPts val="500"/>
              </a:spcBef>
              <a:defRPr sz="2159" b="1">
                <a:solidFill>
                  <a:srgbClr val="2B59A9"/>
                </a:solidFill>
              </a:defRPr>
            </a:pPr>
            <a:r>
              <a:rPr dirty="0"/>
              <a:t>Sales </a:t>
            </a:r>
            <a:r>
              <a:rPr lang="en-US" dirty="0"/>
              <a:t>down</a:t>
            </a:r>
            <a:r>
              <a:rPr dirty="0"/>
              <a:t> </a:t>
            </a:r>
            <a:r>
              <a:rPr lang="en-US" dirty="0"/>
              <a:t>two</a:t>
            </a:r>
            <a:r>
              <a:rPr dirty="0"/>
              <a:t> points </a:t>
            </a:r>
            <a:r>
              <a:rPr lang="en-US" dirty="0"/>
              <a:t>since</a:t>
            </a:r>
            <a:r>
              <a:rPr dirty="0"/>
              <a:t> Q</a:t>
            </a:r>
            <a:r>
              <a:rPr lang="en-US" dirty="0"/>
              <a:t>2</a:t>
            </a:r>
            <a:r>
              <a:rPr dirty="0"/>
              <a:t> 201</a:t>
            </a:r>
            <a:r>
              <a:rPr lang="en-US" dirty="0"/>
              <a:t>8</a:t>
            </a:r>
            <a:endParaRPr sz="2520" dirty="0"/>
          </a:p>
          <a:p>
            <a:pPr marL="1183004" lvl="2" indent="-462915" defTabSz="822959">
              <a:spcBef>
                <a:spcPts val="400"/>
              </a:spcBef>
              <a:defRPr sz="1800" b="1">
                <a:solidFill>
                  <a:srgbClr val="BD1B40"/>
                </a:solidFill>
              </a:defRPr>
            </a:pPr>
            <a:r>
              <a:rPr dirty="0"/>
              <a:t>From 4</a:t>
            </a:r>
            <a:r>
              <a:rPr lang="en-US" dirty="0"/>
              <a:t>6</a:t>
            </a:r>
            <a:r>
              <a:rPr dirty="0"/>
              <a:t>% to 4</a:t>
            </a:r>
            <a:r>
              <a:rPr lang="en-US" dirty="0"/>
              <a:t>4</a:t>
            </a:r>
            <a:r>
              <a:rPr dirty="0"/>
              <a:t>%</a:t>
            </a:r>
            <a:r>
              <a:rPr lang="en-US" dirty="0"/>
              <a:t> </a:t>
            </a:r>
            <a:r>
              <a:rPr lang="en-US" sz="1600" i="1" dirty="0"/>
              <a:t>(down five points since November 2018)</a:t>
            </a:r>
            <a:endParaRPr sz="1600" dirty="0"/>
          </a:p>
          <a:p>
            <a:pPr marL="822959" lvl="1" indent="-462915" defTabSz="822959">
              <a:spcBef>
                <a:spcPts val="500"/>
              </a:spcBef>
              <a:defRPr sz="2159" b="1">
                <a:solidFill>
                  <a:srgbClr val="2B59A9"/>
                </a:solidFill>
              </a:defRPr>
            </a:pPr>
            <a:r>
              <a:rPr dirty="0"/>
              <a:t>Profit</a:t>
            </a:r>
            <a:r>
              <a:rPr lang="en-US" dirty="0"/>
              <a:t>s</a:t>
            </a:r>
            <a:r>
              <a:rPr dirty="0"/>
              <a:t> </a:t>
            </a:r>
            <a:r>
              <a:rPr lang="en-US" dirty="0"/>
              <a:t>down seven points since Q2 2018</a:t>
            </a:r>
            <a:endParaRPr sz="2520" dirty="0"/>
          </a:p>
          <a:p>
            <a:pPr marL="1183004" lvl="2" indent="-462915" defTabSz="822959">
              <a:spcBef>
                <a:spcPts val="400"/>
              </a:spcBef>
              <a:defRPr sz="1800" b="1">
                <a:solidFill>
                  <a:srgbClr val="BD1B40"/>
                </a:solidFill>
              </a:defRPr>
            </a:pPr>
            <a:r>
              <a:rPr sz="1800" dirty="0"/>
              <a:t>From 3</a:t>
            </a:r>
            <a:r>
              <a:rPr lang="en-US" sz="1800" dirty="0"/>
              <a:t>8</a:t>
            </a:r>
            <a:r>
              <a:rPr sz="1800" dirty="0"/>
              <a:t>% to 3</a:t>
            </a:r>
            <a:r>
              <a:rPr lang="en-US" sz="1800" dirty="0"/>
              <a:t>1</a:t>
            </a:r>
            <a:r>
              <a:rPr sz="1800" dirty="0"/>
              <a:t>% </a:t>
            </a:r>
            <a:r>
              <a:rPr lang="en-US" sz="1600" i="1" dirty="0"/>
              <a:t>(down one point since November 2018)</a:t>
            </a:r>
            <a:endParaRPr lang="en-US" sz="1600" dirty="0"/>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t>Trending The Indicators:</a:t>
            </a:r>
            <a:br/>
            <a:r>
              <a:rPr>
                <a:solidFill>
                  <a:srgbClr val="FFC000"/>
                </a:solidFill>
              </a:rPr>
              <a:t>Wage Increases</a:t>
            </a:r>
          </a:p>
        </p:txBody>
      </p:sp>
      <p:graphicFrame>
        <p:nvGraphicFramePr>
          <p:cNvPr id="172" name="Object 2"/>
          <p:cNvGraphicFramePr/>
          <p:nvPr>
            <p:extLst>
              <p:ext uri="{D42A27DB-BD31-4B8C-83A1-F6EECF244321}">
                <p14:modId xmlns:p14="http://schemas.microsoft.com/office/powerpoint/2010/main" val="2864459034"/>
              </p:ext>
            </p:extLst>
          </p:nvPr>
        </p:nvGraphicFramePr>
        <p:xfrm>
          <a:off x="-157600" y="1506195"/>
          <a:ext cx="9238252" cy="456069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3" name="Chart 5"/>
          <p:cNvGraphicFramePr/>
          <p:nvPr>
            <p:extLst>
              <p:ext uri="{D42A27DB-BD31-4B8C-83A1-F6EECF244321}">
                <p14:modId xmlns:p14="http://schemas.microsoft.com/office/powerpoint/2010/main" val="367500952"/>
              </p:ext>
            </p:extLst>
          </p:nvPr>
        </p:nvGraphicFramePr>
        <p:xfrm>
          <a:off x="-617341" y="302538"/>
          <a:ext cx="9037852" cy="386781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t>Trending The Indicators:</a:t>
            </a:r>
            <a:br/>
            <a:r>
              <a:rPr>
                <a:solidFill>
                  <a:srgbClr val="FFC000"/>
                </a:solidFill>
              </a:rPr>
              <a:t>Hiring Increases</a:t>
            </a:r>
          </a:p>
        </p:txBody>
      </p:sp>
      <p:graphicFrame>
        <p:nvGraphicFramePr>
          <p:cNvPr id="176" name="Object 2"/>
          <p:cNvGraphicFramePr/>
          <p:nvPr>
            <p:extLst>
              <p:ext uri="{D42A27DB-BD31-4B8C-83A1-F6EECF244321}">
                <p14:modId xmlns:p14="http://schemas.microsoft.com/office/powerpoint/2010/main" val="179189060"/>
              </p:ext>
            </p:extLst>
          </p:nvPr>
        </p:nvGraphicFramePr>
        <p:xfrm>
          <a:off x="-175227" y="1532157"/>
          <a:ext cx="9103420" cy="45526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7" name="Chart 4"/>
          <p:cNvGraphicFramePr/>
          <p:nvPr>
            <p:extLst>
              <p:ext uri="{D42A27DB-BD31-4B8C-83A1-F6EECF244321}">
                <p14:modId xmlns:p14="http://schemas.microsoft.com/office/powerpoint/2010/main" val="3252546494"/>
              </p:ext>
            </p:extLst>
          </p:nvPr>
        </p:nvGraphicFramePr>
        <p:xfrm>
          <a:off x="-10091" y="1101182"/>
          <a:ext cx="8457131" cy="291578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t>Trending The Indicators: </a:t>
            </a:r>
            <a:br/>
            <a:r>
              <a:rPr>
                <a:solidFill>
                  <a:srgbClr val="FFC000"/>
                </a:solidFill>
              </a:rPr>
              <a:t>Sales Increases</a:t>
            </a:r>
          </a:p>
        </p:txBody>
      </p:sp>
      <p:graphicFrame>
        <p:nvGraphicFramePr>
          <p:cNvPr id="180" name="Object 2"/>
          <p:cNvGraphicFramePr/>
          <p:nvPr>
            <p:extLst>
              <p:ext uri="{D42A27DB-BD31-4B8C-83A1-F6EECF244321}">
                <p14:modId xmlns:p14="http://schemas.microsoft.com/office/powerpoint/2010/main" val="1877157921"/>
              </p:ext>
            </p:extLst>
          </p:nvPr>
        </p:nvGraphicFramePr>
        <p:xfrm>
          <a:off x="187442" y="1547468"/>
          <a:ext cx="8808145" cy="45488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1" name="Chart 2"/>
          <p:cNvGraphicFramePr/>
          <p:nvPr>
            <p:extLst>
              <p:ext uri="{D42A27DB-BD31-4B8C-83A1-F6EECF244321}">
                <p14:modId xmlns:p14="http://schemas.microsoft.com/office/powerpoint/2010/main" val="3106928817"/>
              </p:ext>
            </p:extLst>
          </p:nvPr>
        </p:nvGraphicFramePr>
        <p:xfrm>
          <a:off x="3627074" y="2768510"/>
          <a:ext cx="4337621" cy="230873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a:t>
            </a:r>
            <a:br>
              <a:rPr dirty="0"/>
            </a:br>
            <a:r>
              <a:rPr dirty="0">
                <a:solidFill>
                  <a:srgbClr val="FFC000"/>
                </a:solidFill>
              </a:rPr>
              <a:t>Profit Increases</a:t>
            </a:r>
          </a:p>
        </p:txBody>
      </p:sp>
      <p:graphicFrame>
        <p:nvGraphicFramePr>
          <p:cNvPr id="184" name="Object 2"/>
          <p:cNvGraphicFramePr/>
          <p:nvPr>
            <p:extLst>
              <p:ext uri="{D42A27DB-BD31-4B8C-83A1-F6EECF244321}">
                <p14:modId xmlns:p14="http://schemas.microsoft.com/office/powerpoint/2010/main" val="866560200"/>
              </p:ext>
            </p:extLst>
          </p:nvPr>
        </p:nvGraphicFramePr>
        <p:xfrm>
          <a:off x="95200" y="1614300"/>
          <a:ext cx="8974617" cy="44947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5" name="Chart 4"/>
          <p:cNvGraphicFramePr/>
          <p:nvPr>
            <p:extLst>
              <p:ext uri="{D42A27DB-BD31-4B8C-83A1-F6EECF244321}">
                <p14:modId xmlns:p14="http://schemas.microsoft.com/office/powerpoint/2010/main" val="231685951"/>
              </p:ext>
            </p:extLst>
          </p:nvPr>
        </p:nvGraphicFramePr>
        <p:xfrm>
          <a:off x="389466" y="1054800"/>
          <a:ext cx="7768170" cy="2286001"/>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99947892-B954-2742-9577-FCD081962E89}"/>
              </a:ext>
            </a:extLst>
          </p:cNvPr>
          <p:cNvSpPr txBox="1"/>
          <p:nvPr/>
        </p:nvSpPr>
        <p:spPr>
          <a:xfrm>
            <a:off x="3070459" y="4249872"/>
            <a:ext cx="597834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rPr>
              <a:t>Those reporting </a:t>
            </a:r>
            <a:r>
              <a:rPr lang="en-US" dirty="0"/>
              <a:t>p</a:t>
            </a:r>
            <a:r>
              <a:rPr kumimoji="0" lang="en-US" sz="1800" b="0" i="0" u="none" strike="noStrike" cap="none" spc="0" normalizeH="0" baseline="0" dirty="0">
                <a:ln>
                  <a:noFill/>
                </a:ln>
                <a:solidFill>
                  <a:srgbClr val="000000"/>
                </a:solidFill>
                <a:effectLst/>
                <a:uFillTx/>
                <a:latin typeface="+mn-lt"/>
                <a:ea typeface="+mn-ea"/>
                <a:cs typeface="+mn-cs"/>
                <a:sym typeface="Calibri"/>
              </a:rPr>
              <a:t>rofit </a:t>
            </a:r>
            <a:r>
              <a:rPr lang="en-US" dirty="0"/>
              <a:t>d</a:t>
            </a:r>
            <a:r>
              <a:rPr kumimoji="0" lang="en-US" sz="1800" b="0" i="0" u="none" strike="noStrike" cap="none" spc="0" normalizeH="0" baseline="0" dirty="0">
                <a:ln>
                  <a:noFill/>
                </a:ln>
                <a:solidFill>
                  <a:srgbClr val="000000"/>
                </a:solidFill>
                <a:effectLst/>
                <a:uFillTx/>
                <a:latin typeface="+mn-lt"/>
                <a:ea typeface="+mn-ea"/>
                <a:cs typeface="+mn-cs"/>
                <a:sym typeface="Calibri"/>
              </a:rPr>
              <a:t>ecreases </a:t>
            </a:r>
            <a:r>
              <a:rPr lang="en-US" dirty="0"/>
              <a:t>u</a:t>
            </a:r>
            <a:r>
              <a:rPr kumimoji="0" lang="en-US" sz="1800" b="0" i="0" u="none" strike="noStrike" cap="none" spc="0" normalizeH="0" baseline="0" dirty="0">
                <a:ln>
                  <a:noFill/>
                </a:ln>
                <a:solidFill>
                  <a:srgbClr val="000000"/>
                </a:solidFill>
                <a:effectLst/>
                <a:uFillTx/>
                <a:latin typeface="+mn-lt"/>
                <a:ea typeface="+mn-ea"/>
                <a:cs typeface="+mn-cs"/>
                <a:sym typeface="Calibri"/>
              </a:rPr>
              <a:t>p 6 points since June 2018</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t>Trending The Indicators:</a:t>
            </a:r>
            <a:br/>
            <a:r>
              <a:rPr>
                <a:solidFill>
                  <a:srgbClr val="FFC000"/>
                </a:solidFill>
              </a:rPr>
              <a:t>Capital Investment Increases</a:t>
            </a:r>
          </a:p>
        </p:txBody>
      </p:sp>
      <p:graphicFrame>
        <p:nvGraphicFramePr>
          <p:cNvPr id="188" name="Object 2"/>
          <p:cNvGraphicFramePr/>
          <p:nvPr>
            <p:extLst>
              <p:ext uri="{D42A27DB-BD31-4B8C-83A1-F6EECF244321}">
                <p14:modId xmlns:p14="http://schemas.microsoft.com/office/powerpoint/2010/main" val="972809605"/>
              </p:ext>
            </p:extLst>
          </p:nvPr>
        </p:nvGraphicFramePr>
        <p:xfrm>
          <a:off x="7395" y="1543252"/>
          <a:ext cx="9174481" cy="43810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9" name="Chart 5"/>
          <p:cNvGraphicFramePr/>
          <p:nvPr>
            <p:extLst>
              <p:ext uri="{D42A27DB-BD31-4B8C-83A1-F6EECF244321}">
                <p14:modId xmlns:p14="http://schemas.microsoft.com/office/powerpoint/2010/main" val="1114611323"/>
              </p:ext>
            </p:extLst>
          </p:nvPr>
        </p:nvGraphicFramePr>
        <p:xfrm>
          <a:off x="849934" y="1361180"/>
          <a:ext cx="7785101" cy="236643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3079</TotalTime>
  <Words>1726</Words>
  <Application>Microsoft Macintosh PowerPoint</Application>
  <PresentationFormat>On-screen Show (4:3)</PresentationFormat>
  <Paragraphs>250</Paragraphs>
  <Slides>28</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Michigan Future Business Index</vt:lpstr>
      <vt:lpstr>Michigan Future Business Index</vt:lpstr>
      <vt:lpstr>Key Takeaways </vt:lpstr>
      <vt:lpstr>The Past Six Months</vt:lpstr>
      <vt:lpstr>Trending The Indicators: Wage Increases</vt:lpstr>
      <vt:lpstr>Trending The Indicators: Hiring Increases</vt:lpstr>
      <vt:lpstr>Trending The Indicators:  Sales Increases</vt:lpstr>
      <vt:lpstr>Trending The Indicators: Profit Increases</vt:lpstr>
      <vt:lpstr>Trending The Indicators: Capital Investment Increases</vt:lpstr>
      <vt:lpstr>Satisfaction with Economy</vt:lpstr>
      <vt:lpstr>Satisfaction with Economy As it Affects Your Business</vt:lpstr>
      <vt:lpstr>Greatest Challenges  To Business</vt:lpstr>
      <vt:lpstr>Most Important Characteristics When Hiring New Employees</vt:lpstr>
      <vt:lpstr>Burden of Rising Health Insurance Costs Continues To Grow Significantly </vt:lpstr>
      <vt:lpstr>Top Reasons for Optimism</vt:lpstr>
      <vt:lpstr>Sales and Profit Projections Lower</vt:lpstr>
      <vt:lpstr>Projected Profits</vt:lpstr>
      <vt:lpstr>Projected Sales</vt:lpstr>
      <vt:lpstr>Projected Talent Demand Static</vt:lpstr>
      <vt:lpstr>Projected Hiring Trends</vt:lpstr>
      <vt:lpstr>Filling Open Positions Remains Difficult, Scarcity of Applicants</vt:lpstr>
      <vt:lpstr>Wage Increase Projections Slow</vt:lpstr>
      <vt:lpstr>Projected Wage Increases Drop</vt:lpstr>
      <vt:lpstr>Projected Investments &amp; Growth</vt:lpstr>
      <vt:lpstr>Should State Government Do More To Help Small Businesses</vt:lpstr>
      <vt:lpstr>Conclusions:</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Michigan Future Business Index</dc:title>
  <cp:lastModifiedBy>Paul King</cp:lastModifiedBy>
  <cp:revision>54</cp:revision>
  <dcterms:modified xsi:type="dcterms:W3CDTF">2019-06-11T16:41:24Z</dcterms:modified>
</cp:coreProperties>
</file>