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89" r:id="rId4"/>
    <p:sldId id="259" r:id="rId5"/>
    <p:sldId id="260" r:id="rId6"/>
    <p:sldId id="262" r:id="rId7"/>
    <p:sldId id="263" r:id="rId8"/>
    <p:sldId id="261" r:id="rId9"/>
    <p:sldId id="264" r:id="rId10"/>
    <p:sldId id="281" r:id="rId11"/>
    <p:sldId id="266" r:id="rId12"/>
    <p:sldId id="282" r:id="rId13"/>
    <p:sldId id="301" r:id="rId14"/>
    <p:sldId id="268" r:id="rId15"/>
    <p:sldId id="297" r:id="rId16"/>
    <p:sldId id="300" r:id="rId17"/>
    <p:sldId id="283" r:id="rId18"/>
    <p:sldId id="271" r:id="rId19"/>
    <p:sldId id="270" r:id="rId20"/>
    <p:sldId id="284" r:id="rId21"/>
    <p:sldId id="273" r:id="rId22"/>
    <p:sldId id="274" r:id="rId23"/>
    <p:sldId id="285" r:id="rId24"/>
    <p:sldId id="276" r:id="rId25"/>
    <p:sldId id="277" r:id="rId26"/>
    <p:sldId id="278" r:id="rId27"/>
    <p:sldId id="286" r:id="rId28"/>
    <p:sldId id="280"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A00"/>
    <a:srgbClr val="00B0F0"/>
    <a:srgbClr val="2B59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51"/>
    <p:restoredTop sz="78043"/>
  </p:normalViewPr>
  <p:slideViewPr>
    <p:cSldViewPr snapToGrid="0" snapToObjects="1">
      <p:cViewPr>
        <p:scale>
          <a:sx n="105" d="100"/>
          <a:sy n="105" d="100"/>
        </p:scale>
        <p:origin x="70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2.xml"/><Relationship Id="rId1" Type="http://schemas.microsoft.com/office/2011/relationships/chartStyle" Target="style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6080400000000001"/>
          <c:y val="0"/>
          <c:w val="0.278391"/>
          <c:h val="0.147587"/>
        </c:manualLayout>
      </c:layout>
      <c:overlay val="1"/>
      <c:spPr>
        <a:noFill/>
        <a:effectLst/>
      </c:spPr>
    </c:title>
    <c:autoTitleDeleted val="0"/>
    <c:plotArea>
      <c:layout>
        <c:manualLayout>
          <c:layoutTarget val="inner"/>
          <c:xMode val="edge"/>
          <c:yMode val="edge"/>
          <c:x val="1.7115467298359041E-2"/>
          <c:y val="0.15148198936389945"/>
          <c:w val="0.96637099999999998"/>
          <c:h val="0.63624499999999995"/>
        </c:manualLayout>
      </c:layout>
      <c:lineChart>
        <c:grouping val="standard"/>
        <c:varyColors val="0"/>
        <c:ser>
          <c:idx val="0"/>
          <c:order val="0"/>
          <c:tx>
            <c:strRef>
              <c:f>Sheet1!$B$1</c:f>
              <c:strCache>
                <c:ptCount val="1"/>
                <c:pt idx="0">
                  <c:v>Wages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14</c:v>
                </c:pt>
                <c:pt idx="1">
                  <c:v>15</c:v>
                </c:pt>
                <c:pt idx="2">
                  <c:v>27</c:v>
                </c:pt>
                <c:pt idx="3">
                  <c:v>25</c:v>
                </c:pt>
                <c:pt idx="4">
                  <c:v>30</c:v>
                </c:pt>
                <c:pt idx="5">
                  <c:v>27</c:v>
                </c:pt>
                <c:pt idx="6">
                  <c:v>43</c:v>
                </c:pt>
                <c:pt idx="7">
                  <c:v>40</c:v>
                </c:pt>
                <c:pt idx="8">
                  <c:v>44</c:v>
                </c:pt>
                <c:pt idx="9">
                  <c:v>44</c:v>
                </c:pt>
                <c:pt idx="10">
                  <c:v>42</c:v>
                </c:pt>
                <c:pt idx="11">
                  <c:v>37</c:v>
                </c:pt>
                <c:pt idx="12">
                  <c:v>46</c:v>
                </c:pt>
                <c:pt idx="13">
                  <c:v>36</c:v>
                </c:pt>
                <c:pt idx="14">
                  <c:v>43</c:v>
                </c:pt>
                <c:pt idx="15">
                  <c:v>46</c:v>
                </c:pt>
                <c:pt idx="16">
                  <c:v>53</c:v>
                </c:pt>
                <c:pt idx="17">
                  <c:v>48</c:v>
                </c:pt>
                <c:pt idx="18">
                  <c:v>50</c:v>
                </c:pt>
                <c:pt idx="19">
                  <c:v>59</c:v>
                </c:pt>
                <c:pt idx="20">
                  <c:v>62</c:v>
                </c:pt>
                <c:pt idx="21">
                  <c:v>62</c:v>
                </c:pt>
              </c:numCache>
            </c:numRef>
          </c:val>
          <c:smooth val="0"/>
          <c:extLst>
            <c:ext xmlns:c16="http://schemas.microsoft.com/office/drawing/2014/chart" uri="{C3380CC4-5D6E-409C-BE32-E72D297353CC}">
              <c16:uniqueId val="{00000000-EA89-F740-82A7-1B20C7131B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a:lstStyle/>
          <a:p>
            <a:pPr>
              <a:defRPr sz="1700" b="0" i="0" u="none" strike="noStrike" baseline="0">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7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Equip-</a:t>
            </a:r>
          </a:p>
          <a:p>
            <a:pPr>
              <a:defRPr sz="2000" b="1" i="0" u="none" strike="noStrike">
                <a:solidFill>
                  <a:srgbClr val="595959"/>
                </a:solidFill>
                <a:latin typeface="Calibri"/>
              </a:defRPr>
            </a:pPr>
            <a:r>
              <a:rPr lang="en-US" sz="2000" b="1" i="0" u="none" strike="noStrike" dirty="0" err="1">
                <a:solidFill>
                  <a:srgbClr val="595959"/>
                </a:solidFill>
                <a:latin typeface="Calibri"/>
              </a:rPr>
              <a:t>ment</a:t>
            </a:r>
            <a:r>
              <a:rPr lang="en-US" sz="2000" b="1" i="0" u="none" strike="noStrike" dirty="0">
                <a:solidFill>
                  <a:srgbClr val="595959"/>
                </a:solidFill>
                <a:latin typeface="Calibri"/>
              </a:rPr>
              <a:t>/</a:t>
            </a:r>
          </a:p>
          <a:p>
            <a:pPr>
              <a:defRPr sz="2000" b="1" i="0" u="none" strike="noStrike">
                <a:solidFill>
                  <a:srgbClr val="595959"/>
                </a:solidFill>
                <a:latin typeface="Calibri"/>
              </a:defRPr>
            </a:pPr>
            <a:r>
              <a:rPr lang="en-US" sz="2000" b="1" i="0" u="none" strike="noStrike" dirty="0">
                <a:solidFill>
                  <a:srgbClr val="595959"/>
                </a:solidFill>
                <a:latin typeface="Calibri"/>
              </a:rPr>
              <a:t>Facilities</a:t>
            </a:r>
          </a:p>
        </c:rich>
      </c:tx>
      <c:layout>
        <c:manualLayout>
          <c:xMode val="edge"/>
          <c:yMode val="edge"/>
          <c:x val="9.135398500289206E-2"/>
          <c:y val="0.28510070426641937"/>
          <c:w val="0.32699699999999998"/>
          <c:h val="0.102198"/>
        </c:manualLayout>
      </c:layout>
      <c:overlay val="1"/>
      <c:spPr>
        <a:noFill/>
        <a:effectLst/>
      </c:spPr>
    </c:title>
    <c:autoTitleDeleted val="0"/>
    <c:plotArea>
      <c:layout>
        <c:manualLayout>
          <c:layoutTarget val="inner"/>
          <c:xMode val="edge"/>
          <c:yMode val="edge"/>
          <c:x val="5.0000000000000001E-3"/>
          <c:y val="5.0000000000000001E-3"/>
          <c:w val="0.30397000000000002"/>
          <c:h val="0.98750000000000004"/>
        </c:manualLayout>
      </c:layout>
      <c:doughnutChart>
        <c:varyColors val="0"/>
        <c:ser>
          <c:idx val="0"/>
          <c:order val="0"/>
          <c:tx>
            <c:strRef>
              <c:f>Sheet1!$A$2</c:f>
              <c:strCache>
                <c:ptCount val="1"/>
                <c:pt idx="0">
                  <c:v>Investments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B07-2B46-905B-A19EF5CDCD08}"/>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B07-2B46-905B-A19EF5CDCD08}"/>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B07-2B46-905B-A19EF5CDCD08}"/>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B07-2B46-905B-A19EF5CDCD08}"/>
              </c:ext>
            </c:extLst>
          </c:dPt>
          <c:dLbls>
            <c:dLbl>
              <c:idx val="0"/>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B07-2B46-905B-A19EF5CDCD08}"/>
                </c:ext>
              </c:extLst>
            </c:dLbl>
            <c:dLbl>
              <c:idx val="1"/>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B07-2B46-905B-A19EF5CDCD08}"/>
                </c:ext>
              </c:extLst>
            </c:dLbl>
            <c:dLbl>
              <c:idx val="2"/>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B07-2B46-905B-A19EF5CDCD08}"/>
                </c:ext>
              </c:extLst>
            </c:dLbl>
            <c:dLbl>
              <c:idx val="3"/>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B07-2B46-905B-A19EF5CDCD08}"/>
                </c:ext>
              </c:extLst>
            </c:dLbl>
            <c:numFmt formatCode="0%" sourceLinked="0"/>
            <c:spPr>
              <a:noFill/>
              <a:ln>
                <a:noFill/>
              </a:ln>
              <a:effectLst/>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Decreased</c:v>
                </c:pt>
                <c:pt idx="3">
                  <c:v>DNA</c:v>
                </c:pt>
              </c:strCache>
            </c:strRef>
          </c:cat>
          <c:val>
            <c:numRef>
              <c:f>Sheet1!$B$2:$E$2</c:f>
              <c:numCache>
                <c:formatCode>General</c:formatCode>
                <c:ptCount val="4"/>
                <c:pt idx="0">
                  <c:v>24</c:v>
                </c:pt>
                <c:pt idx="1">
                  <c:v>40</c:v>
                </c:pt>
                <c:pt idx="2">
                  <c:v>15</c:v>
                </c:pt>
                <c:pt idx="3">
                  <c:v>21</c:v>
                </c:pt>
              </c:numCache>
            </c:numRef>
          </c:val>
          <c:extLst>
            <c:ext xmlns:c16="http://schemas.microsoft.com/office/drawing/2014/chart" uri="{C3380CC4-5D6E-409C-BE32-E72D297353CC}">
              <c16:uniqueId val="{00000008-4B07-2B46-905B-A19EF5CDCD08}"/>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9853200000000002"/>
          <c:y val="0.35759600000000002"/>
          <c:w val="0.70146799999999998"/>
          <c:h val="0.137700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8106599999999997E-2"/>
          <c:y val="4.76836E-2"/>
          <c:w val="0.94777800000000001"/>
          <c:h val="0.76648700000000003"/>
        </c:manualLayout>
      </c:layout>
      <c:lineChart>
        <c:grouping val="standard"/>
        <c:varyColors val="0"/>
        <c:ser>
          <c:idx val="0"/>
          <c:order val="0"/>
          <c:tx>
            <c:strRef>
              <c:f>Sheet1!$B$1</c:f>
              <c:strCache>
                <c:ptCount val="1"/>
                <c:pt idx="0">
                  <c:v>Dissatisfied</c:v>
                </c:pt>
              </c:strCache>
            </c:strRef>
          </c:tx>
          <c:spPr>
            <a:ln w="31750" cap="rnd">
              <a:solidFill>
                <a:srgbClr val="C00000"/>
              </a:solidFill>
              <a:prstDash val="solid"/>
              <a:round/>
            </a:ln>
            <a:effectLst/>
          </c:spPr>
          <c:marker>
            <c:symbol val="circle"/>
            <c:size val="16"/>
            <c:spPr>
              <a:solidFill>
                <a:srgbClr val="C00000"/>
              </a:solidFill>
              <a:ln w="9525" cap="flat">
                <a:solidFill>
                  <a:srgbClr val="C0000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Sheet1!$A$2:$A$34</c:f>
              <c:strCache>
                <c:ptCount val="33"/>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strCache>
            </c:strRef>
          </c:cat>
          <c:val>
            <c:numRef>
              <c:f>Sheet1!$B$2:$B$34</c:f>
              <c:numCache>
                <c:formatCode>General</c:formatCode>
                <c:ptCount val="33"/>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pt idx="32">
                  <c:v>56</c:v>
                </c:pt>
              </c:numCache>
            </c:numRef>
          </c:val>
          <c:smooth val="0"/>
          <c:extLst>
            <c:ext xmlns:c16="http://schemas.microsoft.com/office/drawing/2014/chart" uri="{C3380CC4-5D6E-409C-BE32-E72D297353CC}">
              <c16:uniqueId val="{00000000-38EB-614F-BD67-7954A4843A85}"/>
            </c:ext>
          </c:extLst>
        </c:ser>
        <c:ser>
          <c:idx val="1"/>
          <c:order val="1"/>
          <c:tx>
            <c:strRef>
              <c:f>Sheet1!$C$1</c:f>
              <c:strCache>
                <c:ptCount val="1"/>
                <c:pt idx="0">
                  <c:v>Satisfied</c:v>
                </c:pt>
              </c:strCache>
            </c:strRef>
          </c:tx>
          <c:spPr>
            <a:ln w="31750" cap="rnd">
              <a:solidFill>
                <a:srgbClr val="0070C0"/>
              </a:solidFill>
              <a:prstDash val="solid"/>
              <a:round/>
            </a:ln>
            <a:effectLst/>
          </c:spPr>
          <c:marker>
            <c:symbol val="circle"/>
            <c:size val="16"/>
            <c:spPr>
              <a:solidFill>
                <a:srgbClr val="0070C0"/>
              </a:solidFill>
              <a:ln w="9525" cap="flat">
                <a:solidFill>
                  <a:srgbClr val="0070C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Sheet1!$A$2:$A$34</c:f>
              <c:strCache>
                <c:ptCount val="33"/>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strCache>
            </c:strRef>
          </c:cat>
          <c:val>
            <c:numRef>
              <c:f>Sheet1!$C$2:$C$34</c:f>
              <c:numCache>
                <c:formatCode>General</c:formatCode>
                <c:ptCount val="33"/>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pt idx="32">
                  <c:v>44</c:v>
                </c:pt>
              </c:numCache>
            </c:numRef>
          </c:val>
          <c:smooth val="0"/>
          <c:extLst>
            <c:ext xmlns:c16="http://schemas.microsoft.com/office/drawing/2014/chart" uri="{C3380CC4-5D6E-409C-BE32-E72D297353CC}">
              <c16:uniqueId val="{00000001-38EB-614F-BD67-7954A4843A85}"/>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a:noFill/>
        <a:ln w="12700" cap="flat">
          <a:noFill/>
          <a:miter lim="400000"/>
        </a:ln>
        <a:effectLst/>
      </c:spPr>
    </c:plotArea>
    <c:legend>
      <c:legendPos val="r"/>
      <c:layout>
        <c:manualLayout>
          <c:xMode val="edge"/>
          <c:yMode val="edge"/>
          <c:x val="5.8562667227512646E-2"/>
          <c:y val="0.29657384238731632"/>
          <c:w val="0.357709"/>
          <c:h val="0.16209000000000001"/>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7143433594353E-2"/>
          <c:y val="0.13109822667935184"/>
          <c:w val="0.91989843028624207"/>
          <c:h val="0.68811703604348295"/>
        </c:manualLayout>
      </c:layout>
      <c:barChart>
        <c:barDir val="bar"/>
        <c:grouping val="percentStacked"/>
        <c:varyColors val="0"/>
        <c:ser>
          <c:idx val="0"/>
          <c:order val="0"/>
          <c:tx>
            <c:strRef>
              <c:f>Sheet1!$A$2</c:f>
              <c:strCache>
                <c:ptCount val="1"/>
                <c:pt idx="0">
                  <c:v>1 - Extremely Concerned</c:v>
                </c:pt>
              </c:strCache>
            </c:strRef>
          </c:tx>
          <c:spPr>
            <a:solidFill>
              <a:srgbClr val="C00000"/>
            </a:solidFill>
            <a:ln w="476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Q2 21</c:v>
                </c:pt>
                <c:pt idx="1">
                  <c:v>Q4 21</c:v>
                </c:pt>
                <c:pt idx="2">
                  <c:v>Q2 22</c:v>
                </c:pt>
                <c:pt idx="3">
                  <c:v>Q4 22</c:v>
                </c:pt>
              </c:strCache>
            </c:strRef>
          </c:cat>
          <c:val>
            <c:numRef>
              <c:f>Sheet1!$B$2:$E$2</c:f>
              <c:numCache>
                <c:formatCode>0%</c:formatCode>
                <c:ptCount val="4"/>
                <c:pt idx="0">
                  <c:v>0.4</c:v>
                </c:pt>
                <c:pt idx="1">
                  <c:v>0.47</c:v>
                </c:pt>
                <c:pt idx="2">
                  <c:v>0.53</c:v>
                </c:pt>
                <c:pt idx="3">
                  <c:v>0.47</c:v>
                </c:pt>
              </c:numCache>
            </c:numRef>
          </c:val>
          <c:extLst>
            <c:ext xmlns:c16="http://schemas.microsoft.com/office/drawing/2014/chart" uri="{C3380CC4-5D6E-409C-BE32-E72D297353CC}">
              <c16:uniqueId val="{00000000-51D2-3C42-86AD-D664D440B612}"/>
            </c:ext>
          </c:extLst>
        </c:ser>
        <c:ser>
          <c:idx val="1"/>
          <c:order val="1"/>
          <c:tx>
            <c:strRef>
              <c:f>Sheet1!$A$3</c:f>
              <c:strCache>
                <c:ptCount val="1"/>
                <c:pt idx="0">
                  <c:v>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Q2 21</c:v>
                </c:pt>
                <c:pt idx="1">
                  <c:v>Q4 21</c:v>
                </c:pt>
                <c:pt idx="2">
                  <c:v>Q2 22</c:v>
                </c:pt>
                <c:pt idx="3">
                  <c:v>Q4 22</c:v>
                </c:pt>
              </c:strCache>
            </c:strRef>
          </c:cat>
          <c:val>
            <c:numRef>
              <c:f>Sheet1!$B$3:$E$3</c:f>
              <c:numCache>
                <c:formatCode>0%</c:formatCode>
                <c:ptCount val="4"/>
                <c:pt idx="0">
                  <c:v>0.27</c:v>
                </c:pt>
                <c:pt idx="1">
                  <c:v>0.23</c:v>
                </c:pt>
                <c:pt idx="2">
                  <c:v>0.2</c:v>
                </c:pt>
                <c:pt idx="3">
                  <c:v>0.27</c:v>
                </c:pt>
              </c:numCache>
            </c:numRef>
          </c:val>
          <c:extLst>
            <c:ext xmlns:c16="http://schemas.microsoft.com/office/drawing/2014/chart" uri="{C3380CC4-5D6E-409C-BE32-E72D297353CC}">
              <c16:uniqueId val="{00000000-0121-E24C-AC56-24531B981E00}"/>
            </c:ext>
          </c:extLst>
        </c:ser>
        <c:ser>
          <c:idx val="2"/>
          <c:order val="2"/>
          <c:tx>
            <c:strRef>
              <c:f>Sheet1!$A$4</c:f>
              <c:strCache>
                <c:ptCount val="1"/>
                <c:pt idx="0">
                  <c:v>3</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Q2 21</c:v>
                </c:pt>
                <c:pt idx="1">
                  <c:v>Q4 21</c:v>
                </c:pt>
                <c:pt idx="2">
                  <c:v>Q2 22</c:v>
                </c:pt>
                <c:pt idx="3">
                  <c:v>Q4 22</c:v>
                </c:pt>
              </c:strCache>
            </c:strRef>
          </c:cat>
          <c:val>
            <c:numRef>
              <c:f>Sheet1!$B$4:$E$4</c:f>
              <c:numCache>
                <c:formatCode>0%</c:formatCode>
                <c:ptCount val="4"/>
                <c:pt idx="0">
                  <c:v>0.2</c:v>
                </c:pt>
                <c:pt idx="1">
                  <c:v>0.19</c:v>
                </c:pt>
                <c:pt idx="2">
                  <c:v>0.14000000000000001</c:v>
                </c:pt>
                <c:pt idx="3">
                  <c:v>0.18</c:v>
                </c:pt>
              </c:numCache>
            </c:numRef>
          </c:val>
          <c:extLst>
            <c:ext xmlns:c16="http://schemas.microsoft.com/office/drawing/2014/chart" uri="{C3380CC4-5D6E-409C-BE32-E72D297353CC}">
              <c16:uniqueId val="{00000001-0121-E24C-AC56-24531B981E00}"/>
            </c:ext>
          </c:extLst>
        </c:ser>
        <c:ser>
          <c:idx val="3"/>
          <c:order val="3"/>
          <c:tx>
            <c:strRef>
              <c:f>Sheet1!$A$5</c:f>
              <c:strCache>
                <c:ptCount val="1"/>
                <c:pt idx="0">
                  <c:v>4</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Q2 21</c:v>
                </c:pt>
                <c:pt idx="1">
                  <c:v>Q4 21</c:v>
                </c:pt>
                <c:pt idx="2">
                  <c:v>Q2 22</c:v>
                </c:pt>
                <c:pt idx="3">
                  <c:v>Q4 22</c:v>
                </c:pt>
              </c:strCache>
            </c:strRef>
          </c:cat>
          <c:val>
            <c:numRef>
              <c:f>Sheet1!$B$5:$E$5</c:f>
              <c:numCache>
                <c:formatCode>0%</c:formatCode>
                <c:ptCount val="4"/>
                <c:pt idx="0">
                  <c:v>0.08</c:v>
                </c:pt>
                <c:pt idx="1">
                  <c:v>0.06</c:v>
                </c:pt>
                <c:pt idx="2">
                  <c:v>7.0000000000000007E-2</c:v>
                </c:pt>
                <c:pt idx="3">
                  <c:v>0.06</c:v>
                </c:pt>
              </c:numCache>
            </c:numRef>
          </c:val>
          <c:extLst>
            <c:ext xmlns:c16="http://schemas.microsoft.com/office/drawing/2014/chart" uri="{C3380CC4-5D6E-409C-BE32-E72D297353CC}">
              <c16:uniqueId val="{00000002-0121-E24C-AC56-24531B981E00}"/>
            </c:ext>
          </c:extLst>
        </c:ser>
        <c:ser>
          <c:idx val="4"/>
          <c:order val="4"/>
          <c:tx>
            <c:strRef>
              <c:f>Sheet1!$A$6</c:f>
              <c:strCache>
                <c:ptCount val="1"/>
                <c:pt idx="0">
                  <c:v>5 - Not Concerned At All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Q2 21</c:v>
                </c:pt>
                <c:pt idx="1">
                  <c:v>Q4 21</c:v>
                </c:pt>
                <c:pt idx="2">
                  <c:v>Q2 22</c:v>
                </c:pt>
                <c:pt idx="3">
                  <c:v>Q4 22</c:v>
                </c:pt>
              </c:strCache>
            </c:strRef>
          </c:cat>
          <c:val>
            <c:numRef>
              <c:f>Sheet1!$B$6:$E$6</c:f>
              <c:numCache>
                <c:formatCode>0%</c:formatCode>
                <c:ptCount val="4"/>
                <c:pt idx="0">
                  <c:v>0.06</c:v>
                </c:pt>
                <c:pt idx="1">
                  <c:v>0.06</c:v>
                </c:pt>
                <c:pt idx="2">
                  <c:v>0.06</c:v>
                </c:pt>
                <c:pt idx="3">
                  <c:v>0.02</c:v>
                </c:pt>
              </c:numCache>
            </c:numRef>
          </c:val>
          <c:extLst>
            <c:ext xmlns:c16="http://schemas.microsoft.com/office/drawing/2014/chart" uri="{C3380CC4-5D6E-409C-BE32-E72D297353CC}">
              <c16:uniqueId val="{00000003-0121-E24C-AC56-24531B981E00}"/>
            </c:ext>
          </c:extLst>
        </c:ser>
        <c:dLbls>
          <c:dLblPos val="ctr"/>
          <c:showLegendKey val="0"/>
          <c:showVal val="1"/>
          <c:showCatName val="0"/>
          <c:showSerName val="0"/>
          <c:showPercent val="0"/>
          <c:showBubbleSize val="0"/>
        </c:dLbls>
        <c:gapWidth val="89"/>
        <c:overlap val="100"/>
        <c:axId val="1183092607"/>
        <c:axId val="1233610159"/>
      </c:barChart>
      <c:valAx>
        <c:axId val="12336101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catAx>
        <c:axId val="118309260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1740000" spcFirstLastPara="1" vertOverflow="ellipsis" wrap="square" anchor="ctr"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1233610159"/>
        <c:crosses val="autoZero"/>
        <c:auto val="1"/>
        <c:lblAlgn val="ctr"/>
        <c:lblOffset val="100"/>
        <c:noMultiLvlLbl val="0"/>
      </c:catAx>
      <c:spPr>
        <a:noFill/>
        <a:ln>
          <a:noFill/>
        </a:ln>
        <a:effectLst/>
      </c:spPr>
    </c:plotArea>
    <c:legend>
      <c:legendPos val="b"/>
      <c:layout>
        <c:manualLayout>
          <c:xMode val="edge"/>
          <c:yMode val="edge"/>
          <c:x val="0.1001545675471314"/>
          <c:y val="0.76317231692756127"/>
          <c:w val="0.84585891661395496"/>
          <c:h val="8.187368487579278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6.9170483153891474E-2"/>
          <c:w val="0.92014222122857914"/>
          <c:h val="0.82487608372932986"/>
        </c:manualLayout>
      </c:layout>
      <c:lineChart>
        <c:grouping val="standard"/>
        <c:varyColors val="0"/>
        <c:ser>
          <c:idx val="0"/>
          <c:order val="0"/>
          <c:tx>
            <c:strRef>
              <c:f>Sheet1!$B$1</c:f>
              <c:strCache>
                <c:ptCount val="1"/>
                <c:pt idx="0">
                  <c:v>Pretty good/Excellent</c:v>
                </c:pt>
              </c:strCache>
            </c:strRef>
          </c:tx>
          <c:spPr>
            <a:ln w="47625" cap="rnd">
              <a:solidFill>
                <a:schemeClr val="accent1"/>
              </a:solidFill>
              <a:round/>
            </a:ln>
            <a:effectLst/>
          </c:spPr>
          <c:marker>
            <c:symbol val="circle"/>
            <c:size val="5"/>
            <c:spPr>
              <a:solidFill>
                <a:schemeClr val="accent1"/>
              </a:solidFill>
              <a:ln w="47625" cap="rnd">
                <a:solidFill>
                  <a:schemeClr val="accent1"/>
                </a:solidFill>
              </a:ln>
              <a:effectLst/>
            </c:spPr>
          </c:marker>
          <c:dLbls>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Pre COVID-19</c:v>
                </c:pt>
                <c:pt idx="1">
                  <c:v>Q2 2020</c:v>
                </c:pt>
                <c:pt idx="2">
                  <c:v>Q4 2020</c:v>
                </c:pt>
                <c:pt idx="3">
                  <c:v>Q2 2021 </c:v>
                </c:pt>
                <c:pt idx="4">
                  <c:v>Q4 2021</c:v>
                </c:pt>
                <c:pt idx="5">
                  <c:v>Q2 2022</c:v>
                </c:pt>
                <c:pt idx="6">
                  <c:v>Q4 2022</c:v>
                </c:pt>
              </c:strCache>
            </c:strRef>
          </c:cat>
          <c:val>
            <c:numRef>
              <c:f>Sheet1!$B$2:$B$8</c:f>
              <c:numCache>
                <c:formatCode>0%</c:formatCode>
                <c:ptCount val="7"/>
                <c:pt idx="0">
                  <c:v>0.81</c:v>
                </c:pt>
                <c:pt idx="1">
                  <c:v>0.08</c:v>
                </c:pt>
                <c:pt idx="2">
                  <c:v>0.27</c:v>
                </c:pt>
                <c:pt idx="3">
                  <c:v>0.42</c:v>
                </c:pt>
                <c:pt idx="4">
                  <c:v>0.43</c:v>
                </c:pt>
                <c:pt idx="5">
                  <c:v>0.51</c:v>
                </c:pt>
                <c:pt idx="6">
                  <c:v>0.49</c:v>
                </c:pt>
              </c:numCache>
            </c:numRef>
          </c:val>
          <c:smooth val="0"/>
          <c:extLst>
            <c:ext xmlns:c16="http://schemas.microsoft.com/office/drawing/2014/chart" uri="{C3380CC4-5D6E-409C-BE32-E72D297353CC}">
              <c16:uniqueId val="{00000000-51D2-3C42-86AD-D664D440B612}"/>
            </c:ext>
          </c:extLst>
        </c:ser>
        <c:ser>
          <c:idx val="1"/>
          <c:order val="1"/>
          <c:tx>
            <c:strRef>
              <c:f>Sheet1!$C$1</c:f>
              <c:strCache>
                <c:ptCount val="1"/>
                <c:pt idx="0">
                  <c:v>Not so good/Poor</c:v>
                </c:pt>
              </c:strCache>
            </c:strRef>
          </c:tx>
          <c:spPr>
            <a:ln w="47625" cap="rnd">
              <a:solidFill>
                <a:schemeClr val="accent2"/>
              </a:solidFill>
              <a:round/>
            </a:ln>
            <a:effectLst/>
          </c:spPr>
          <c:marker>
            <c:symbol val="circle"/>
            <c:size val="5"/>
            <c:spPr>
              <a:solidFill>
                <a:schemeClr val="accent2"/>
              </a:solidFill>
              <a:ln w="47625" cap="rnd">
                <a:solidFill>
                  <a:schemeClr val="accent2"/>
                </a:solidFill>
              </a:ln>
              <a:effectLst/>
            </c:spPr>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D2-3C42-86AD-D664D440B612}"/>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95-7B48-A489-6F36F6E7077D}"/>
                </c:ext>
              </c:extLst>
            </c:dLbl>
            <c:dLbl>
              <c:idx val="4"/>
              <c:layout>
                <c:manualLayout>
                  <c:x val="-3.2378981540049985E-2"/>
                  <c:y val="5.23490048437821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D8A-9943-AC58-2263C8967E2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Pre COVID-19</c:v>
                </c:pt>
                <c:pt idx="1">
                  <c:v>Q2 2020</c:v>
                </c:pt>
                <c:pt idx="2">
                  <c:v>Q4 2020</c:v>
                </c:pt>
                <c:pt idx="3">
                  <c:v>Q2 2021 </c:v>
                </c:pt>
                <c:pt idx="4">
                  <c:v>Q4 2021</c:v>
                </c:pt>
                <c:pt idx="5">
                  <c:v>Q2 2022</c:v>
                </c:pt>
                <c:pt idx="6">
                  <c:v>Q4 2022</c:v>
                </c:pt>
              </c:strCache>
            </c:strRef>
          </c:cat>
          <c:val>
            <c:numRef>
              <c:f>Sheet1!$C$2:$C$8</c:f>
              <c:numCache>
                <c:formatCode>0%</c:formatCode>
                <c:ptCount val="7"/>
                <c:pt idx="0">
                  <c:v>0.04</c:v>
                </c:pt>
                <c:pt idx="1">
                  <c:v>0.77</c:v>
                </c:pt>
                <c:pt idx="2">
                  <c:v>0.5</c:v>
                </c:pt>
                <c:pt idx="3">
                  <c:v>0.27</c:v>
                </c:pt>
                <c:pt idx="4">
                  <c:v>0.24</c:v>
                </c:pt>
                <c:pt idx="5">
                  <c:v>0.15</c:v>
                </c:pt>
                <c:pt idx="6">
                  <c:v>0.18</c:v>
                </c:pt>
              </c:numCache>
            </c:numRef>
          </c:val>
          <c:smooth val="0"/>
          <c:extLst>
            <c:ext xmlns:c16="http://schemas.microsoft.com/office/drawing/2014/chart" uri="{C3380CC4-5D6E-409C-BE32-E72D297353CC}">
              <c16:uniqueId val="{00000001-51D2-3C42-86AD-D664D440B612}"/>
            </c:ext>
          </c:extLst>
        </c:ser>
        <c:ser>
          <c:idx val="2"/>
          <c:order val="2"/>
          <c:tx>
            <c:strRef>
              <c:f>Sheet1!$D$1</c:f>
              <c:strCache>
                <c:ptCount val="1"/>
                <c:pt idx="0">
                  <c:v>Just Okay/Surviving</c:v>
                </c:pt>
              </c:strCache>
            </c:strRef>
          </c:tx>
          <c:spPr>
            <a:ln w="47625" cap="rnd">
              <a:solidFill>
                <a:schemeClr val="accent3"/>
              </a:solidFill>
              <a:round/>
            </a:ln>
            <a:effectLst/>
          </c:spPr>
          <c:marker>
            <c:symbol val="circle"/>
            <c:size val="5"/>
            <c:spPr>
              <a:solidFill>
                <a:schemeClr val="accent3"/>
              </a:solidFill>
              <a:ln w="47625" cap="rnd">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Pre COVID-19</c:v>
                </c:pt>
                <c:pt idx="1">
                  <c:v>Q2 2020</c:v>
                </c:pt>
                <c:pt idx="2">
                  <c:v>Q4 2020</c:v>
                </c:pt>
                <c:pt idx="3">
                  <c:v>Q2 2021 </c:v>
                </c:pt>
                <c:pt idx="4">
                  <c:v>Q4 2021</c:v>
                </c:pt>
                <c:pt idx="5">
                  <c:v>Q2 2022</c:v>
                </c:pt>
                <c:pt idx="6">
                  <c:v>Q4 2022</c:v>
                </c:pt>
              </c:strCache>
            </c:strRef>
          </c:cat>
          <c:val>
            <c:numRef>
              <c:f>Sheet1!$D$2:$D$8</c:f>
              <c:numCache>
                <c:formatCode>0%</c:formatCode>
                <c:ptCount val="7"/>
                <c:pt idx="0">
                  <c:v>0.15</c:v>
                </c:pt>
                <c:pt idx="1">
                  <c:v>0.16</c:v>
                </c:pt>
                <c:pt idx="2">
                  <c:v>0.24</c:v>
                </c:pt>
                <c:pt idx="3">
                  <c:v>0.31</c:v>
                </c:pt>
                <c:pt idx="4">
                  <c:v>0.33</c:v>
                </c:pt>
                <c:pt idx="5">
                  <c:v>0.34</c:v>
                </c:pt>
                <c:pt idx="6">
                  <c:v>0.33</c:v>
                </c:pt>
              </c:numCache>
            </c:numRef>
          </c:val>
          <c:smooth val="0"/>
          <c:extLst>
            <c:ext xmlns:c16="http://schemas.microsoft.com/office/drawing/2014/chart" uri="{C3380CC4-5D6E-409C-BE32-E72D297353CC}">
              <c16:uniqueId val="{00000003-51D2-3C42-86AD-D664D440B612}"/>
            </c:ext>
          </c:extLst>
        </c:ser>
        <c:dLbls>
          <c:showLegendKey val="0"/>
          <c:showVal val="1"/>
          <c:showCatName val="0"/>
          <c:showSerName val="0"/>
          <c:showPercent val="0"/>
          <c:showBubbleSize val="0"/>
        </c:dLbls>
        <c:marker val="1"/>
        <c:smooth val="0"/>
        <c:axId val="1183092607"/>
        <c:axId val="1233610159"/>
      </c:line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1"/>
      </c:valAx>
      <c:spPr>
        <a:noFill/>
        <a:ln>
          <a:noFill/>
        </a:ln>
        <a:effectLst/>
      </c:spPr>
    </c:plotArea>
    <c:legend>
      <c:legendPos val="b"/>
      <c:layout>
        <c:manualLayout>
          <c:xMode val="edge"/>
          <c:yMode val="edge"/>
          <c:x val="0.14659980932958172"/>
          <c:y val="3.7741615206262459E-3"/>
          <c:w val="0.76451044597610884"/>
          <c:h val="7.49578710331663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27770901040417"/>
          <c:y val="9.0962441314553985E-3"/>
          <c:w val="0.48274469067405357"/>
          <c:h val="1"/>
        </c:manualLayout>
      </c:layout>
      <c:pieChart>
        <c:varyColors val="1"/>
        <c:ser>
          <c:idx val="0"/>
          <c:order val="0"/>
          <c:tx>
            <c:strRef>
              <c:f>Sheet1!$B$1</c:f>
              <c:strCache>
                <c:ptCount val="1"/>
                <c:pt idx="0">
                  <c:v>Column1</c:v>
                </c:pt>
              </c:strCache>
            </c:strRef>
          </c:tx>
          <c:spPr>
            <a:ln w="47625"/>
          </c:spPr>
          <c:dPt>
            <c:idx val="0"/>
            <c:bubble3D val="0"/>
            <c:spPr>
              <a:solidFill>
                <a:schemeClr val="accent1"/>
              </a:solidFill>
              <a:ln w="47625">
                <a:noFill/>
              </a:ln>
              <a:effectLst/>
            </c:spPr>
            <c:extLst>
              <c:ext xmlns:c16="http://schemas.microsoft.com/office/drawing/2014/chart" uri="{C3380CC4-5D6E-409C-BE32-E72D297353CC}">
                <c16:uniqueId val="{00000000-AA0F-554C-8C9A-761B170D06B6}"/>
              </c:ext>
            </c:extLst>
          </c:dPt>
          <c:dPt>
            <c:idx val="1"/>
            <c:bubble3D val="0"/>
            <c:spPr>
              <a:solidFill>
                <a:schemeClr val="accent2"/>
              </a:solidFill>
              <a:ln w="47625">
                <a:noFill/>
              </a:ln>
              <a:effectLst/>
            </c:spPr>
            <c:extLst>
              <c:ext xmlns:c16="http://schemas.microsoft.com/office/drawing/2014/chart" uri="{C3380CC4-5D6E-409C-BE32-E72D297353CC}">
                <c16:uniqueId val="{00000003-5F95-7B48-A489-6F36F6E7077D}"/>
              </c:ext>
            </c:extLst>
          </c:dPt>
          <c:dPt>
            <c:idx val="2"/>
            <c:bubble3D val="0"/>
            <c:spPr>
              <a:solidFill>
                <a:schemeClr val="accent3"/>
              </a:solidFill>
              <a:ln w="47625">
                <a:noFill/>
              </a:ln>
              <a:effectLst/>
            </c:spPr>
            <c:extLst>
              <c:ext xmlns:c16="http://schemas.microsoft.com/office/drawing/2014/chart" uri="{C3380CC4-5D6E-409C-BE32-E72D297353CC}">
                <c16:uniqueId val="{00000000-5F95-7B48-A489-6F36F6E7077D}"/>
              </c:ext>
            </c:extLst>
          </c:dPt>
          <c:dPt>
            <c:idx val="3"/>
            <c:bubble3D val="0"/>
            <c:spPr>
              <a:solidFill>
                <a:schemeClr val="accent4"/>
              </a:solidFill>
              <a:ln w="47625">
                <a:noFill/>
              </a:ln>
              <a:effectLst/>
            </c:spPr>
            <c:extLst>
              <c:ext xmlns:c16="http://schemas.microsoft.com/office/drawing/2014/chart" uri="{C3380CC4-5D6E-409C-BE32-E72D297353CC}">
                <c16:uniqueId val="{00000007-DF20-5144-B708-9B34DFE9D267}"/>
              </c:ext>
            </c:extLst>
          </c:dPt>
          <c:dPt>
            <c:idx val="4"/>
            <c:bubble3D val="0"/>
            <c:spPr>
              <a:solidFill>
                <a:schemeClr val="accent5"/>
              </a:solidFill>
              <a:ln w="47625">
                <a:noFill/>
              </a:ln>
              <a:effectLst/>
            </c:spPr>
            <c:extLst>
              <c:ext xmlns:c16="http://schemas.microsoft.com/office/drawing/2014/chart" uri="{C3380CC4-5D6E-409C-BE32-E72D297353CC}">
                <c16:uniqueId val="{00000009-DF20-5144-B708-9B34DFE9D267}"/>
              </c:ext>
            </c:extLst>
          </c:dPt>
          <c:dPt>
            <c:idx val="5"/>
            <c:bubble3D val="0"/>
            <c:spPr>
              <a:solidFill>
                <a:schemeClr val="accent6"/>
              </a:solidFill>
              <a:ln w="47625">
                <a:noFill/>
              </a:ln>
              <a:effectLst/>
            </c:spPr>
            <c:extLst>
              <c:ext xmlns:c16="http://schemas.microsoft.com/office/drawing/2014/chart" uri="{C3380CC4-5D6E-409C-BE32-E72D297353CC}">
                <c16:uniqueId val="{0000000B-DF20-5144-B708-9B34DFE9D267}"/>
              </c:ext>
            </c:extLst>
          </c:dPt>
          <c:dPt>
            <c:idx val="6"/>
            <c:bubble3D val="0"/>
            <c:spPr>
              <a:solidFill>
                <a:schemeClr val="accent1">
                  <a:lumMod val="60000"/>
                </a:schemeClr>
              </a:solidFill>
              <a:ln w="47625">
                <a:noFill/>
              </a:ln>
              <a:effectLst/>
            </c:spPr>
            <c:extLst>
              <c:ext xmlns:c16="http://schemas.microsoft.com/office/drawing/2014/chart" uri="{C3380CC4-5D6E-409C-BE32-E72D297353CC}">
                <c16:uniqueId val="{0000000D-DF20-5144-B708-9B34DFE9D267}"/>
              </c:ext>
            </c:extLst>
          </c:dPt>
          <c:dPt>
            <c:idx val="7"/>
            <c:bubble3D val="0"/>
            <c:spPr>
              <a:solidFill>
                <a:schemeClr val="accent2">
                  <a:lumMod val="60000"/>
                </a:schemeClr>
              </a:solidFill>
              <a:ln w="47625">
                <a:noFill/>
              </a:ln>
              <a:effectLst/>
            </c:spPr>
            <c:extLst>
              <c:ext xmlns:c16="http://schemas.microsoft.com/office/drawing/2014/chart" uri="{C3380CC4-5D6E-409C-BE32-E72D297353CC}">
                <c16:uniqueId val="{0000000F-DF20-5144-B708-9B34DFE9D267}"/>
              </c:ext>
            </c:extLst>
          </c:dPt>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0F-554C-8C9A-761B170D06B6}"/>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95-7B48-A489-6F36F6E7077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Already Fully Recovered</c:v>
                </c:pt>
                <c:pt idx="1">
                  <c:v>By Q2 2023</c:v>
                </c:pt>
                <c:pt idx="2">
                  <c:v>By Q4 2023</c:v>
                </c:pt>
                <c:pt idx="3">
                  <c:v>2024 or later</c:v>
                </c:pt>
                <c:pt idx="4">
                  <c:v>Not Sure I Will Ever Recover</c:v>
                </c:pt>
              </c:strCache>
            </c:strRef>
          </c:cat>
          <c:val>
            <c:numRef>
              <c:f>Sheet1!$B$2:$B$6</c:f>
              <c:numCache>
                <c:formatCode>0%</c:formatCode>
                <c:ptCount val="5"/>
                <c:pt idx="0">
                  <c:v>0.44</c:v>
                </c:pt>
                <c:pt idx="1">
                  <c:v>0.1</c:v>
                </c:pt>
                <c:pt idx="2">
                  <c:v>0.15</c:v>
                </c:pt>
                <c:pt idx="3">
                  <c:v>0.18</c:v>
                </c:pt>
                <c:pt idx="4">
                  <c:v>0.13</c:v>
                </c:pt>
              </c:numCache>
            </c:numRef>
          </c:val>
          <c:extLst>
            <c:ext xmlns:c16="http://schemas.microsoft.com/office/drawing/2014/chart" uri="{C3380CC4-5D6E-409C-BE32-E72D297353CC}">
              <c16:uniqueId val="{00000000-51D2-3C42-86AD-D664D440B6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0496306555863339E-2"/>
          <c:y val="0.21899398358655875"/>
          <c:w val="0.34200074886761039"/>
          <c:h val="0.6109496807302073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8754600000000002"/>
          <c:y val="0"/>
          <c:w val="0.42490899999999998"/>
          <c:h val="0.11960899999999999"/>
        </c:manualLayout>
      </c:layout>
      <c:overlay val="1"/>
      <c:spPr>
        <a:noFill/>
        <a:effectLst/>
      </c:spPr>
    </c:title>
    <c:autoTitleDeleted val="0"/>
    <c:plotArea>
      <c:layout>
        <c:manualLayout>
          <c:layoutTarget val="inner"/>
          <c:xMode val="edge"/>
          <c:yMode val="edge"/>
          <c:x val="1.54666E-2"/>
          <c:y val="0.11960899999999999"/>
          <c:w val="0.97953299999999999"/>
          <c:h val="0.70226299999999997"/>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43</c:v>
                </c:pt>
                <c:pt idx="1">
                  <c:v>39</c:v>
                </c:pt>
                <c:pt idx="2">
                  <c:v>44</c:v>
                </c:pt>
                <c:pt idx="3">
                  <c:v>42</c:v>
                </c:pt>
                <c:pt idx="4">
                  <c:v>50</c:v>
                </c:pt>
                <c:pt idx="5">
                  <c:v>48</c:v>
                </c:pt>
                <c:pt idx="6">
                  <c:v>62</c:v>
                </c:pt>
                <c:pt idx="7">
                  <c:v>61</c:v>
                </c:pt>
                <c:pt idx="8">
                  <c:v>66</c:v>
                </c:pt>
                <c:pt idx="9">
                  <c:v>63</c:v>
                </c:pt>
                <c:pt idx="10">
                  <c:v>60</c:v>
                </c:pt>
                <c:pt idx="11">
                  <c:v>62</c:v>
                </c:pt>
                <c:pt idx="12">
                  <c:v>61</c:v>
                </c:pt>
                <c:pt idx="13">
                  <c:v>57</c:v>
                </c:pt>
                <c:pt idx="14">
                  <c:v>68</c:v>
                </c:pt>
                <c:pt idx="15">
                  <c:v>58</c:v>
                </c:pt>
                <c:pt idx="16">
                  <c:v>59</c:v>
                </c:pt>
                <c:pt idx="17">
                  <c:v>60</c:v>
                </c:pt>
                <c:pt idx="18">
                  <c:v>57</c:v>
                </c:pt>
                <c:pt idx="19">
                  <c:v>53</c:v>
                </c:pt>
                <c:pt idx="20">
                  <c:v>50</c:v>
                </c:pt>
                <c:pt idx="21">
                  <c:v>45</c:v>
                </c:pt>
              </c:numCache>
            </c:numRef>
          </c:val>
          <c:smooth val="0"/>
          <c:extLst>
            <c:ext xmlns:c16="http://schemas.microsoft.com/office/drawing/2014/chart" uri="{C3380CC4-5D6E-409C-BE32-E72D297353CC}">
              <c16:uniqueId val="{00000000-61A2-EE48-993F-5BE07F4EDA3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Sheet1!$C$2:$C$23</c:f>
              <c:numCache>
                <c:formatCode>General</c:formatCode>
                <c:ptCount val="22"/>
                <c:pt idx="0">
                  <c:v>9</c:v>
                </c:pt>
                <c:pt idx="1">
                  <c:v>16</c:v>
                </c:pt>
                <c:pt idx="2">
                  <c:v>10</c:v>
                </c:pt>
                <c:pt idx="3">
                  <c:v>11</c:v>
                </c:pt>
                <c:pt idx="4">
                  <c:v>6</c:v>
                </c:pt>
                <c:pt idx="5">
                  <c:v>7</c:v>
                </c:pt>
                <c:pt idx="6">
                  <c:v>3</c:v>
                </c:pt>
                <c:pt idx="7">
                  <c:v>5</c:v>
                </c:pt>
                <c:pt idx="8">
                  <c:v>5</c:v>
                </c:pt>
                <c:pt idx="9">
                  <c:v>5</c:v>
                </c:pt>
                <c:pt idx="10">
                  <c:v>4</c:v>
                </c:pt>
                <c:pt idx="11">
                  <c:v>6</c:v>
                </c:pt>
                <c:pt idx="12">
                  <c:v>5</c:v>
                </c:pt>
                <c:pt idx="13">
                  <c:v>8</c:v>
                </c:pt>
                <c:pt idx="14">
                  <c:v>3</c:v>
                </c:pt>
                <c:pt idx="15">
                  <c:v>7</c:v>
                </c:pt>
                <c:pt idx="16">
                  <c:v>7</c:v>
                </c:pt>
                <c:pt idx="17">
                  <c:v>6</c:v>
                </c:pt>
                <c:pt idx="18">
                  <c:v>11</c:v>
                </c:pt>
                <c:pt idx="19">
                  <c:v>13</c:v>
                </c:pt>
                <c:pt idx="20">
                  <c:v>13</c:v>
                </c:pt>
                <c:pt idx="21">
                  <c:v>17</c:v>
                </c:pt>
              </c:numCache>
            </c:numRef>
          </c:val>
          <c:smooth val="0"/>
          <c:extLst>
            <c:ext xmlns:c16="http://schemas.microsoft.com/office/drawing/2014/chart" uri="{C3380CC4-5D6E-409C-BE32-E72D297353CC}">
              <c16:uniqueId val="{00000001-61A2-EE48-993F-5BE07F4EDA3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Sheet1!$D$2:$D$23</c:f>
              <c:numCache>
                <c:formatCode>General</c:formatCode>
                <c:ptCount val="22"/>
                <c:pt idx="0">
                  <c:v>40</c:v>
                </c:pt>
                <c:pt idx="1">
                  <c:v>40</c:v>
                </c:pt>
                <c:pt idx="2">
                  <c:v>38</c:v>
                </c:pt>
                <c:pt idx="3">
                  <c:v>40</c:v>
                </c:pt>
                <c:pt idx="4">
                  <c:v>35</c:v>
                </c:pt>
                <c:pt idx="5">
                  <c:v>37</c:v>
                </c:pt>
                <c:pt idx="6">
                  <c:v>29</c:v>
                </c:pt>
                <c:pt idx="7">
                  <c:v>29</c:v>
                </c:pt>
                <c:pt idx="8">
                  <c:v>25</c:v>
                </c:pt>
                <c:pt idx="9">
                  <c:v>26</c:v>
                </c:pt>
                <c:pt idx="10">
                  <c:v>30</c:v>
                </c:pt>
                <c:pt idx="11">
                  <c:v>26</c:v>
                </c:pt>
                <c:pt idx="12">
                  <c:v>32</c:v>
                </c:pt>
                <c:pt idx="13">
                  <c:v>37</c:v>
                </c:pt>
                <c:pt idx="14">
                  <c:v>26</c:v>
                </c:pt>
                <c:pt idx="15">
                  <c:v>31</c:v>
                </c:pt>
                <c:pt idx="16">
                  <c:v>33</c:v>
                </c:pt>
                <c:pt idx="17">
                  <c:v>32</c:v>
                </c:pt>
                <c:pt idx="18">
                  <c:v>28</c:v>
                </c:pt>
                <c:pt idx="19">
                  <c:v>30</c:v>
                </c:pt>
                <c:pt idx="20">
                  <c:v>32</c:v>
                </c:pt>
                <c:pt idx="21">
                  <c:v>34</c:v>
                </c:pt>
              </c:numCache>
            </c:numRef>
          </c:val>
          <c:smooth val="0"/>
          <c:extLst>
            <c:ext xmlns:c16="http://schemas.microsoft.com/office/drawing/2014/chart" uri="{C3380CC4-5D6E-409C-BE32-E72D297353CC}">
              <c16:uniqueId val="{00000002-61A2-EE48-993F-5BE07F4EDA3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7.5"/>
        <c:minorUnit val="8.75"/>
      </c:valAx>
      <c:spPr>
        <a:noFill/>
        <a:ln w="12700" cap="flat">
          <a:noFill/>
          <a:miter lim="400000"/>
        </a:ln>
        <a:effectLst/>
      </c:spPr>
    </c:plotArea>
    <c:legend>
      <c:legendPos val="r"/>
      <c:layout>
        <c:manualLayout>
          <c:xMode val="edge"/>
          <c:yMode val="edge"/>
          <c:x val="0.33793947407541236"/>
          <c:y val="0.42091369838992582"/>
          <c:w val="0.55971300000000002"/>
          <c:h val="9.0499999999999997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9059499999999999"/>
          <c:y val="0"/>
          <c:w val="0.41881000000000002"/>
          <c:h val="0.11951100000000001"/>
        </c:manualLayout>
      </c:layout>
      <c:overlay val="1"/>
      <c:spPr>
        <a:noFill/>
        <a:effectLst/>
      </c:spPr>
    </c:title>
    <c:autoTitleDeleted val="0"/>
    <c:plotArea>
      <c:layout>
        <c:manualLayout>
          <c:layoutTarget val="inner"/>
          <c:xMode val="edge"/>
          <c:yMode val="edge"/>
          <c:x val="1.5244600000000001E-2"/>
          <c:y val="0.11951100000000001"/>
          <c:w val="0.97975500000000004"/>
          <c:h val="0.70249499999999998"/>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38</c:v>
                </c:pt>
                <c:pt idx="1">
                  <c:v>30</c:v>
                </c:pt>
                <c:pt idx="2">
                  <c:v>39</c:v>
                </c:pt>
                <c:pt idx="3">
                  <c:v>32</c:v>
                </c:pt>
                <c:pt idx="4">
                  <c:v>40</c:v>
                </c:pt>
                <c:pt idx="5">
                  <c:v>36</c:v>
                </c:pt>
                <c:pt idx="6">
                  <c:v>50</c:v>
                </c:pt>
                <c:pt idx="7">
                  <c:v>50</c:v>
                </c:pt>
                <c:pt idx="8">
                  <c:v>56</c:v>
                </c:pt>
                <c:pt idx="9">
                  <c:v>54</c:v>
                </c:pt>
                <c:pt idx="10">
                  <c:v>54</c:v>
                </c:pt>
                <c:pt idx="11">
                  <c:v>53</c:v>
                </c:pt>
                <c:pt idx="12">
                  <c:v>56</c:v>
                </c:pt>
                <c:pt idx="13">
                  <c:v>53</c:v>
                </c:pt>
                <c:pt idx="14">
                  <c:v>58</c:v>
                </c:pt>
                <c:pt idx="15">
                  <c:v>49</c:v>
                </c:pt>
                <c:pt idx="16">
                  <c:v>49</c:v>
                </c:pt>
                <c:pt idx="17">
                  <c:v>52</c:v>
                </c:pt>
                <c:pt idx="18">
                  <c:v>44</c:v>
                </c:pt>
                <c:pt idx="19">
                  <c:v>39</c:v>
                </c:pt>
                <c:pt idx="20">
                  <c:v>37</c:v>
                </c:pt>
                <c:pt idx="21">
                  <c:v>36</c:v>
                </c:pt>
              </c:numCache>
            </c:numRef>
          </c:val>
          <c:smooth val="0"/>
          <c:extLst>
            <c:ext xmlns:c16="http://schemas.microsoft.com/office/drawing/2014/chart" uri="{C3380CC4-5D6E-409C-BE32-E72D297353CC}">
              <c16:uniqueId val="{00000000-618D-8D45-85AE-141478A98E0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Sheet1!$C$2:$C$23</c:f>
              <c:numCache>
                <c:formatCode>General</c:formatCode>
                <c:ptCount val="22"/>
                <c:pt idx="0">
                  <c:v>17</c:v>
                </c:pt>
                <c:pt idx="1">
                  <c:v>21</c:v>
                </c:pt>
                <c:pt idx="2">
                  <c:v>15</c:v>
                </c:pt>
                <c:pt idx="3">
                  <c:v>20</c:v>
                </c:pt>
                <c:pt idx="4">
                  <c:v>16</c:v>
                </c:pt>
                <c:pt idx="5">
                  <c:v>16</c:v>
                </c:pt>
                <c:pt idx="6">
                  <c:v>9</c:v>
                </c:pt>
                <c:pt idx="7">
                  <c:v>10</c:v>
                </c:pt>
                <c:pt idx="8">
                  <c:v>8</c:v>
                </c:pt>
                <c:pt idx="9">
                  <c:v>8</c:v>
                </c:pt>
                <c:pt idx="10">
                  <c:v>7</c:v>
                </c:pt>
                <c:pt idx="11">
                  <c:v>9</c:v>
                </c:pt>
                <c:pt idx="12">
                  <c:v>8</c:v>
                </c:pt>
                <c:pt idx="13">
                  <c:v>8</c:v>
                </c:pt>
                <c:pt idx="14">
                  <c:v>7</c:v>
                </c:pt>
                <c:pt idx="15">
                  <c:v>11</c:v>
                </c:pt>
                <c:pt idx="16">
                  <c:v>10</c:v>
                </c:pt>
                <c:pt idx="17">
                  <c:v>11</c:v>
                </c:pt>
                <c:pt idx="18">
                  <c:v>20</c:v>
                </c:pt>
                <c:pt idx="19">
                  <c:v>22</c:v>
                </c:pt>
                <c:pt idx="20">
                  <c:v>27</c:v>
                </c:pt>
                <c:pt idx="21">
                  <c:v>27</c:v>
                </c:pt>
              </c:numCache>
            </c:numRef>
          </c:val>
          <c:smooth val="0"/>
          <c:extLst>
            <c:ext xmlns:c16="http://schemas.microsoft.com/office/drawing/2014/chart" uri="{C3380CC4-5D6E-409C-BE32-E72D297353CC}">
              <c16:uniqueId val="{00000001-618D-8D45-85AE-141478A98E0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Sheet1!$D$2:$D$23</c:f>
              <c:numCache>
                <c:formatCode>General</c:formatCode>
                <c:ptCount val="22"/>
                <c:pt idx="0">
                  <c:v>40</c:v>
                </c:pt>
                <c:pt idx="1">
                  <c:v>45</c:v>
                </c:pt>
                <c:pt idx="2">
                  <c:v>40</c:v>
                </c:pt>
                <c:pt idx="3">
                  <c:v>43</c:v>
                </c:pt>
                <c:pt idx="4">
                  <c:v>37</c:v>
                </c:pt>
                <c:pt idx="5">
                  <c:v>41</c:v>
                </c:pt>
                <c:pt idx="6">
                  <c:v>35</c:v>
                </c:pt>
                <c:pt idx="7">
                  <c:v>34</c:v>
                </c:pt>
                <c:pt idx="8">
                  <c:v>32</c:v>
                </c:pt>
                <c:pt idx="9">
                  <c:v>32</c:v>
                </c:pt>
                <c:pt idx="10">
                  <c:v>34</c:v>
                </c:pt>
                <c:pt idx="11">
                  <c:v>32</c:v>
                </c:pt>
                <c:pt idx="12">
                  <c:v>33</c:v>
                </c:pt>
                <c:pt idx="13">
                  <c:v>37</c:v>
                </c:pt>
                <c:pt idx="14">
                  <c:v>31</c:v>
                </c:pt>
                <c:pt idx="15">
                  <c:v>36</c:v>
                </c:pt>
                <c:pt idx="16">
                  <c:v>39</c:v>
                </c:pt>
                <c:pt idx="17">
                  <c:v>35</c:v>
                </c:pt>
                <c:pt idx="18">
                  <c:v>33</c:v>
                </c:pt>
                <c:pt idx="19">
                  <c:v>35</c:v>
                </c:pt>
                <c:pt idx="20">
                  <c:v>33</c:v>
                </c:pt>
                <c:pt idx="21">
                  <c:v>35</c:v>
                </c:pt>
              </c:numCache>
            </c:numRef>
          </c:val>
          <c:smooth val="0"/>
          <c:extLst>
            <c:ext xmlns:c16="http://schemas.microsoft.com/office/drawing/2014/chart" uri="{C3380CC4-5D6E-409C-BE32-E72D297353CC}">
              <c16:uniqueId val="{00000002-618D-8D45-85AE-141478A98E0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40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legend>
      <c:legendPos val="r"/>
      <c:layout>
        <c:manualLayout>
          <c:xMode val="edge"/>
          <c:yMode val="edge"/>
          <c:x val="0.31827584789585411"/>
          <c:y val="0.27265251965023135"/>
          <c:w val="0.54963399999999996"/>
          <c:h val="9.04466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399299999999999E-2"/>
          <c:y val="4.59759E-2"/>
          <c:w val="0.97102500000000003"/>
          <c:h val="0.77440200000000003"/>
        </c:manualLayout>
      </c:layout>
      <c:lineChart>
        <c:grouping val="standard"/>
        <c:varyColors val="0"/>
        <c:ser>
          <c:idx val="0"/>
          <c:order val="0"/>
          <c:tx>
            <c:strRef>
              <c:f>Sheet1!$B$1</c:f>
              <c:strCache>
                <c:ptCount val="1"/>
                <c:pt idx="0">
                  <c:v>Lay-off</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pt idx="30">
                  <c:v>Nov '22</c:v>
                </c:pt>
              </c:strCache>
            </c:strRef>
          </c:cat>
          <c:val>
            <c:numRef>
              <c:f>Sheet1!$B$2:$B$32</c:f>
              <c:numCache>
                <c:formatCode>General</c:formatCode>
                <c:ptCount val="31"/>
                <c:pt idx="0">
                  <c:v>14</c:v>
                </c:pt>
                <c:pt idx="1">
                  <c:v>14</c:v>
                </c:pt>
                <c:pt idx="2">
                  <c:v>16</c:v>
                </c:pt>
                <c:pt idx="3">
                  <c:v>17</c:v>
                </c:pt>
                <c:pt idx="4">
                  <c:v>10</c:v>
                </c:pt>
                <c:pt idx="5">
                  <c:v>11</c:v>
                </c:pt>
                <c:pt idx="6">
                  <c:v>10</c:v>
                </c:pt>
                <c:pt idx="7">
                  <c:v>10</c:v>
                </c:pt>
                <c:pt idx="8">
                  <c:v>9</c:v>
                </c:pt>
                <c:pt idx="9">
                  <c:v>7</c:v>
                </c:pt>
                <c:pt idx="10">
                  <c:v>10</c:v>
                </c:pt>
                <c:pt idx="11">
                  <c:v>9</c:v>
                </c:pt>
                <c:pt idx="12">
                  <c:v>10</c:v>
                </c:pt>
                <c:pt idx="13">
                  <c:v>8</c:v>
                </c:pt>
                <c:pt idx="14">
                  <c:v>8</c:v>
                </c:pt>
                <c:pt idx="15">
                  <c:v>6</c:v>
                </c:pt>
                <c:pt idx="16">
                  <c:v>5</c:v>
                </c:pt>
                <c:pt idx="17">
                  <c:v>4</c:v>
                </c:pt>
                <c:pt idx="18">
                  <c:v>4</c:v>
                </c:pt>
                <c:pt idx="19">
                  <c:v>4</c:v>
                </c:pt>
                <c:pt idx="20">
                  <c:v>4</c:v>
                </c:pt>
                <c:pt idx="21">
                  <c:v>4</c:v>
                </c:pt>
                <c:pt idx="22">
                  <c:v>6</c:v>
                </c:pt>
                <c:pt idx="23">
                  <c:v>3</c:v>
                </c:pt>
                <c:pt idx="24">
                  <c:v>4</c:v>
                </c:pt>
                <c:pt idx="25">
                  <c:v>3</c:v>
                </c:pt>
                <c:pt idx="26">
                  <c:v>4</c:v>
                </c:pt>
                <c:pt idx="27">
                  <c:v>5</c:v>
                </c:pt>
                <c:pt idx="28">
                  <c:v>5</c:v>
                </c:pt>
                <c:pt idx="29">
                  <c:v>3</c:v>
                </c:pt>
                <c:pt idx="30">
                  <c:v>8</c:v>
                </c:pt>
              </c:numCache>
            </c:numRef>
          </c:val>
          <c:smooth val="0"/>
          <c:extLst>
            <c:ext xmlns:c16="http://schemas.microsoft.com/office/drawing/2014/chart" uri="{C3380CC4-5D6E-409C-BE32-E72D297353CC}">
              <c16:uniqueId val="{00000000-044F-3740-936C-B815E60F5F70}"/>
            </c:ext>
          </c:extLst>
        </c:ser>
        <c:ser>
          <c:idx val="1"/>
          <c:order val="1"/>
          <c:tx>
            <c:strRef>
              <c:f>Sheet1!$C$1</c:f>
              <c:strCache>
                <c:ptCount val="1"/>
                <c:pt idx="0">
                  <c:v>Hire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pt idx="30">
                  <c:v>Nov '22</c:v>
                </c:pt>
              </c:strCache>
            </c:strRef>
          </c:cat>
          <c:val>
            <c:numRef>
              <c:f>Sheet1!$C$2:$C$32</c:f>
              <c:numCache>
                <c:formatCode>General</c:formatCode>
                <c:ptCount val="31"/>
                <c:pt idx="0">
                  <c:v>18</c:v>
                </c:pt>
                <c:pt idx="1">
                  <c:v>16</c:v>
                </c:pt>
                <c:pt idx="2">
                  <c:v>11</c:v>
                </c:pt>
                <c:pt idx="3">
                  <c:v>13</c:v>
                </c:pt>
                <c:pt idx="4">
                  <c:v>19</c:v>
                </c:pt>
                <c:pt idx="5">
                  <c:v>12</c:v>
                </c:pt>
                <c:pt idx="6">
                  <c:v>14</c:v>
                </c:pt>
                <c:pt idx="7">
                  <c:v>12</c:v>
                </c:pt>
                <c:pt idx="8">
                  <c:v>13</c:v>
                </c:pt>
                <c:pt idx="9">
                  <c:v>16</c:v>
                </c:pt>
                <c:pt idx="10">
                  <c:v>15</c:v>
                </c:pt>
                <c:pt idx="11">
                  <c:v>26</c:v>
                </c:pt>
                <c:pt idx="12">
                  <c:v>24</c:v>
                </c:pt>
                <c:pt idx="13">
                  <c:v>30</c:v>
                </c:pt>
                <c:pt idx="14">
                  <c:v>29</c:v>
                </c:pt>
                <c:pt idx="15">
                  <c:v>37</c:v>
                </c:pt>
                <c:pt idx="16">
                  <c:v>33</c:v>
                </c:pt>
                <c:pt idx="17">
                  <c:v>37</c:v>
                </c:pt>
                <c:pt idx="18">
                  <c:v>40</c:v>
                </c:pt>
                <c:pt idx="19">
                  <c:v>34</c:v>
                </c:pt>
                <c:pt idx="20">
                  <c:v>39</c:v>
                </c:pt>
                <c:pt idx="21">
                  <c:v>34</c:v>
                </c:pt>
                <c:pt idx="22">
                  <c:v>31</c:v>
                </c:pt>
                <c:pt idx="23">
                  <c:v>36</c:v>
                </c:pt>
                <c:pt idx="24">
                  <c:v>41</c:v>
                </c:pt>
                <c:pt idx="25">
                  <c:v>34</c:v>
                </c:pt>
                <c:pt idx="26">
                  <c:v>38</c:v>
                </c:pt>
                <c:pt idx="27">
                  <c:v>46</c:v>
                </c:pt>
                <c:pt idx="28">
                  <c:v>49</c:v>
                </c:pt>
                <c:pt idx="29">
                  <c:v>44</c:v>
                </c:pt>
                <c:pt idx="30">
                  <c:v>40</c:v>
                </c:pt>
              </c:numCache>
            </c:numRef>
          </c:val>
          <c:smooth val="0"/>
          <c:extLst>
            <c:ext xmlns:c16="http://schemas.microsoft.com/office/drawing/2014/chart" uri="{C3380CC4-5D6E-409C-BE32-E72D297353CC}">
              <c16:uniqueId val="{00000001-044F-3740-936C-B815E60F5F70}"/>
            </c:ext>
          </c:extLst>
        </c:ser>
        <c:ser>
          <c:idx val="2"/>
          <c:order val="2"/>
          <c:tx>
            <c:strRef>
              <c:f>Sheet1!$D$1</c:f>
              <c:strCache>
                <c:ptCount val="1"/>
                <c:pt idx="0">
                  <c:v>Maintain</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pt idx="30">
                  <c:v>Nov '22</c:v>
                </c:pt>
              </c:strCache>
            </c:strRef>
          </c:cat>
          <c:val>
            <c:numRef>
              <c:f>Sheet1!$D$2:$D$32</c:f>
              <c:numCache>
                <c:formatCode>General</c:formatCode>
                <c:ptCount val="31"/>
                <c:pt idx="0">
                  <c:v>65</c:v>
                </c:pt>
                <c:pt idx="1">
                  <c:v>68</c:v>
                </c:pt>
                <c:pt idx="2">
                  <c:v>68</c:v>
                </c:pt>
                <c:pt idx="3">
                  <c:v>68</c:v>
                </c:pt>
                <c:pt idx="4">
                  <c:v>69</c:v>
                </c:pt>
                <c:pt idx="5">
                  <c:v>61</c:v>
                </c:pt>
                <c:pt idx="6">
                  <c:v>71</c:v>
                </c:pt>
                <c:pt idx="7">
                  <c:v>74</c:v>
                </c:pt>
                <c:pt idx="8">
                  <c:v>73</c:v>
                </c:pt>
                <c:pt idx="9">
                  <c:v>74</c:v>
                </c:pt>
                <c:pt idx="10">
                  <c:v>70</c:v>
                </c:pt>
                <c:pt idx="11">
                  <c:v>59</c:v>
                </c:pt>
                <c:pt idx="12">
                  <c:v>58</c:v>
                </c:pt>
                <c:pt idx="13">
                  <c:v>56</c:v>
                </c:pt>
                <c:pt idx="14">
                  <c:v>56</c:v>
                </c:pt>
                <c:pt idx="15">
                  <c:v>54</c:v>
                </c:pt>
                <c:pt idx="16">
                  <c:v>58</c:v>
                </c:pt>
                <c:pt idx="17">
                  <c:v>53</c:v>
                </c:pt>
                <c:pt idx="18">
                  <c:v>50</c:v>
                </c:pt>
                <c:pt idx="19">
                  <c:v>57</c:v>
                </c:pt>
                <c:pt idx="20">
                  <c:v>55</c:v>
                </c:pt>
                <c:pt idx="21">
                  <c:v>60</c:v>
                </c:pt>
                <c:pt idx="22">
                  <c:v>60</c:v>
                </c:pt>
                <c:pt idx="23">
                  <c:v>57</c:v>
                </c:pt>
                <c:pt idx="24">
                  <c:v>53</c:v>
                </c:pt>
                <c:pt idx="25">
                  <c:v>60</c:v>
                </c:pt>
                <c:pt idx="26">
                  <c:v>57</c:v>
                </c:pt>
                <c:pt idx="27">
                  <c:v>44</c:v>
                </c:pt>
                <c:pt idx="28">
                  <c:v>42</c:v>
                </c:pt>
                <c:pt idx="29">
                  <c:v>48</c:v>
                </c:pt>
                <c:pt idx="30">
                  <c:v>48</c:v>
                </c:pt>
              </c:numCache>
            </c:numRef>
          </c:val>
          <c:smooth val="0"/>
          <c:extLst>
            <c:ext xmlns:c16="http://schemas.microsoft.com/office/drawing/2014/chart" uri="{C3380CC4-5D6E-409C-BE32-E72D297353CC}">
              <c16:uniqueId val="{00000002-044F-3740-936C-B815E60F5F7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75"/>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8.75"/>
        <c:minorUnit val="9.375"/>
      </c:valAx>
      <c:spPr>
        <a:noFill/>
        <a:ln w="12700" cap="flat">
          <a:noFill/>
          <a:miter lim="400000"/>
        </a:ln>
        <a:effectLst/>
      </c:spPr>
    </c:plotArea>
    <c:legend>
      <c:legendPos val="r"/>
      <c:layout>
        <c:manualLayout>
          <c:xMode val="edge"/>
          <c:yMode val="edge"/>
          <c:x val="6.7259900000000003E-3"/>
          <c:y val="0.32102999999999998"/>
          <c:w val="0.49893900000000002"/>
          <c:h val="9.10904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416300000000001E-2"/>
          <c:y val="4.4115500000000002E-2"/>
          <c:w val="0.97326800000000002"/>
          <c:h val="0.77627699999999999"/>
        </c:manualLayout>
      </c:layout>
      <c:lineChart>
        <c:grouping val="standard"/>
        <c:varyColors val="0"/>
        <c:ser>
          <c:idx val="0"/>
          <c:order val="0"/>
          <c:tx>
            <c:strRef>
              <c:f>Sheet1!$B$1</c:f>
              <c:strCache>
                <c:ptCount val="1"/>
                <c:pt idx="0">
                  <c:v>Not Increasing Wages</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pt idx="30">
                  <c:v>Nov '22</c:v>
                </c:pt>
              </c:strCache>
            </c:strRef>
          </c:cat>
          <c:val>
            <c:numRef>
              <c:f>Sheet1!$B$2:$B$32</c:f>
              <c:numCache>
                <c:formatCode>General</c:formatCode>
                <c:ptCount val="31"/>
                <c:pt idx="0">
                  <c:v>68</c:v>
                </c:pt>
                <c:pt idx="1">
                  <c:v>65</c:v>
                </c:pt>
                <c:pt idx="2">
                  <c:v>63</c:v>
                </c:pt>
                <c:pt idx="3">
                  <c:v>72</c:v>
                </c:pt>
                <c:pt idx="4">
                  <c:v>69</c:v>
                </c:pt>
                <c:pt idx="5">
                  <c:v>70</c:v>
                </c:pt>
                <c:pt idx="6">
                  <c:v>78</c:v>
                </c:pt>
                <c:pt idx="7">
                  <c:v>76</c:v>
                </c:pt>
                <c:pt idx="8">
                  <c:v>78</c:v>
                </c:pt>
                <c:pt idx="9">
                  <c:v>75</c:v>
                </c:pt>
                <c:pt idx="10">
                  <c:v>73</c:v>
                </c:pt>
                <c:pt idx="11">
                  <c:v>67</c:v>
                </c:pt>
                <c:pt idx="12">
                  <c:v>68</c:v>
                </c:pt>
                <c:pt idx="13">
                  <c:v>67</c:v>
                </c:pt>
                <c:pt idx="14">
                  <c:v>62</c:v>
                </c:pt>
                <c:pt idx="15">
                  <c:v>63</c:v>
                </c:pt>
                <c:pt idx="16">
                  <c:v>55</c:v>
                </c:pt>
                <c:pt idx="17">
                  <c:v>58</c:v>
                </c:pt>
                <c:pt idx="18">
                  <c:v>52</c:v>
                </c:pt>
                <c:pt idx="19">
                  <c:v>62</c:v>
                </c:pt>
                <c:pt idx="20">
                  <c:v>52</c:v>
                </c:pt>
                <c:pt idx="21">
                  <c:v>53</c:v>
                </c:pt>
                <c:pt idx="22">
                  <c:v>53</c:v>
                </c:pt>
                <c:pt idx="23">
                  <c:v>53</c:v>
                </c:pt>
                <c:pt idx="24">
                  <c:v>51</c:v>
                </c:pt>
                <c:pt idx="25">
                  <c:v>58</c:v>
                </c:pt>
                <c:pt idx="26">
                  <c:v>49</c:v>
                </c:pt>
                <c:pt idx="27">
                  <c:v>53</c:v>
                </c:pt>
                <c:pt idx="28">
                  <c:v>48</c:v>
                </c:pt>
                <c:pt idx="29">
                  <c:v>53</c:v>
                </c:pt>
                <c:pt idx="30">
                  <c:v>49</c:v>
                </c:pt>
              </c:numCache>
            </c:numRef>
          </c:val>
          <c:smooth val="0"/>
          <c:extLst>
            <c:ext xmlns:c16="http://schemas.microsoft.com/office/drawing/2014/chart" uri="{C3380CC4-5D6E-409C-BE32-E72D297353CC}">
              <c16:uniqueId val="{00000000-0B93-8F45-B833-22CB1D30EDD6}"/>
            </c:ext>
          </c:extLst>
        </c:ser>
        <c:ser>
          <c:idx val="1"/>
          <c:order val="1"/>
          <c:tx>
            <c:strRef>
              <c:f>Sheet1!$C$1</c:f>
              <c:strCache>
                <c:ptCount val="1"/>
                <c:pt idx="0">
                  <c:v>Increasing Wages</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Sheet1!$A$2:$A$32</c:f>
              <c:strCache>
                <c:ptCount val="31"/>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pt idx="30">
                  <c:v>Nov '22</c:v>
                </c:pt>
              </c:strCache>
            </c:strRef>
          </c:cat>
          <c:val>
            <c:numRef>
              <c:f>Sheet1!$C$2:$C$32</c:f>
              <c:numCache>
                <c:formatCode>General</c:formatCode>
                <c:ptCount val="31"/>
                <c:pt idx="0">
                  <c:v>20</c:v>
                </c:pt>
                <c:pt idx="1">
                  <c:v>30</c:v>
                </c:pt>
                <c:pt idx="2">
                  <c:v>28</c:v>
                </c:pt>
                <c:pt idx="3">
                  <c:v>22</c:v>
                </c:pt>
                <c:pt idx="4">
                  <c:v>24</c:v>
                </c:pt>
                <c:pt idx="5">
                  <c:v>20</c:v>
                </c:pt>
                <c:pt idx="6">
                  <c:v>13</c:v>
                </c:pt>
                <c:pt idx="7">
                  <c:v>17</c:v>
                </c:pt>
                <c:pt idx="8">
                  <c:v>14</c:v>
                </c:pt>
                <c:pt idx="9">
                  <c:v>20</c:v>
                </c:pt>
                <c:pt idx="10">
                  <c:v>18</c:v>
                </c:pt>
                <c:pt idx="11">
                  <c:v>24</c:v>
                </c:pt>
                <c:pt idx="12">
                  <c:v>26</c:v>
                </c:pt>
                <c:pt idx="13">
                  <c:v>28</c:v>
                </c:pt>
                <c:pt idx="14">
                  <c:v>32</c:v>
                </c:pt>
                <c:pt idx="15">
                  <c:v>34</c:v>
                </c:pt>
                <c:pt idx="16">
                  <c:v>38</c:v>
                </c:pt>
                <c:pt idx="17">
                  <c:v>35</c:v>
                </c:pt>
                <c:pt idx="18">
                  <c:v>42</c:v>
                </c:pt>
                <c:pt idx="19">
                  <c:v>34</c:v>
                </c:pt>
                <c:pt idx="20">
                  <c:v>40</c:v>
                </c:pt>
                <c:pt idx="21">
                  <c:v>40</c:v>
                </c:pt>
                <c:pt idx="22">
                  <c:v>35</c:v>
                </c:pt>
                <c:pt idx="23">
                  <c:v>38</c:v>
                </c:pt>
                <c:pt idx="24">
                  <c:v>45</c:v>
                </c:pt>
                <c:pt idx="25">
                  <c:v>35</c:v>
                </c:pt>
                <c:pt idx="26">
                  <c:v>46</c:v>
                </c:pt>
                <c:pt idx="27">
                  <c:v>41</c:v>
                </c:pt>
                <c:pt idx="28">
                  <c:v>47</c:v>
                </c:pt>
                <c:pt idx="29">
                  <c:v>42</c:v>
                </c:pt>
                <c:pt idx="30">
                  <c:v>46</c:v>
                </c:pt>
              </c:numCache>
            </c:numRef>
          </c:val>
          <c:smooth val="0"/>
          <c:extLst>
            <c:ext xmlns:c16="http://schemas.microsoft.com/office/drawing/2014/chart" uri="{C3380CC4-5D6E-409C-BE32-E72D297353CC}">
              <c16:uniqueId val="{00000001-0B93-8F45-B833-22CB1D30EDD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3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0"/>
        <c:minorUnit val="10"/>
      </c:valAx>
      <c:spPr>
        <a:noFill/>
        <a:ln w="12700" cap="flat">
          <a:noFill/>
          <a:miter lim="400000"/>
        </a:ln>
        <a:effectLst/>
      </c:spPr>
    </c:plotArea>
    <c:legend>
      <c:legendPos val="r"/>
      <c:layout>
        <c:manualLayout>
          <c:xMode val="edge"/>
          <c:yMode val="edge"/>
          <c:x val="2.6226132172929944E-2"/>
          <c:y val="0.40096706625306983"/>
          <c:w val="0.62373400000000001"/>
          <c:h val="9.2643699999999995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Wages</a:t>
            </a:r>
          </a:p>
        </c:rich>
      </c:tx>
      <c:layout>
        <c:manualLayout>
          <c:xMode val="edge"/>
          <c:yMode val="edge"/>
          <c:x val="0.17289299999999999"/>
          <c:y val="0.43955699999999998"/>
          <c:w val="8.2171300000000003E-2"/>
          <c:h val="6.0443499999999997E-2"/>
        </c:manualLayout>
      </c:layout>
      <c:overlay val="1"/>
      <c:spPr>
        <a:noFill/>
        <a:effectLst/>
      </c:spPr>
    </c:title>
    <c:autoTitleDeleted val="0"/>
    <c:plotArea>
      <c:layout>
        <c:manualLayout>
          <c:layoutTarget val="inner"/>
          <c:xMode val="edge"/>
          <c:yMode val="edge"/>
          <c:x val="8.4143800000000005E-2"/>
          <c:y val="0.19661699999999999"/>
          <c:w val="0.25967000000000001"/>
          <c:h val="0.59426500000000004"/>
        </c:manualLayout>
      </c:layout>
      <c:doughnutChart>
        <c:varyColors val="0"/>
        <c:ser>
          <c:idx val="0"/>
          <c:order val="0"/>
          <c:tx>
            <c:strRef>
              <c:f>Sheet1!$A$2</c:f>
              <c:strCache>
                <c:ptCount val="1"/>
                <c:pt idx="0">
                  <c:v>Wages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C99-EB41-8567-8C9430E01849}"/>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C99-EB41-8567-8C9430E01849}"/>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C99-EB41-8567-8C9430E01849}"/>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C99-EB41-8567-8C9430E01849}"/>
              </c:ext>
            </c:extLst>
          </c:dPt>
          <c:dLbls>
            <c:dLbl>
              <c:idx val="0"/>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C99-EB41-8567-8C9430E01849}"/>
                </c:ext>
              </c:extLst>
            </c:dLbl>
            <c:dLbl>
              <c:idx val="1"/>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C99-EB41-8567-8C9430E01849}"/>
                </c:ext>
              </c:extLst>
            </c:dLbl>
            <c:dLbl>
              <c:idx val="2"/>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C99-EB41-8567-8C9430E01849}"/>
                </c:ext>
              </c:extLst>
            </c:dLbl>
            <c:dLbl>
              <c:idx val="3"/>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C99-EB41-8567-8C9430E01849}"/>
                </c:ext>
              </c:extLst>
            </c:dLbl>
            <c:numFmt formatCode="0%" sourceLinked="0"/>
            <c:spPr>
              <a:noFill/>
              <a:ln>
                <a:noFill/>
              </a:ln>
              <a:effectLst/>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62</c:v>
                </c:pt>
                <c:pt idx="1">
                  <c:v>29</c:v>
                </c:pt>
                <c:pt idx="2">
                  <c:v>4</c:v>
                </c:pt>
                <c:pt idx="3">
                  <c:v>5</c:v>
                </c:pt>
              </c:numCache>
            </c:numRef>
          </c:val>
          <c:extLst>
            <c:ext xmlns:c16="http://schemas.microsoft.com/office/drawing/2014/chart" uri="{C3380CC4-5D6E-409C-BE32-E72D297353CC}">
              <c16:uniqueId val="{00000008-FC99-EB41-8567-8C9430E01849}"/>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3134322181863568"/>
          <c:y val="0.47832691067178756"/>
          <c:w val="0.58996551392963725"/>
          <c:h val="9.3953700000000001E-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400700000000002"/>
          <c:y val="0"/>
          <c:w val="0.29198499999999999"/>
          <c:h val="0.14797099999999999"/>
        </c:manualLayout>
      </c:layout>
      <c:overlay val="1"/>
      <c:spPr>
        <a:noFill/>
        <a:effectLst/>
      </c:spPr>
    </c:title>
    <c:autoTitleDeleted val="0"/>
    <c:plotArea>
      <c:layout>
        <c:manualLayout>
          <c:layoutTarget val="inner"/>
          <c:xMode val="edge"/>
          <c:yMode val="edge"/>
          <c:x val="2.6602399999999998E-2"/>
          <c:y val="0.14797099999999999"/>
          <c:w val="0.96315399999999995"/>
          <c:h val="0.63533300000000004"/>
        </c:manualLayout>
      </c:layout>
      <c:lineChart>
        <c:grouping val="standard"/>
        <c:varyColors val="0"/>
        <c:ser>
          <c:idx val="0"/>
          <c:order val="0"/>
          <c:tx>
            <c:strRef>
              <c:f>Sheet1!$B$1</c:f>
              <c:strCache>
                <c:ptCount val="1"/>
                <c:pt idx="0">
                  <c:v>Sales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'18</c:v>
                </c:pt>
                <c:pt idx="17">
                  <c:v>Nov '19</c:v>
                </c:pt>
                <c:pt idx="18">
                  <c:v>June '21</c:v>
                </c:pt>
                <c:pt idx="19">
                  <c:v>Nov '21</c:v>
                </c:pt>
                <c:pt idx="20">
                  <c:v>June '22</c:v>
                </c:pt>
                <c:pt idx="21">
                  <c:v>Nov' 22</c:v>
                </c:pt>
              </c:strCache>
            </c:strRef>
          </c:cat>
          <c:val>
            <c:numRef>
              <c:f>Sheet1!$B$2:$B$23</c:f>
              <c:numCache>
                <c:formatCode>General</c:formatCode>
                <c:ptCount val="22"/>
                <c:pt idx="0">
                  <c:v>33</c:v>
                </c:pt>
                <c:pt idx="1">
                  <c:v>35</c:v>
                </c:pt>
                <c:pt idx="2">
                  <c:v>38</c:v>
                </c:pt>
                <c:pt idx="3">
                  <c:v>40</c:v>
                </c:pt>
                <c:pt idx="4">
                  <c:v>41</c:v>
                </c:pt>
                <c:pt idx="5">
                  <c:v>42</c:v>
                </c:pt>
                <c:pt idx="6">
                  <c:v>45</c:v>
                </c:pt>
                <c:pt idx="7">
                  <c:v>49</c:v>
                </c:pt>
                <c:pt idx="8">
                  <c:v>49</c:v>
                </c:pt>
                <c:pt idx="9">
                  <c:v>50</c:v>
                </c:pt>
                <c:pt idx="10">
                  <c:v>40</c:v>
                </c:pt>
                <c:pt idx="11">
                  <c:v>43</c:v>
                </c:pt>
                <c:pt idx="12">
                  <c:v>48</c:v>
                </c:pt>
                <c:pt idx="13">
                  <c:v>45</c:v>
                </c:pt>
                <c:pt idx="14">
                  <c:v>46</c:v>
                </c:pt>
                <c:pt idx="15">
                  <c:v>49</c:v>
                </c:pt>
                <c:pt idx="16">
                  <c:v>44</c:v>
                </c:pt>
                <c:pt idx="17">
                  <c:v>40</c:v>
                </c:pt>
                <c:pt idx="18">
                  <c:v>32</c:v>
                </c:pt>
                <c:pt idx="19" formatCode="0">
                  <c:v>42</c:v>
                </c:pt>
                <c:pt idx="20">
                  <c:v>40</c:v>
                </c:pt>
                <c:pt idx="21">
                  <c:v>40</c:v>
                </c:pt>
              </c:numCache>
            </c:numRef>
          </c:val>
          <c:smooth val="0"/>
          <c:extLst>
            <c:ext xmlns:c16="http://schemas.microsoft.com/office/drawing/2014/chart" uri="{C3380CC4-5D6E-409C-BE32-E72D297353CC}">
              <c16:uniqueId val="{00000000-7748-4249-8243-2998B1A19CF9}"/>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02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Sales</a:t>
            </a:r>
          </a:p>
        </c:rich>
      </c:tx>
      <c:layout>
        <c:manualLayout>
          <c:xMode val="edge"/>
          <c:yMode val="edge"/>
          <c:x val="0.197492"/>
          <c:y val="0.416466"/>
          <c:w val="0.13727300000000001"/>
          <c:h val="8.35336E-2"/>
        </c:manualLayout>
      </c:layout>
      <c:overlay val="1"/>
      <c:spPr>
        <a:noFill/>
        <a:effectLst/>
      </c:spPr>
    </c:title>
    <c:autoTitleDeleted val="0"/>
    <c:plotArea>
      <c:layout>
        <c:manualLayout>
          <c:layoutTarget val="inner"/>
          <c:xMode val="edge"/>
          <c:yMode val="edge"/>
          <c:x val="3.6665259597369157E-3"/>
          <c:y val="5.0001515984978758E-3"/>
          <c:w val="0.53225699999999998"/>
          <c:h val="0.98750000000000004"/>
        </c:manualLayout>
      </c:layout>
      <c:doughnutChart>
        <c:varyColors val="0"/>
        <c:ser>
          <c:idx val="0"/>
          <c:order val="0"/>
          <c:tx>
            <c:strRef>
              <c:f>Sheet1!$A$2</c:f>
              <c:strCache>
                <c:ptCount val="1"/>
                <c:pt idx="0">
                  <c:v>Sales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A83-E641-9738-77A6CCD1823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A83-E641-9738-77A6CCD1823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A83-E641-9738-77A6CCD1823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A83-E641-9738-77A6CCD1823D}"/>
              </c:ext>
            </c:extLst>
          </c:dPt>
          <c:dLbls>
            <c:dLbl>
              <c:idx val="0"/>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A83-E641-9738-77A6CCD1823D}"/>
                </c:ext>
              </c:extLst>
            </c:dLbl>
            <c:dLbl>
              <c:idx val="1"/>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A83-E641-9738-77A6CCD1823D}"/>
                </c:ext>
              </c:extLst>
            </c:dLbl>
            <c:dLbl>
              <c:idx val="2"/>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A83-E641-9738-77A6CCD1823D}"/>
                </c:ext>
              </c:extLst>
            </c:dLbl>
            <c:dLbl>
              <c:idx val="3"/>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A83-E641-9738-77A6CCD1823D}"/>
                </c:ext>
              </c:extLst>
            </c:dLbl>
            <c:numFmt formatCode="0%" sourceLinked="0"/>
            <c:spPr>
              <a:noFill/>
              <a:ln>
                <a:noFill/>
              </a:ln>
              <a:effectLst/>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40</c:v>
                </c:pt>
                <c:pt idx="1">
                  <c:v>35</c:v>
                </c:pt>
                <c:pt idx="2">
                  <c:v>21</c:v>
                </c:pt>
                <c:pt idx="3">
                  <c:v>4</c:v>
                </c:pt>
              </c:numCache>
            </c:numRef>
          </c:val>
          <c:extLst>
            <c:ext xmlns:c16="http://schemas.microsoft.com/office/drawing/2014/chart" uri="{C3380CC4-5D6E-409C-BE32-E72D297353CC}">
              <c16:uniqueId val="{00000008-4A83-E641-9738-77A6CCD1823D}"/>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46563599999999999"/>
          <c:y val="0.262714"/>
          <c:w val="0.53436399999999995"/>
          <c:h val="0.48707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6715"/>
          <c:y val="0"/>
          <c:w val="0.28656900000000002"/>
          <c:h val="0.149752"/>
        </c:manualLayout>
      </c:layout>
      <c:overlay val="1"/>
      <c:spPr>
        <a:noFill/>
        <a:effectLst/>
      </c:spPr>
    </c:title>
    <c:autoTitleDeleted val="0"/>
    <c:plotArea>
      <c:layout>
        <c:manualLayout>
          <c:layoutTarget val="inner"/>
          <c:xMode val="edge"/>
          <c:yMode val="edge"/>
          <c:x val="2.6108900000000001E-2"/>
          <c:y val="0.149752"/>
          <c:w val="0.96443599999999996"/>
          <c:h val="0.63109300000000002"/>
        </c:manualLayout>
      </c:layout>
      <c:lineChart>
        <c:grouping val="standard"/>
        <c:varyColors val="0"/>
        <c:ser>
          <c:idx val="0"/>
          <c:order val="0"/>
          <c:tx>
            <c:strRef>
              <c:f>Sheet1!$B$1</c:f>
              <c:strCache>
                <c:ptCount val="1"/>
                <c:pt idx="0">
                  <c:v>Profits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21</c:v>
                </c:pt>
                <c:pt idx="1">
                  <c:v>22</c:v>
                </c:pt>
                <c:pt idx="2">
                  <c:v>29</c:v>
                </c:pt>
                <c:pt idx="3">
                  <c:v>27</c:v>
                </c:pt>
                <c:pt idx="4">
                  <c:v>29</c:v>
                </c:pt>
                <c:pt idx="5">
                  <c:v>29</c:v>
                </c:pt>
                <c:pt idx="6">
                  <c:v>30</c:v>
                </c:pt>
                <c:pt idx="7">
                  <c:v>35</c:v>
                </c:pt>
                <c:pt idx="8">
                  <c:v>32</c:v>
                </c:pt>
                <c:pt idx="9">
                  <c:v>37</c:v>
                </c:pt>
                <c:pt idx="10">
                  <c:v>30</c:v>
                </c:pt>
                <c:pt idx="11">
                  <c:v>31</c:v>
                </c:pt>
                <c:pt idx="12">
                  <c:v>34</c:v>
                </c:pt>
                <c:pt idx="13">
                  <c:v>32</c:v>
                </c:pt>
                <c:pt idx="14">
                  <c:v>38</c:v>
                </c:pt>
                <c:pt idx="15">
                  <c:v>33</c:v>
                </c:pt>
                <c:pt idx="16">
                  <c:v>31</c:v>
                </c:pt>
                <c:pt idx="17">
                  <c:v>27</c:v>
                </c:pt>
                <c:pt idx="18">
                  <c:v>21</c:v>
                </c:pt>
                <c:pt idx="19">
                  <c:v>25</c:v>
                </c:pt>
                <c:pt idx="20">
                  <c:v>23</c:v>
                </c:pt>
                <c:pt idx="21">
                  <c:v>25</c:v>
                </c:pt>
              </c:numCache>
            </c:numRef>
          </c:val>
          <c:smooth val="0"/>
          <c:extLst>
            <c:ext xmlns:c16="http://schemas.microsoft.com/office/drawing/2014/chart" uri="{C3380CC4-5D6E-409C-BE32-E72D297353CC}">
              <c16:uniqueId val="{00000000-6966-6D43-8DCA-173057A8BE73}"/>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396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Profits</a:t>
            </a:r>
          </a:p>
        </c:rich>
      </c:tx>
      <c:layout>
        <c:manualLayout>
          <c:xMode val="edge"/>
          <c:yMode val="edge"/>
          <c:x val="9.6863299999999999E-2"/>
          <c:y val="0.41699199999999997"/>
          <c:w val="0.100551"/>
          <c:h val="8.3007800000000007E-2"/>
        </c:manualLayout>
      </c:layout>
      <c:overlay val="1"/>
      <c:spPr>
        <a:noFill/>
        <a:effectLst/>
      </c:spPr>
    </c:title>
    <c:autoTitleDeleted val="0"/>
    <c:plotArea>
      <c:layout>
        <c:manualLayout>
          <c:layoutTarget val="inner"/>
          <c:xMode val="edge"/>
          <c:yMode val="edge"/>
          <c:x val="5.0000000000000001E-3"/>
          <c:y val="5.0000000000000001E-3"/>
          <c:w val="0.29427799999999998"/>
          <c:h val="0.98750000000000004"/>
        </c:manualLayout>
      </c:layout>
      <c:doughnutChart>
        <c:varyColors val="0"/>
        <c:ser>
          <c:idx val="0"/>
          <c:order val="0"/>
          <c:tx>
            <c:strRef>
              <c:f>Sheet1!$A$2</c:f>
              <c:strCache>
                <c:ptCount val="1"/>
                <c:pt idx="0">
                  <c:v>Profits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399-D442-B6FF-76B60A2A7534}"/>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399-D442-B6FF-76B60A2A7534}"/>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399-D442-B6FF-76B60A2A7534}"/>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399-D442-B6FF-76B60A2A7534}"/>
              </c:ext>
            </c:extLst>
          </c:dPt>
          <c:dLbls>
            <c:dLbl>
              <c:idx val="0"/>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399-D442-B6FF-76B60A2A7534}"/>
                </c:ext>
              </c:extLst>
            </c:dLbl>
            <c:dLbl>
              <c:idx val="1"/>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399-D442-B6FF-76B60A2A7534}"/>
                </c:ext>
              </c:extLst>
            </c:dLbl>
            <c:dLbl>
              <c:idx val="2"/>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399-D442-B6FF-76B60A2A7534}"/>
                </c:ext>
              </c:extLst>
            </c:dLbl>
            <c:dLbl>
              <c:idx val="3"/>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399-D442-B6FF-76B60A2A7534}"/>
                </c:ext>
              </c:extLst>
            </c:dLbl>
            <c:numFmt formatCode="0%" sourceLinked="0"/>
            <c:spPr>
              <a:noFill/>
              <a:ln>
                <a:noFill/>
              </a:ln>
              <a:effectLst/>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25</c:v>
                </c:pt>
                <c:pt idx="1">
                  <c:v>35</c:v>
                </c:pt>
                <c:pt idx="2">
                  <c:v>39</c:v>
                </c:pt>
                <c:pt idx="3">
                  <c:v>1</c:v>
                </c:pt>
              </c:numCache>
            </c:numRef>
          </c:val>
          <c:extLst>
            <c:ext xmlns:c16="http://schemas.microsoft.com/office/drawing/2014/chart" uri="{C3380CC4-5D6E-409C-BE32-E72D297353CC}">
              <c16:uniqueId val="{00000008-F399-D442-B6FF-76B60A2A7534}"/>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85937"/>
          <c:y val="0.61857700000000004"/>
          <c:w val="0.714063"/>
          <c:h val="0.141666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874299999999998"/>
          <c:y val="0"/>
          <c:w val="0.28251500000000002"/>
          <c:h val="0.14784700000000001"/>
        </c:manualLayout>
      </c:layout>
      <c:overlay val="1"/>
      <c:spPr>
        <a:noFill/>
        <a:effectLst/>
      </c:spPr>
    </c:title>
    <c:autoTitleDeleted val="0"/>
    <c:plotArea>
      <c:layout>
        <c:manualLayout>
          <c:layoutTarget val="inner"/>
          <c:xMode val="edge"/>
          <c:yMode val="edge"/>
          <c:x val="2.5739499999999998E-2"/>
          <c:y val="0.14784700000000001"/>
          <c:w val="0.96539600000000003"/>
          <c:h val="0.63562799999999997"/>
        </c:manualLayout>
      </c:layout>
      <c:lineChart>
        <c:grouping val="standard"/>
        <c:varyColors val="0"/>
        <c:ser>
          <c:idx val="0"/>
          <c:order val="0"/>
          <c:tx>
            <c:strRef>
              <c:f>Sheet1!$B$1</c:f>
              <c:strCache>
                <c:ptCount val="1"/>
                <c:pt idx="0">
                  <c:v>Hired More</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12</c:v>
                </c:pt>
                <c:pt idx="1">
                  <c:v>11</c:v>
                </c:pt>
                <c:pt idx="2">
                  <c:v>22</c:v>
                </c:pt>
                <c:pt idx="3">
                  <c:v>21</c:v>
                </c:pt>
                <c:pt idx="4">
                  <c:v>25</c:v>
                </c:pt>
                <c:pt idx="5">
                  <c:v>26</c:v>
                </c:pt>
                <c:pt idx="6">
                  <c:v>31</c:v>
                </c:pt>
                <c:pt idx="7">
                  <c:v>29</c:v>
                </c:pt>
                <c:pt idx="8">
                  <c:v>30</c:v>
                </c:pt>
                <c:pt idx="9">
                  <c:v>32</c:v>
                </c:pt>
                <c:pt idx="10">
                  <c:v>27</c:v>
                </c:pt>
                <c:pt idx="11">
                  <c:v>22</c:v>
                </c:pt>
                <c:pt idx="12">
                  <c:v>25</c:v>
                </c:pt>
                <c:pt idx="13">
                  <c:v>20</c:v>
                </c:pt>
                <c:pt idx="14">
                  <c:v>21</c:v>
                </c:pt>
                <c:pt idx="15">
                  <c:v>28</c:v>
                </c:pt>
                <c:pt idx="16">
                  <c:v>25</c:v>
                </c:pt>
                <c:pt idx="17">
                  <c:v>20</c:v>
                </c:pt>
                <c:pt idx="18">
                  <c:v>18</c:v>
                </c:pt>
                <c:pt idx="19">
                  <c:v>20</c:v>
                </c:pt>
                <c:pt idx="20">
                  <c:v>21</c:v>
                </c:pt>
                <c:pt idx="21">
                  <c:v>22</c:v>
                </c:pt>
              </c:numCache>
            </c:numRef>
          </c:val>
          <c:smooth val="0"/>
          <c:extLst>
            <c:ext xmlns:c16="http://schemas.microsoft.com/office/drawing/2014/chart" uri="{C3380CC4-5D6E-409C-BE32-E72D297353CC}">
              <c16:uniqueId val="{00000000-5442-1645-91DC-86AA197D27E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vert="horz"/>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Employees</a:t>
            </a:r>
          </a:p>
        </c:rich>
      </c:tx>
      <c:layout>
        <c:manualLayout>
          <c:xMode val="edge"/>
          <c:yMode val="edge"/>
          <c:x val="0.101017472710308"/>
          <c:y val="0.42576708409613612"/>
          <c:w val="0.16075700000000001"/>
          <c:h val="8.2943699999999995E-2"/>
        </c:manualLayout>
      </c:layout>
      <c:overlay val="1"/>
      <c:spPr>
        <a:noFill/>
        <a:effectLst/>
      </c:spPr>
    </c:title>
    <c:autoTitleDeleted val="0"/>
    <c:plotArea>
      <c:layout>
        <c:manualLayout>
          <c:layoutTarget val="inner"/>
          <c:xMode val="edge"/>
          <c:yMode val="edge"/>
          <c:x val="3.1977800000000001E-2"/>
          <c:y val="9.2750600000000002E-2"/>
          <c:w val="0.28081600000000001"/>
          <c:h val="0.80199900000000002"/>
        </c:manualLayout>
      </c:layout>
      <c:doughnutChart>
        <c:varyColors val="0"/>
        <c:ser>
          <c:idx val="0"/>
          <c:order val="0"/>
          <c:tx>
            <c:strRef>
              <c:f>Sheet1!$A$2</c:f>
              <c:strCache>
                <c:ptCount val="1"/>
                <c:pt idx="0">
                  <c:v>Employees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A270-F643-B596-3259305592A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A270-F643-B596-3259305592A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A270-F643-B596-3259305592A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A270-F643-B596-3259305592AD}"/>
              </c:ext>
            </c:extLst>
          </c:dPt>
          <c:dLbls>
            <c:dLbl>
              <c:idx val="0"/>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270-F643-B596-3259305592AD}"/>
                </c:ext>
              </c:extLst>
            </c:dLbl>
            <c:dLbl>
              <c:idx val="1"/>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A270-F643-B596-3259305592AD}"/>
                </c:ext>
              </c:extLst>
            </c:dLbl>
            <c:dLbl>
              <c:idx val="2"/>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A270-F643-B596-3259305592AD}"/>
                </c:ext>
              </c:extLst>
            </c:dLbl>
            <c:dLbl>
              <c:idx val="3"/>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A270-F643-B596-3259305592AD}"/>
                </c:ext>
              </c:extLst>
            </c:dLbl>
            <c:numFmt formatCode="0%" sourceLinked="0"/>
            <c:spPr>
              <a:noFill/>
              <a:ln>
                <a:noFill/>
              </a:ln>
              <a:effectLst/>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22</c:v>
                </c:pt>
                <c:pt idx="1">
                  <c:v>58</c:v>
                </c:pt>
                <c:pt idx="2">
                  <c:v>17</c:v>
                </c:pt>
                <c:pt idx="3">
                  <c:v>3</c:v>
                </c:pt>
              </c:numCache>
            </c:numRef>
          </c:val>
          <c:extLst>
            <c:ext xmlns:c16="http://schemas.microsoft.com/office/drawing/2014/chart" uri="{C3380CC4-5D6E-409C-BE32-E72D297353CC}">
              <c16:uniqueId val="{00000008-A270-F643-B596-3259305592AD}"/>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1348100000000001"/>
          <c:y val="0.39117200000000002"/>
          <c:w val="0.68651899999999999"/>
          <c:h val="0.116468"/>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983700000000002"/>
          <c:y val="0"/>
          <c:w val="0.28032600000000002"/>
          <c:h val="0.153637"/>
        </c:manualLayout>
      </c:layout>
      <c:overlay val="1"/>
      <c:spPr>
        <a:noFill/>
        <a:effectLst/>
      </c:spPr>
    </c:title>
    <c:autoTitleDeleted val="0"/>
    <c:plotArea>
      <c:layout>
        <c:manualLayout>
          <c:layoutTarget val="inner"/>
          <c:xMode val="edge"/>
          <c:yMode val="edge"/>
          <c:x val="2.55401E-2"/>
          <c:y val="0.153637"/>
          <c:w val="0.96591300000000002"/>
          <c:h val="0.62184600000000001"/>
        </c:manualLayout>
      </c:layout>
      <c:lineChart>
        <c:grouping val="standard"/>
        <c:varyColors val="0"/>
        <c:ser>
          <c:idx val="0"/>
          <c:order val="0"/>
          <c:tx>
            <c:strRef>
              <c:f>Sheet1!$B$1</c:f>
              <c:strCache>
                <c:ptCount val="1"/>
                <c:pt idx="0">
                  <c:v>Increased Capital Investments</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pt idx="21">
                  <c:v>Nov '22</c:v>
                </c:pt>
              </c:strCache>
            </c:strRef>
          </c:cat>
          <c:val>
            <c:numRef>
              <c:f>Sheet1!$B$2:$B$23</c:f>
              <c:numCache>
                <c:formatCode>General</c:formatCode>
                <c:ptCount val="22"/>
                <c:pt idx="0">
                  <c:v>20</c:v>
                </c:pt>
                <c:pt idx="1">
                  <c:v>19</c:v>
                </c:pt>
                <c:pt idx="2">
                  <c:v>19</c:v>
                </c:pt>
                <c:pt idx="3">
                  <c:v>18</c:v>
                </c:pt>
                <c:pt idx="4">
                  <c:v>21</c:v>
                </c:pt>
                <c:pt idx="5">
                  <c:v>22</c:v>
                </c:pt>
                <c:pt idx="6">
                  <c:v>28</c:v>
                </c:pt>
                <c:pt idx="7">
                  <c:v>28</c:v>
                </c:pt>
                <c:pt idx="8">
                  <c:v>29</c:v>
                </c:pt>
                <c:pt idx="9">
                  <c:v>28</c:v>
                </c:pt>
                <c:pt idx="10">
                  <c:v>25</c:v>
                </c:pt>
                <c:pt idx="11">
                  <c:v>26</c:v>
                </c:pt>
                <c:pt idx="12">
                  <c:v>27</c:v>
                </c:pt>
                <c:pt idx="13">
                  <c:v>25</c:v>
                </c:pt>
                <c:pt idx="14">
                  <c:v>22</c:v>
                </c:pt>
                <c:pt idx="15">
                  <c:v>25</c:v>
                </c:pt>
                <c:pt idx="16">
                  <c:v>27</c:v>
                </c:pt>
                <c:pt idx="17">
                  <c:v>27</c:v>
                </c:pt>
                <c:pt idx="18">
                  <c:v>19</c:v>
                </c:pt>
                <c:pt idx="19">
                  <c:v>22</c:v>
                </c:pt>
                <c:pt idx="20">
                  <c:v>25</c:v>
                </c:pt>
                <c:pt idx="21">
                  <c:v>24</c:v>
                </c:pt>
              </c:numCache>
            </c:numRef>
          </c:val>
          <c:smooth val="0"/>
          <c:extLst>
            <c:ext xmlns:c16="http://schemas.microsoft.com/office/drawing/2014/chart" uri="{C3380CC4-5D6E-409C-BE32-E72D297353CC}">
              <c16:uniqueId val="{00000000-A41F-124E-83B4-6ABA3618434E}"/>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5400000" vert="horz"/>
          <a:lstStyle/>
          <a:p>
            <a:pPr>
              <a:defRPr sz="1700" b="0" i="0" u="none" strike="noStrike" baseline="0">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0.6318</cdr:x>
      <cdr:y>0.58217</cdr:y>
    </cdr:from>
    <cdr:to>
      <cdr:x>0.87357</cdr:x>
      <cdr:y>0.66838</cdr:y>
    </cdr:to>
    <cdr:sp macro="" textlink="">
      <cdr:nvSpPr>
        <cdr:cNvPr id="2" name="TextBox 1">
          <a:extLst xmlns:a="http://schemas.openxmlformats.org/drawingml/2006/main">
            <a:ext uri="{FF2B5EF4-FFF2-40B4-BE49-F238E27FC236}">
              <a16:creationId xmlns:a16="http://schemas.microsoft.com/office/drawing/2014/main" id="{18BD1DE9-47EB-5F4D-99D3-57CCD75F09E4}"/>
            </a:ext>
          </a:extLst>
        </cdr:cNvPr>
        <cdr:cNvSpPr txBox="1"/>
      </cdr:nvSpPr>
      <cdr:spPr>
        <a:xfrm xmlns:a="http://schemas.openxmlformats.org/drawingml/2006/main">
          <a:off x="5670169" y="2616737"/>
          <a:ext cx="2169763" cy="387458"/>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cdr:x>
      <cdr:y>0.01029</cdr:y>
    </cdr:from>
    <cdr:to>
      <cdr:x>0.91231</cdr:x>
      <cdr:y>0.09029</cdr:y>
    </cdr:to>
    <cdr:sp macro="" textlink="">
      <cdr:nvSpPr>
        <cdr:cNvPr id="2" name="TextBox 1">
          <a:extLst xmlns:a="http://schemas.openxmlformats.org/drawingml/2006/main">
            <a:ext uri="{FF2B5EF4-FFF2-40B4-BE49-F238E27FC236}">
              <a16:creationId xmlns:a16="http://schemas.microsoft.com/office/drawing/2014/main" id="{2BF29F8B-1733-2762-6AFE-56AB2A37F6D6}"/>
            </a:ext>
          </a:extLst>
        </cdr:cNvPr>
        <cdr:cNvSpPr txBox="1"/>
      </cdr:nvSpPr>
      <cdr:spPr>
        <a:xfrm xmlns:a="http://schemas.openxmlformats.org/drawingml/2006/main">
          <a:off x="4401312" y="47500"/>
          <a:ext cx="3629416" cy="36933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+4  Since Q4 2021,</a:t>
          </a:r>
          <a:r>
            <a:rPr kumimoji="0" lang="en-US" sz="1800" b="1" i="0" u="none" strike="noStrike" cap="none" spc="0" normalizeH="0" dirty="0">
              <a:ln>
                <a:noFill/>
              </a:ln>
              <a:solidFill>
                <a:srgbClr val="C00000"/>
              </a:solidFill>
              <a:effectLst/>
              <a:uFillTx/>
              <a:latin typeface="+mn-lt"/>
              <a:ea typeface="+mn-ea"/>
              <a:cs typeface="+mn-cs"/>
              <a:sym typeface="Calibri"/>
            </a:rPr>
            <a:t> +1 Since Q2 2022</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0.86749</cdr:x>
      <cdr:y>0.13891</cdr:y>
    </cdr:from>
    <cdr:to>
      <cdr:x>0.91834</cdr:x>
      <cdr:y>0.22425</cdr:y>
    </cdr:to>
    <cdr:sp macro="" textlink="">
      <cdr:nvSpPr>
        <cdr:cNvPr id="2" name="TextBox 1">
          <a:extLst xmlns:a="http://schemas.openxmlformats.org/drawingml/2006/main">
            <a:ext uri="{FF2B5EF4-FFF2-40B4-BE49-F238E27FC236}">
              <a16:creationId xmlns:a16="http://schemas.microsoft.com/office/drawing/2014/main" id="{B67BA069-CF9E-554A-BAF1-C6C74F7F01AB}"/>
            </a:ext>
          </a:extLst>
        </cdr:cNvPr>
        <cdr:cNvSpPr txBox="1"/>
      </cdr:nvSpPr>
      <cdr:spPr>
        <a:xfrm xmlns:a="http://schemas.openxmlformats.org/drawingml/2006/main">
          <a:off x="7636182" y="601212"/>
          <a:ext cx="447614" cy="369365"/>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+7</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again increased most in the Manufacturing/Construction (70%), and Retail and Food Service (69%)</a:t>
            </a:r>
          </a:p>
          <a:p>
            <a:pPr marL="0" marR="0" lvl="0" indent="0" defTabSz="457200" eaLnBrk="1" fontAlgn="auto" latinLnBrk="0" hangingPunct="1">
              <a:lnSpc>
                <a:spcPct val="100000"/>
              </a:lnSpc>
              <a:spcBef>
                <a:spcPts val="0"/>
              </a:spcBef>
              <a:spcAft>
                <a:spcPts val="0"/>
              </a:spcAft>
              <a:buClrTx/>
              <a:buSzTx/>
              <a:buFontTx/>
              <a:buNone/>
              <a:tabLst/>
              <a:defRPr/>
            </a:pPr>
            <a:endParaRPr lang="en-US" dirty="0"/>
          </a:p>
          <a:p>
            <a:r>
              <a:rPr lang="en-US" dirty="0"/>
              <a:t>Sales increases again highest in Retail and Food Service (44%), and Manufacturing/Construction (41%) sectors.</a:t>
            </a:r>
          </a:p>
          <a:p>
            <a:endParaRPr lang="en-US" dirty="0"/>
          </a:p>
          <a:p>
            <a:r>
              <a:rPr lang="en-US" dirty="0"/>
              <a:t>Hiring is highest in Retail and Food Service (27%) and Non-Profit/Health Care (26%)</a:t>
            </a:r>
          </a:p>
          <a:p>
            <a:endParaRPr lang="en-US" dirty="0"/>
          </a:p>
          <a:p>
            <a:r>
              <a:rPr lang="en-US" dirty="0"/>
              <a:t>Profit increases are highest in the Retail/Food Service sector (28%), Business/Professional Services (26%), and Insurance/Finance/Real Estate sector (26%). </a:t>
            </a:r>
          </a:p>
          <a:p>
            <a:endParaRPr lang="en-US" dirty="0"/>
          </a:p>
          <a:p>
            <a:r>
              <a:rPr lang="en-US" dirty="0"/>
              <a:t>Manufacturing/Construction sector is most likely to increase capital investments (32%), followed by the Retail/Food Service sector (28%).</a:t>
            </a:r>
          </a:p>
          <a:p>
            <a:endParaRPr lang="en-US" dirty="0"/>
          </a:p>
          <a:p>
            <a:endParaRPr lang="en-US" dirty="0"/>
          </a:p>
        </p:txBody>
      </p:sp>
    </p:spTree>
    <p:extLst>
      <p:ext uri="{BB962C8B-B14F-4D97-AF65-F5344CB8AC3E}">
        <p14:creationId xmlns:p14="http://schemas.microsoft.com/office/powerpoint/2010/main" val="324472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r>
              <a:rPr lang="en-US" dirty="0"/>
              <a:t>While inflation is still a major concern, the intensity of that concern is waning. According to some of the open-end responses, many are starting to feel optimistic that they will get through this and it will be short-lived.</a:t>
            </a:r>
          </a:p>
        </p:txBody>
      </p:sp>
    </p:spTree>
    <p:extLst>
      <p:ext uri="{BB962C8B-B14F-4D97-AF65-F5344CB8AC3E}">
        <p14:creationId xmlns:p14="http://schemas.microsoft.com/office/powerpoint/2010/main" val="85959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Demand (18%) and Growth (21%) are highest in the Non-Profit/Health Care sector. Loyal customers is the number one reason for optimism in the Retail/Food Service sector (21%). Hard working staff is the number one reason for optimism among those in the Insurance/Finance/Real Estate sector (21%). </a:t>
            </a:r>
          </a:p>
          <a:p>
            <a:endParaRPr lang="en-US" dirty="0"/>
          </a:p>
        </p:txBody>
      </p:sp>
    </p:spTree>
    <p:extLst>
      <p:ext uri="{BB962C8B-B14F-4D97-AF65-F5344CB8AC3E}">
        <p14:creationId xmlns:p14="http://schemas.microsoft.com/office/powerpoint/2010/main" val="4118770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Business/Professional Services (54%) and Real Estate/Insurance/Finance (53%) is again are most likely to say they are pretty good to excellent, followed by non-profit (57%)</a:t>
            </a:r>
          </a:p>
        </p:txBody>
      </p:sp>
    </p:spTree>
    <p:extLst>
      <p:ext uri="{BB962C8B-B14F-4D97-AF65-F5344CB8AC3E}">
        <p14:creationId xmlns:p14="http://schemas.microsoft.com/office/powerpoint/2010/main" val="3782039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more than four-in-ten (44%) say they have fully recovered from the pandemic losses. That is up 15 points from one year ago, when fewer than three-in-ten said that. The percentage of those who say they aren’t sure they will ever recover continues to shrink, down three points from one year ago, from 16% to 13% now. </a:t>
            </a:r>
          </a:p>
          <a:p>
            <a:endParaRPr lang="en-US" dirty="0"/>
          </a:p>
          <a:p>
            <a:r>
              <a:rPr lang="en-US" dirty="0"/>
              <a:t>Those in the Business/Professional Services sector are most likely to believe they have fully recovered (53%). Those in the Non-Profit/Health Care sector are least likely to believe that (29%). </a:t>
            </a:r>
          </a:p>
          <a:p>
            <a:endParaRPr lang="en-US" dirty="0"/>
          </a:p>
        </p:txBody>
      </p:sp>
    </p:spTree>
    <p:extLst>
      <p:ext uri="{BB962C8B-B14F-4D97-AF65-F5344CB8AC3E}">
        <p14:creationId xmlns:p14="http://schemas.microsoft.com/office/powerpoint/2010/main" val="124243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endParaRPr lang="en-US" dirty="0"/>
          </a:p>
        </p:txBody>
      </p:sp>
    </p:spTree>
    <p:extLst>
      <p:ext uri="{BB962C8B-B14F-4D97-AF65-F5344CB8AC3E}">
        <p14:creationId xmlns:p14="http://schemas.microsoft.com/office/powerpoint/2010/main" val="1834591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endParaRPr lang="en-US" dirty="0"/>
          </a:p>
        </p:txBody>
      </p:sp>
    </p:spTree>
    <p:extLst>
      <p:ext uri="{BB962C8B-B14F-4D97-AF65-F5344CB8AC3E}">
        <p14:creationId xmlns:p14="http://schemas.microsoft.com/office/powerpoint/2010/main" val="828496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1088473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8097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hiring is most significant in \Manufacturing/Distribution/Construction (60%). </a:t>
            </a:r>
          </a:p>
          <a:p>
            <a:endParaRPr lang="en-US" dirty="0"/>
          </a:p>
          <a:p>
            <a:r>
              <a:rPr lang="en-US" dirty="0"/>
              <a:t>Projected layoffs are highest in Nonprofit/Healthcare sector (9%).</a:t>
            </a:r>
          </a:p>
          <a:p>
            <a:endParaRPr lang="en-US" dirty="0"/>
          </a:p>
        </p:txBody>
      </p:sp>
    </p:spTree>
    <p:extLst>
      <p:ext uri="{BB962C8B-B14F-4D97-AF65-F5344CB8AC3E}">
        <p14:creationId xmlns:p14="http://schemas.microsoft.com/office/powerpoint/2010/main" val="1454678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Non-Profit/Health Care sector (58%) is having the most difficult time finding qualified talent, while Business/Professional Services sector (52%) is having the most difficulty getting anyone to apply.</a:t>
            </a:r>
          </a:p>
        </p:txBody>
      </p:sp>
    </p:spTree>
    <p:extLst>
      <p:ext uri="{BB962C8B-B14F-4D97-AF65-F5344CB8AC3E}">
        <p14:creationId xmlns:p14="http://schemas.microsoft.com/office/powerpoint/2010/main" val="1204713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again increased most in the Manufacturing/Construction (70%), and Retail and Food Service (69%)</a:t>
            </a:r>
          </a:p>
          <a:p>
            <a:endParaRPr lang="en-US" dirty="0"/>
          </a:p>
        </p:txBody>
      </p:sp>
    </p:spTree>
    <p:extLst>
      <p:ext uri="{BB962C8B-B14F-4D97-AF65-F5344CB8AC3E}">
        <p14:creationId xmlns:p14="http://schemas.microsoft.com/office/powerpoint/2010/main" val="2338505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2536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1329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585389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Sales increases again highest in Retail and Food Service (44%), and Manufacturing/Construction (41%) sectors.</a:t>
            </a:r>
          </a:p>
          <a:p>
            <a:endParaRPr lang="en-US" dirty="0"/>
          </a:p>
        </p:txBody>
      </p:sp>
    </p:spTree>
    <p:extLst>
      <p:ext uri="{BB962C8B-B14F-4D97-AF65-F5344CB8AC3E}">
        <p14:creationId xmlns:p14="http://schemas.microsoft.com/office/powerpoint/2010/main" val="203225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Profit increases are highest in the Retail/Food Service sector (28%), Business/Professional Services (26%), and Insurance/Finance/Real Estate sector (26%). </a:t>
            </a:r>
          </a:p>
        </p:txBody>
      </p:sp>
    </p:spTree>
    <p:extLst>
      <p:ext uri="{BB962C8B-B14F-4D97-AF65-F5344CB8AC3E}">
        <p14:creationId xmlns:p14="http://schemas.microsoft.com/office/powerpoint/2010/main" val="369246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Hiring is highest in Retail and Food Service (27%) and Non-Profit/Health Care (26%)</a:t>
            </a:r>
          </a:p>
        </p:txBody>
      </p:sp>
    </p:spTree>
    <p:extLst>
      <p:ext uri="{BB962C8B-B14F-4D97-AF65-F5344CB8AC3E}">
        <p14:creationId xmlns:p14="http://schemas.microsoft.com/office/powerpoint/2010/main" val="368816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Manufacturing/Construction sector is most likely to increase capital investments (32%), followed by the Retail/Food Service sector (28%).</a:t>
            </a:r>
          </a:p>
        </p:txBody>
      </p:sp>
    </p:spTree>
    <p:extLst>
      <p:ext uri="{BB962C8B-B14F-4D97-AF65-F5344CB8AC3E}">
        <p14:creationId xmlns:p14="http://schemas.microsoft.com/office/powerpoint/2010/main" val="65228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r>
              <a:rPr lang="en-US" dirty="0"/>
              <a:t>Insurance/Finance was most likely to be satisfied with the economy in Q2 and Retail/Food Service was most likely to be dissatisfied in Q2.</a:t>
            </a:r>
          </a:p>
        </p:txBody>
      </p:sp>
    </p:spTree>
    <p:extLst>
      <p:ext uri="{BB962C8B-B14F-4D97-AF65-F5344CB8AC3E}">
        <p14:creationId xmlns:p14="http://schemas.microsoft.com/office/powerpoint/2010/main" val="118332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endParaRPr lang="en-US" dirty="0"/>
          </a:p>
        </p:txBody>
      </p:sp>
    </p:spTree>
    <p:extLst>
      <p:ext uri="{BB962C8B-B14F-4D97-AF65-F5344CB8AC3E}">
        <p14:creationId xmlns:p14="http://schemas.microsoft.com/office/powerpoint/2010/main" val="175659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Supply chain challenges has dropped from third place in Q2 to fifth place now, while wage inflation jumped from fifth place to third. </a:t>
            </a:r>
          </a:p>
          <a:p>
            <a:endParaRPr lang="en-US" dirty="0"/>
          </a:p>
          <a:p>
            <a:r>
              <a:rPr lang="en-US" dirty="0"/>
              <a:t>Inflation is still impacting Retail/Food Service (65%) and Manufacturing/Construction (60%) sectors most. While Acquiring talent impacts Manufacturing/Construction (46%) and Non-Profit/Health Care sectors (43%) most. Wage inflation is now in third place, impacting Retail/Food Service (45%) and Manufacturing/Construction (33%) sectors most.</a:t>
            </a:r>
            <a:endParaRPr dirty="0"/>
          </a:p>
        </p:txBody>
      </p:sp>
    </p:spTree>
    <p:extLst>
      <p:ext uri="{BB962C8B-B14F-4D97-AF65-F5344CB8AC3E}">
        <p14:creationId xmlns:p14="http://schemas.microsoft.com/office/powerpoint/2010/main" val="170644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dirty="0"/>
          </a:p>
        </p:txBody>
      </p:sp>
      <p:pic>
        <p:nvPicPr>
          <p:cNvPr id="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20" name="Rectangle 3"/>
          <p:cNvSpPr/>
          <p:nvPr/>
        </p:nvSpPr>
        <p:spPr>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a:xfrm>
            <a:off x="685800" y="2130425"/>
            <a:ext cx="7772400" cy="1069975"/>
          </a:xfrm>
          <a:prstGeom prst="rect">
            <a:avLst/>
          </a:prstGeom>
        </p:spPr>
        <p:txBody>
          <a:bodyPr/>
          <a:lstStyle>
            <a:lvl1pPr algn="r"/>
          </a:lstStyle>
          <a:p>
            <a:r>
              <a:t>Title Text</a:t>
            </a:r>
          </a:p>
        </p:txBody>
      </p:sp>
      <p:sp>
        <p:nvSpPr>
          <p:cNvPr id="22" name="Body Level One…"/>
          <p:cNvSpPr txBox="1">
            <a:spLocks noGrp="1"/>
          </p:cNvSpPr>
          <p:nvPr>
            <p:ph type="body" sz="quarter" idx="1"/>
          </p:nvPr>
        </p:nvSpPr>
        <p:spPr>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11" name="Picture 10">
            <a:extLst>
              <a:ext uri="{FF2B5EF4-FFF2-40B4-BE49-F238E27FC236}">
                <a16:creationId xmlns:a16="http://schemas.microsoft.com/office/drawing/2014/main" id="{8160EAD5-CEA5-B84B-B993-E100ECDD320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76721" y="5931661"/>
            <a:ext cx="2050954" cy="794259"/>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0"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32"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33"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34"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6"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EF6FD4B1-CF19-3D43-B7E4-4D5345A700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3"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45"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46"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47" name="Title Text"/>
          <p:cNvSpPr txBox="1">
            <a:spLocks noGrp="1"/>
          </p:cNvSpPr>
          <p:nvPr>
            <p:ph type="title"/>
          </p:nvPr>
        </p:nvSpPr>
        <p:spPr>
          <a:xfrm>
            <a:off x="6629400" y="274638"/>
            <a:ext cx="2057400" cy="5851526"/>
          </a:xfrm>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48"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7CBC446D-B4AB-B84F-A15F-2FA9684862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4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43" name="Title Text"/>
          <p:cNvSpPr txBox="1">
            <a:spLocks noGrp="1"/>
          </p:cNvSpPr>
          <p:nvPr>
            <p:ph type="title"/>
          </p:nvPr>
        </p:nvSpPr>
        <p:spPr>
          <a:xfrm>
            <a:off x="722312" y="4406900"/>
            <a:ext cx="7772401" cy="1362075"/>
          </a:xfrm>
          <a:prstGeom prst="rect">
            <a:avLst/>
          </a:prstGeom>
        </p:spPr>
        <p:txBody>
          <a:bodyPr anchor="t"/>
          <a:lstStyle>
            <a:lvl1pPr algn="l">
              <a:defRPr cap="all">
                <a:solidFill>
                  <a:srgbClr val="000000"/>
                </a:solidFill>
                <a:latin typeface="+mn-lt"/>
                <a:ea typeface="+mn-ea"/>
                <a:cs typeface="+mn-cs"/>
                <a:sym typeface="Calibri"/>
              </a:defRPr>
            </a:lvl1pPr>
          </a:lstStyle>
          <a:p>
            <a:pPr>
              <a:defRPr>
                <a:effectLst/>
              </a:defRPr>
            </a:pPr>
            <a:r>
              <a:t>Title Text</a:t>
            </a:r>
          </a:p>
        </p:txBody>
      </p:sp>
      <p:sp>
        <p:nvSpPr>
          <p:cNvPr id="44"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1A9D6D9F-AB7C-AA49-BB39-383CC889854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5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5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56"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5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D86FE9AB-9D42-3B49-B495-CDA09CF9742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5"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67"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68"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69"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7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5FA10BC4-CA2B-494E-A9D8-29C2ACD7374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8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8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83"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84"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8" name="Picture 7">
            <a:extLst>
              <a:ext uri="{FF2B5EF4-FFF2-40B4-BE49-F238E27FC236}">
                <a16:creationId xmlns:a16="http://schemas.microsoft.com/office/drawing/2014/main" id="{BD4395B9-08F7-9C4B-BD22-C80CDFE36C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93"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94"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9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7" name="Picture 6">
            <a:extLst>
              <a:ext uri="{FF2B5EF4-FFF2-40B4-BE49-F238E27FC236}">
                <a16:creationId xmlns:a16="http://schemas.microsoft.com/office/drawing/2014/main" id="{E803DE24-0DE9-7040-8856-15733499F4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0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0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06" name="Title Text"/>
          <p:cNvSpPr txBox="1">
            <a:spLocks noGrp="1"/>
          </p:cNvSpPr>
          <p:nvPr>
            <p:ph type="title"/>
          </p:nvPr>
        </p:nvSpPr>
        <p:spPr>
          <a:xfrm>
            <a:off x="457200" y="273050"/>
            <a:ext cx="3008314" cy="1162050"/>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0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279BF304-9257-3044-BFD5-D8F883F6367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20"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2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22"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BB200369-232F-124A-8A35-E79EEA62EC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 name="Picture 2" descr="Picture 2"/>
          <p:cNvPicPr>
            <a:picLocks noChangeAspect="1"/>
          </p:cNvPicPr>
          <p:nvPr/>
        </p:nvPicPr>
        <p:blipFill>
          <a:blip r:embed="rId13"/>
          <a:stretch>
            <a:fillRect/>
          </a:stretch>
        </p:blipFill>
        <p:spPr>
          <a:xfrm>
            <a:off x="3689091" y="5970992"/>
            <a:ext cx="1461018" cy="935817"/>
          </a:xfrm>
          <a:prstGeom prst="rect">
            <a:avLst/>
          </a:prstGeom>
          <a:ln w="12700">
            <a:miter lim="400000"/>
          </a:ln>
        </p:spPr>
      </p:pic>
      <p:pic>
        <p:nvPicPr>
          <p:cNvPr id="5" name="Picture 5" descr="Picture 5"/>
          <p:cNvPicPr>
            <a:picLocks noChangeAspect="1"/>
          </p:cNvPicPr>
          <p:nvPr/>
        </p:nvPicPr>
        <p:blipFill>
          <a:blip r:embed="rId14"/>
          <a:stretch>
            <a:fillRect/>
          </a:stretch>
        </p:blipFill>
        <p:spPr>
          <a:xfrm>
            <a:off x="457200" y="6242758"/>
            <a:ext cx="2070618" cy="397242"/>
          </a:xfrm>
          <a:prstGeom prst="rect">
            <a:avLst/>
          </a:prstGeom>
          <a:ln w="12700">
            <a:miter lim="400000"/>
          </a:ln>
        </p:spPr>
      </p:pic>
      <p:sp>
        <p:nvSpPr>
          <p:cNvPr id="6" name="Rectangle 3"/>
          <p:cNvSpPr/>
          <p:nvPr/>
        </p:nvSpPr>
        <p:spPr>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8" name="Body Level One…"/>
          <p:cNvSpPr txBox="1">
            <a:spLocks noGrp="1"/>
          </p:cNvSpPr>
          <p:nvPr>
            <p:ph type="body" idx="1"/>
          </p:nvPr>
        </p:nvSpPr>
        <p:spPr>
          <a:xfrm>
            <a:off x="457200" y="1600200"/>
            <a:ext cx="8229600" cy="441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a:t>
            </a:fld>
            <a:endParaRPr/>
          </a:p>
        </p:txBody>
      </p:sp>
      <p:pic>
        <p:nvPicPr>
          <p:cNvPr id="10" name="Picture 9">
            <a:extLst>
              <a:ext uri="{FF2B5EF4-FFF2-40B4-BE49-F238E27FC236}">
                <a16:creationId xmlns:a16="http://schemas.microsoft.com/office/drawing/2014/main" id="{F3D3735E-6EC3-E04F-9B55-98C0D825315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ichiganbusinessnetwork.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ctrTitle"/>
          </p:nvPr>
        </p:nvSpPr>
        <p:spPr>
          <a:xfrm>
            <a:off x="457200" y="1893888"/>
            <a:ext cx="8153400" cy="914401"/>
          </a:xfrm>
          <a:prstGeom prst="rect">
            <a:avLst/>
          </a:prstGeom>
        </p:spPr>
        <p:txBody>
          <a:bodyPr/>
          <a:lstStyle>
            <a:lvl1pPr>
              <a:defRPr>
                <a:effectLst>
                  <a:outerShdw blurRad="50800" dist="38100" dir="2700000" rotWithShape="0">
                    <a:srgbClr val="000000">
                      <a:alpha val="43000"/>
                    </a:srgbClr>
                  </a:outerShdw>
                </a:effectLst>
              </a:defRPr>
            </a:lvl1pPr>
          </a:lstStyle>
          <a:p>
            <a:r>
              <a:t>Michigan Future Business Index</a:t>
            </a:r>
          </a:p>
        </p:txBody>
      </p:sp>
      <p:sp>
        <p:nvSpPr>
          <p:cNvPr id="159" name="Subtitle 2"/>
          <p:cNvSpPr txBox="1">
            <a:spLocks noGrp="1"/>
          </p:cNvSpPr>
          <p:nvPr>
            <p:ph type="subTitle" sz="quarter" idx="1"/>
          </p:nvPr>
        </p:nvSpPr>
        <p:spPr>
          <a:xfrm>
            <a:off x="762000" y="2514600"/>
            <a:ext cx="7848600" cy="914400"/>
          </a:xfrm>
          <a:prstGeom prst="rect">
            <a:avLst/>
          </a:prstGeom>
        </p:spPr>
        <p:txBody>
          <a:bodyPr/>
          <a:lstStyle>
            <a:lvl1pPr>
              <a:spcBef>
                <a:spcPts val="0"/>
              </a:spcBef>
              <a:defRPr b="1"/>
            </a:lvl1pPr>
          </a:lstStyle>
          <a:p>
            <a:r>
              <a:rPr dirty="0"/>
              <a:t>Q</a:t>
            </a:r>
            <a:r>
              <a:rPr lang="en-US" dirty="0"/>
              <a:t>4</a:t>
            </a:r>
            <a:r>
              <a:rPr dirty="0"/>
              <a:t> </a:t>
            </a:r>
            <a:r>
              <a:rPr lang="en-US" dirty="0"/>
              <a:t>2022</a:t>
            </a:r>
            <a:endParaRPr dirty="0"/>
          </a:p>
        </p:txBody>
      </p:sp>
      <p:sp>
        <p:nvSpPr>
          <p:cNvPr id="160" name="TextBox 3"/>
          <p:cNvSpPr txBox="1"/>
          <p:nvPr/>
        </p:nvSpPr>
        <p:spPr>
          <a:xfrm>
            <a:off x="4038600" y="4038600"/>
            <a:ext cx="457200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3600" b="1">
                <a:latin typeface="Arial"/>
                <a:ea typeface="Arial"/>
                <a:cs typeface="Arial"/>
                <a:sym typeface="Arial"/>
              </a:defRPr>
            </a:pPr>
            <a:r>
              <a:rPr lang="en-US" dirty="0"/>
              <a:t>Kevin Crawley</a:t>
            </a:r>
          </a:p>
          <a:p>
            <a:pPr algn="r">
              <a:defRPr>
                <a:latin typeface="Arial"/>
                <a:ea typeface="Arial"/>
                <a:cs typeface="Arial"/>
                <a:sym typeface="Arial"/>
              </a:defRPr>
            </a:pPr>
            <a:r>
              <a:rPr lang="en-US" sz="2400" dirty="0"/>
              <a:t>Chief Operating Officer</a:t>
            </a:r>
          </a:p>
          <a:p>
            <a:pPr algn="r">
              <a:defRPr sz="1600">
                <a:latin typeface="Arial"/>
                <a:ea typeface="Arial"/>
                <a:cs typeface="Arial"/>
                <a:sym typeface="Arial"/>
              </a:defRPr>
            </a:pPr>
            <a:r>
              <a:rPr lang="en-US" sz="2400" dirty="0" err="1"/>
              <a:t>Cinnaire</a:t>
            </a:r>
            <a:endParaRPr sz="2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rPr dirty="0"/>
              <a:t>Satisfaction with Economy</a:t>
            </a:r>
          </a:p>
        </p:txBody>
      </p:sp>
      <p:sp>
        <p:nvSpPr>
          <p:cNvPr id="172" name="Content Placeholder 2"/>
          <p:cNvSpPr txBox="1">
            <a:spLocks noGrp="1"/>
          </p:cNvSpPr>
          <p:nvPr>
            <p:ph type="body" idx="1"/>
          </p:nvPr>
        </p:nvSpPr>
        <p:spPr>
          <a:xfrm>
            <a:off x="123986" y="1638300"/>
            <a:ext cx="8865031" cy="4382490"/>
          </a:xfrm>
          <a:prstGeom prst="rect">
            <a:avLst/>
          </a:prstGeom>
        </p:spPr>
        <p:txBody>
          <a:bodyPr>
            <a:normAutofit fontScale="85000" lnSpcReduction="20000"/>
          </a:bodyPr>
          <a:lstStyle/>
          <a:p>
            <a:pPr>
              <a:spcBef>
                <a:spcPts val="600"/>
              </a:spcBef>
              <a:defRPr sz="2800"/>
            </a:pPr>
            <a:r>
              <a:rPr lang="en-US" dirty="0"/>
              <a:t>Satisfaction with the business economy continues its downward slope.</a:t>
            </a:r>
            <a:endParaRPr dirty="0"/>
          </a:p>
          <a:p>
            <a:pPr marL="742950" lvl="1" indent="-285750">
              <a:spcBef>
                <a:spcPts val="500"/>
              </a:spcBef>
              <a:defRPr sz="2400" b="1">
                <a:solidFill>
                  <a:srgbClr val="2B59A9"/>
                </a:solidFill>
              </a:defRPr>
            </a:pPr>
            <a:r>
              <a:rPr lang="en-US" sz="2600" dirty="0"/>
              <a:t>The percentage of those saying they are</a:t>
            </a:r>
            <a:r>
              <a:rPr sz="2600" dirty="0"/>
              <a:t> </a:t>
            </a:r>
            <a:r>
              <a:rPr lang="en-US" sz="2600" dirty="0"/>
              <a:t>dis</a:t>
            </a:r>
            <a:r>
              <a:rPr sz="2600" dirty="0"/>
              <a:t>satisfied</a:t>
            </a:r>
            <a:r>
              <a:rPr lang="en-US" sz="2600" dirty="0"/>
              <a:t> with the economy increased one point since Q2 to 56%;</a:t>
            </a:r>
            <a:r>
              <a:rPr sz="2600" dirty="0"/>
              <a:t> </a:t>
            </a:r>
            <a:r>
              <a:rPr lang="en-US" sz="2600" dirty="0"/>
              <a:t>36</a:t>
            </a:r>
            <a:r>
              <a:rPr sz="2600" dirty="0"/>
              <a:t>% “somewhat </a:t>
            </a:r>
            <a:r>
              <a:rPr lang="en-US" sz="2600" dirty="0"/>
              <a:t>dis</a:t>
            </a:r>
            <a:r>
              <a:rPr sz="2600" dirty="0"/>
              <a:t>satisfied” and </a:t>
            </a:r>
            <a:r>
              <a:rPr lang="en-US" sz="2600" dirty="0"/>
              <a:t>20</a:t>
            </a:r>
            <a:r>
              <a:rPr sz="2600" dirty="0"/>
              <a:t>%</a:t>
            </a:r>
            <a:r>
              <a:rPr lang="en-US" sz="2600" dirty="0"/>
              <a:t> </a:t>
            </a:r>
            <a:r>
              <a:rPr sz="2600" dirty="0"/>
              <a:t>“very </a:t>
            </a:r>
            <a:r>
              <a:rPr lang="en-US" sz="2600" dirty="0"/>
              <a:t>dis</a:t>
            </a:r>
            <a:r>
              <a:rPr sz="2600" dirty="0"/>
              <a:t>satisfied”</a:t>
            </a:r>
            <a:endParaRPr lang="en-US" sz="2600" dirty="0"/>
          </a:p>
          <a:p>
            <a:pPr marL="1178379" lvl="2" indent="-285750">
              <a:spcBef>
                <a:spcPts val="500"/>
              </a:spcBef>
              <a:defRPr sz="2400" b="1">
                <a:solidFill>
                  <a:srgbClr val="2B59A9"/>
                </a:solidFill>
              </a:defRPr>
            </a:pPr>
            <a:r>
              <a:rPr lang="en-US" sz="2400" dirty="0">
                <a:solidFill>
                  <a:srgbClr val="C00000"/>
                </a:solidFill>
              </a:rPr>
              <a:t>Up from 52% dissatisfied one year ago</a:t>
            </a:r>
            <a:endParaRPr lang="en-US" sz="3300" dirty="0">
              <a:solidFill>
                <a:srgbClr val="C00000"/>
              </a:solidFill>
            </a:endParaRPr>
          </a:p>
          <a:p>
            <a:pPr marL="742950" lvl="1" indent="-285750">
              <a:spcBef>
                <a:spcPts val="500"/>
              </a:spcBef>
              <a:defRPr sz="2400"/>
            </a:pPr>
            <a:r>
              <a:rPr lang="en-US" sz="2600" b="1" dirty="0">
                <a:solidFill>
                  <a:srgbClr val="2B59A9"/>
                </a:solidFill>
              </a:rPr>
              <a:t>44% say they are satisfied with the economy; 36% somewhat and 8% very satisfied </a:t>
            </a:r>
          </a:p>
          <a:p>
            <a:pPr marL="1178379" lvl="2" indent="-285750">
              <a:spcBef>
                <a:spcPts val="500"/>
              </a:spcBef>
              <a:defRPr sz="2400"/>
            </a:pPr>
            <a:r>
              <a:rPr lang="en-US" sz="2400" b="1" dirty="0">
                <a:solidFill>
                  <a:srgbClr val="C00000"/>
                </a:solidFill>
              </a:rPr>
              <a:t>Down from 48% one year ago</a:t>
            </a:r>
          </a:p>
          <a:p>
            <a:pPr marL="742950" lvl="1" indent="-285750">
              <a:spcBef>
                <a:spcPts val="500"/>
              </a:spcBef>
              <a:defRPr sz="2400"/>
            </a:pPr>
            <a:r>
              <a:rPr lang="en-US" sz="2600" dirty="0"/>
              <a:t>“Very dissatisfied” outpacing “very satisfied” now more than 2 to 1</a:t>
            </a:r>
          </a:p>
          <a:p>
            <a:pPr marL="742950" lvl="1" indent="-285750">
              <a:spcBef>
                <a:spcPts val="500"/>
              </a:spcBef>
              <a:defRPr sz="2400"/>
            </a:pPr>
            <a:r>
              <a:rPr lang="en-US" sz="2600" dirty="0"/>
              <a:t>Retail/Food Service (51%) and Business &amp; Professional Services sectors (49%) are now most likely to be satisfied with the economy, while Insurance/Finance/Real Estate (64%) and Non-Profit/Health Care (61%) sectors are most dissatisfied, which is a flip from Q2.</a:t>
            </a:r>
            <a:endParaRPr sz="2600" dirty="0"/>
          </a:p>
        </p:txBody>
      </p:sp>
    </p:spTree>
    <p:extLst>
      <p:ext uri="{BB962C8B-B14F-4D97-AF65-F5344CB8AC3E}">
        <p14:creationId xmlns:p14="http://schemas.microsoft.com/office/powerpoint/2010/main" val="2577438950"/>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xfrm>
            <a:off x="457200" y="274638"/>
            <a:ext cx="8229600" cy="1020763"/>
          </a:xfrm>
          <a:prstGeom prst="rect">
            <a:avLst/>
          </a:prstGeom>
        </p:spPr>
        <p:txBody>
          <a:bodyPr>
            <a:normAutofit fontScale="90000"/>
          </a:bodyPr>
          <a:lstStyle/>
          <a:p>
            <a:pPr defTabSz="886968">
              <a:defRPr sz="3783">
                <a:effectLst>
                  <a:outerShdw blurRad="49276" dist="36957" dir="5400000" rotWithShape="0">
                    <a:srgbClr val="000000">
                      <a:alpha val="40000"/>
                    </a:srgbClr>
                  </a:outerShdw>
                </a:effectLst>
              </a:defRPr>
            </a:pPr>
            <a:r>
              <a:rPr dirty="0"/>
              <a:t>Satisfaction with Economy</a:t>
            </a:r>
            <a:r>
              <a:rPr lang="en-US" dirty="0"/>
              <a:t> Trends</a:t>
            </a:r>
            <a:br>
              <a:rPr dirty="0"/>
            </a:br>
            <a:r>
              <a:rPr sz="2619" dirty="0"/>
              <a:t>As it Affects Your Business</a:t>
            </a:r>
          </a:p>
        </p:txBody>
      </p:sp>
      <p:graphicFrame>
        <p:nvGraphicFramePr>
          <p:cNvPr id="195" name="Object 5"/>
          <p:cNvGraphicFramePr/>
          <p:nvPr>
            <p:extLst>
              <p:ext uri="{D42A27DB-BD31-4B8C-83A1-F6EECF244321}">
                <p14:modId xmlns:p14="http://schemas.microsoft.com/office/powerpoint/2010/main" val="4054676810"/>
              </p:ext>
            </p:extLst>
          </p:nvPr>
        </p:nvGraphicFramePr>
        <p:xfrm>
          <a:off x="112812" y="1531748"/>
          <a:ext cx="8891330" cy="426142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EBE269B-A5BF-5A4D-A0B9-270283F589CB}"/>
              </a:ext>
            </a:extLst>
          </p:cNvPr>
          <p:cNvSpPr txBox="1"/>
          <p:nvPr/>
        </p:nvSpPr>
        <p:spPr>
          <a:xfrm rot="16200000">
            <a:off x="6396938" y="2438138"/>
            <a:ext cx="3454779" cy="1641999"/>
          </a:xfrm>
          <a:prstGeom prst="rect">
            <a:avLst/>
          </a:prstGeom>
          <a:solidFill>
            <a:srgbClr val="C00000">
              <a:alpha val="32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defTabSz="914400" rtl="0" fontAlgn="auto" latinLnBrk="0" hangingPunct="0">
              <a:lnSpc>
                <a:spcPct val="100000"/>
              </a:lnSpc>
              <a:spcBef>
                <a:spcPts val="0"/>
              </a:spcBef>
              <a:spcAft>
                <a:spcPts val="0"/>
              </a:spcAft>
              <a:buClrTx/>
              <a:buSzTx/>
              <a:buFontTx/>
              <a:buNone/>
              <a:tabLst/>
            </a:pPr>
            <a:endParaRPr lang="en-US" dirty="0"/>
          </a:p>
          <a:p>
            <a:pPr marL="0" marR="0" indent="0"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0" marR="0" indent="0" defTabSz="914400" rtl="0" fontAlgn="auto" latinLnBrk="0" hangingPunct="0">
              <a:lnSpc>
                <a:spcPct val="100000"/>
              </a:lnSpc>
              <a:spcBef>
                <a:spcPts val="0"/>
              </a:spcBef>
              <a:spcAft>
                <a:spcPts val="0"/>
              </a:spcAft>
              <a:buClrTx/>
              <a:buSzTx/>
              <a:buFontTx/>
              <a:buNone/>
              <a:tabLst/>
            </a:pPr>
            <a:r>
              <a:rPr lang="en-US" dirty="0">
                <a:solidFill>
                  <a:srgbClr val="C00000"/>
                </a:solidFill>
              </a:rPr>
              <a:t>COVID-19</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dirty="0"/>
              <a:t>Greatest Challenges To </a:t>
            </a:r>
            <a:r>
              <a:rPr lang="en-US" dirty="0"/>
              <a:t>Doing </a:t>
            </a:r>
            <a:r>
              <a:rPr dirty="0"/>
              <a:t>Business</a:t>
            </a:r>
            <a:br>
              <a:rPr lang="en-US" dirty="0"/>
            </a:br>
            <a:r>
              <a:rPr lang="en-US" sz="2200" dirty="0"/>
              <a:t>Inflation remains the top challenge.</a:t>
            </a:r>
            <a:br>
              <a:rPr lang="en-US" sz="2200" dirty="0"/>
            </a:br>
            <a:r>
              <a:rPr lang="en-US" sz="2200" dirty="0"/>
              <a:t>Wage inflation climbs to third place.</a:t>
            </a:r>
            <a:endParaRPr dirty="0"/>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2452086144"/>
              </p:ext>
            </p:extLst>
          </p:nvPr>
        </p:nvGraphicFramePr>
        <p:xfrm>
          <a:off x="1601419" y="1532038"/>
          <a:ext cx="6010280" cy="4389120"/>
        </p:xfrm>
        <a:graphic>
          <a:graphicData uri="http://schemas.openxmlformats.org/drawingml/2006/table">
            <a:tbl>
              <a:tblPr firstRow="1" bandRow="1">
                <a:tableStyleId>{5940675A-B579-460E-94D1-54222C63F5DA}</a:tableStyleId>
              </a:tblPr>
              <a:tblGrid>
                <a:gridCol w="2921076">
                  <a:extLst>
                    <a:ext uri="{9D8B030D-6E8A-4147-A177-3AD203B41FA5}">
                      <a16:colId xmlns:a16="http://schemas.microsoft.com/office/drawing/2014/main" val="2394897306"/>
                    </a:ext>
                  </a:extLst>
                </a:gridCol>
                <a:gridCol w="637537">
                  <a:extLst>
                    <a:ext uri="{9D8B030D-6E8A-4147-A177-3AD203B41FA5}">
                      <a16:colId xmlns:a16="http://schemas.microsoft.com/office/drawing/2014/main" val="1063755951"/>
                    </a:ext>
                  </a:extLst>
                </a:gridCol>
                <a:gridCol w="626854">
                  <a:extLst>
                    <a:ext uri="{9D8B030D-6E8A-4147-A177-3AD203B41FA5}">
                      <a16:colId xmlns:a16="http://schemas.microsoft.com/office/drawing/2014/main" val="4207003202"/>
                    </a:ext>
                  </a:extLst>
                </a:gridCol>
                <a:gridCol w="593766">
                  <a:extLst>
                    <a:ext uri="{9D8B030D-6E8A-4147-A177-3AD203B41FA5}">
                      <a16:colId xmlns:a16="http://schemas.microsoft.com/office/drawing/2014/main" val="1623691629"/>
                    </a:ext>
                  </a:extLst>
                </a:gridCol>
                <a:gridCol w="629392">
                  <a:extLst>
                    <a:ext uri="{9D8B030D-6E8A-4147-A177-3AD203B41FA5}">
                      <a16:colId xmlns:a16="http://schemas.microsoft.com/office/drawing/2014/main" val="3482078209"/>
                    </a:ext>
                  </a:extLst>
                </a:gridCol>
                <a:gridCol w="601655">
                  <a:extLst>
                    <a:ext uri="{9D8B030D-6E8A-4147-A177-3AD203B41FA5}">
                      <a16:colId xmlns:a16="http://schemas.microsoft.com/office/drawing/2014/main" val="216903099"/>
                    </a:ext>
                  </a:extLst>
                </a:gridCol>
              </a:tblGrid>
              <a:tr h="274320">
                <a:tc>
                  <a:txBody>
                    <a:bodyPr/>
                    <a:lstStyle/>
                    <a:p>
                      <a:pPr marL="0" marR="0" indent="0" algn="l" defTabSz="914400" rtl="0" latinLnBrk="0">
                        <a:lnSpc>
                          <a:spcPct val="100000"/>
                        </a:lnSpc>
                        <a:spcBef>
                          <a:spcPts val="0"/>
                        </a:spcBef>
                        <a:spcAft>
                          <a:spcPts val="0"/>
                        </a:spcAft>
                        <a:buClrTx/>
                        <a:buSzTx/>
                        <a:buFontTx/>
                        <a:buNone/>
                        <a:tabLst/>
                      </a:pPr>
                      <a:endParaRPr lang="en-US" sz="1500" dirty="0"/>
                    </a:p>
                  </a:txBody>
                  <a:tcPr/>
                </a:tc>
                <a:tc>
                  <a:txBody>
                    <a:bodyPr/>
                    <a:lstStyle/>
                    <a:p>
                      <a:pPr algn="ctr"/>
                      <a:r>
                        <a:rPr lang="en-US" sz="1500" b="1" dirty="0"/>
                        <a:t>Nov 2019</a:t>
                      </a:r>
                    </a:p>
                  </a:txBody>
                  <a:tcPr/>
                </a:tc>
                <a:tc>
                  <a:txBody>
                    <a:bodyPr/>
                    <a:lstStyle/>
                    <a:p>
                      <a:pPr algn="ctr"/>
                      <a:r>
                        <a:rPr lang="en-US" sz="1500" b="1" dirty="0"/>
                        <a:t>June 2021</a:t>
                      </a:r>
                    </a:p>
                  </a:txBody>
                  <a:tcPr/>
                </a:tc>
                <a:tc>
                  <a:txBody>
                    <a:bodyPr/>
                    <a:lstStyle/>
                    <a:p>
                      <a:pPr algn="ctr"/>
                      <a:r>
                        <a:rPr lang="en-US" sz="1500" b="1" dirty="0"/>
                        <a:t>Nov</a:t>
                      </a:r>
                    </a:p>
                    <a:p>
                      <a:pPr algn="ctr"/>
                      <a:r>
                        <a:rPr lang="en-US" sz="1500" b="1" dirty="0"/>
                        <a:t>2021</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b="1" dirty="0"/>
                        <a:t>June</a:t>
                      </a:r>
                    </a:p>
                    <a:p>
                      <a:pPr marL="0" marR="0" indent="0" algn="ctr" defTabSz="914400" rtl="0" latinLnBrk="0">
                        <a:lnSpc>
                          <a:spcPct val="100000"/>
                        </a:lnSpc>
                        <a:spcBef>
                          <a:spcPts val="0"/>
                        </a:spcBef>
                        <a:spcAft>
                          <a:spcPts val="0"/>
                        </a:spcAft>
                        <a:buClrTx/>
                        <a:buSzTx/>
                        <a:buFontTx/>
                        <a:buNone/>
                        <a:tabLst/>
                      </a:pPr>
                      <a:r>
                        <a:rPr lang="en-US" sz="1500" b="1" dirty="0"/>
                        <a:t>2022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b="1" dirty="0"/>
                        <a:t>Nov</a:t>
                      </a:r>
                    </a:p>
                    <a:p>
                      <a:pPr marL="0" marR="0" indent="0" algn="ctr" defTabSz="914400" rtl="0" latinLnBrk="0">
                        <a:lnSpc>
                          <a:spcPct val="100000"/>
                        </a:lnSpc>
                        <a:spcBef>
                          <a:spcPts val="0"/>
                        </a:spcBef>
                        <a:spcAft>
                          <a:spcPts val="0"/>
                        </a:spcAft>
                        <a:buClrTx/>
                        <a:buSzTx/>
                        <a:buFontTx/>
                        <a:buNone/>
                        <a:tabLst/>
                      </a:pPr>
                      <a:r>
                        <a:rPr lang="en-US" sz="1500" b="1" dirty="0"/>
                        <a:t>2022</a:t>
                      </a:r>
                    </a:p>
                  </a:txBody>
                  <a:tcPr/>
                </a:tc>
                <a:extLst>
                  <a:ext uri="{0D108BD9-81ED-4DB2-BD59-A6C34878D82A}">
                    <a16:rowId xmlns:a16="http://schemas.microsoft.com/office/drawing/2014/main" val="1216115352"/>
                  </a:ext>
                </a:extLst>
              </a:tr>
              <a:tr h="274320">
                <a:tc>
                  <a:txBody>
                    <a:bodyPr/>
                    <a:lstStyle/>
                    <a:p>
                      <a:r>
                        <a:rPr lang="en-US" sz="1500" dirty="0"/>
                        <a:t>Inflation</a:t>
                      </a:r>
                    </a:p>
                  </a:txBody>
                  <a:tcPr/>
                </a:tc>
                <a:tc>
                  <a:txBody>
                    <a:bodyPr/>
                    <a:lstStyle/>
                    <a:p>
                      <a:pPr algn="ctr"/>
                      <a:endParaRPr lang="en-US" sz="1500" dirty="0"/>
                    </a:p>
                  </a:txBody>
                  <a:tcPr/>
                </a:tc>
                <a:tc>
                  <a:txBody>
                    <a:bodyPr/>
                    <a:lstStyle/>
                    <a:p>
                      <a:pPr algn="ctr"/>
                      <a:r>
                        <a:rPr lang="en-US" sz="1500" dirty="0">
                          <a:solidFill>
                            <a:schemeClr val="tx1"/>
                          </a:solidFill>
                        </a:rPr>
                        <a:t>23%</a:t>
                      </a:r>
                    </a:p>
                  </a:txBody>
                  <a:tcPr/>
                </a:tc>
                <a:tc>
                  <a:txBody>
                    <a:bodyPr/>
                    <a:lstStyle/>
                    <a:p>
                      <a:pPr algn="ctr"/>
                      <a:r>
                        <a:rPr lang="en-US" sz="1500" dirty="0">
                          <a:solidFill>
                            <a:schemeClr val="tx1"/>
                          </a:solidFill>
                        </a:rPr>
                        <a:t>29%</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52%</a:t>
                      </a:r>
                    </a:p>
                  </a:txBody>
                  <a:tcPr>
                    <a:solidFill>
                      <a:srgbClr val="C00000">
                        <a:alpha val="32941"/>
                      </a:srgbClr>
                    </a:solidFill>
                  </a:tcPr>
                </a:tc>
                <a:extLst>
                  <a:ext uri="{0D108BD9-81ED-4DB2-BD59-A6C34878D82A}">
                    <a16:rowId xmlns:a16="http://schemas.microsoft.com/office/drawing/2014/main" val="3284497016"/>
                  </a:ext>
                </a:extLst>
              </a:tr>
              <a:tr h="274320">
                <a:tc>
                  <a:txBody>
                    <a:bodyPr/>
                    <a:lstStyle/>
                    <a:p>
                      <a:r>
                        <a:rPr lang="en-US" sz="1500" dirty="0"/>
                        <a:t>Acquiring Talent</a:t>
                      </a:r>
                    </a:p>
                  </a:txBody>
                  <a:tcPr/>
                </a:tc>
                <a:tc>
                  <a:txBody>
                    <a:bodyPr/>
                    <a:lstStyle/>
                    <a:p>
                      <a:pPr algn="ctr"/>
                      <a:r>
                        <a:rPr lang="en-US" sz="1500" dirty="0"/>
                        <a:t>46%</a:t>
                      </a:r>
                    </a:p>
                  </a:txBody>
                  <a:tcPr/>
                </a:tc>
                <a:tc>
                  <a:txBody>
                    <a:bodyPr/>
                    <a:lstStyle/>
                    <a:p>
                      <a:pPr algn="ctr"/>
                      <a:r>
                        <a:rPr lang="en-US" sz="1500" dirty="0"/>
                        <a:t>49%</a:t>
                      </a:r>
                    </a:p>
                  </a:txBody>
                  <a:tcPr/>
                </a:tc>
                <a:tc>
                  <a:txBody>
                    <a:bodyPr/>
                    <a:lstStyle/>
                    <a:p>
                      <a:pPr algn="ctr"/>
                      <a:r>
                        <a:rPr lang="en-US" sz="1500" dirty="0"/>
                        <a:t>45%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46%</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41%</a:t>
                      </a:r>
                    </a:p>
                  </a:txBody>
                  <a:tcPr>
                    <a:solidFill>
                      <a:srgbClr val="FFC000"/>
                    </a:solidFill>
                  </a:tcPr>
                </a:tc>
                <a:extLst>
                  <a:ext uri="{0D108BD9-81ED-4DB2-BD59-A6C34878D82A}">
                    <a16:rowId xmlns:a16="http://schemas.microsoft.com/office/drawing/2014/main" val="386380764"/>
                  </a:ext>
                </a:extLst>
              </a:tr>
              <a:tr h="274320">
                <a:tc>
                  <a:txBody>
                    <a:bodyPr/>
                    <a:lstStyle/>
                    <a:p>
                      <a:r>
                        <a:rPr lang="en-US" sz="1500" dirty="0"/>
                        <a:t>Wage Inflation</a:t>
                      </a:r>
                    </a:p>
                  </a:txBody>
                  <a:tcPr/>
                </a:tc>
                <a:tc>
                  <a:txBody>
                    <a:bodyPr/>
                    <a:lstStyle/>
                    <a:p>
                      <a:pPr algn="ctr"/>
                      <a:r>
                        <a:rPr lang="en-US" sz="1500" dirty="0"/>
                        <a:t>19%</a:t>
                      </a:r>
                    </a:p>
                  </a:txBody>
                  <a:tcPr/>
                </a:tc>
                <a:tc>
                  <a:txBody>
                    <a:bodyPr/>
                    <a:lstStyle/>
                    <a:p>
                      <a:pPr algn="ctr"/>
                      <a:r>
                        <a:rPr lang="en-US" sz="1500" dirty="0"/>
                        <a:t>27%</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32%</a:t>
                      </a:r>
                    </a:p>
                  </a:txBody>
                  <a:tcPr>
                    <a:solidFill>
                      <a:srgbClr val="FFFF00">
                        <a:alpha val="50980"/>
                      </a:srgbClr>
                    </a:solidFill>
                  </a:tcPr>
                </a:tc>
                <a:extLst>
                  <a:ext uri="{0D108BD9-81ED-4DB2-BD59-A6C34878D82A}">
                    <a16:rowId xmlns:a16="http://schemas.microsoft.com/office/drawing/2014/main" val="480024601"/>
                  </a:ext>
                </a:extLst>
              </a:tr>
              <a:tr h="274320">
                <a:tc>
                  <a:txBody>
                    <a:bodyPr/>
                    <a:lstStyle/>
                    <a:p>
                      <a:r>
                        <a:rPr lang="en-US" sz="1500" dirty="0"/>
                        <a:t>Retaining Talent</a:t>
                      </a:r>
                    </a:p>
                  </a:txBody>
                  <a:tcPr/>
                </a:tc>
                <a:tc>
                  <a:txBody>
                    <a:bodyPr/>
                    <a:lstStyle/>
                    <a:p>
                      <a:pPr algn="ctr"/>
                      <a:r>
                        <a:rPr lang="en-US" sz="1500" dirty="0"/>
                        <a:t>25%</a:t>
                      </a:r>
                    </a:p>
                  </a:txBody>
                  <a:tcPr/>
                </a:tc>
                <a:tc>
                  <a:txBody>
                    <a:bodyPr/>
                    <a:lstStyle/>
                    <a:p>
                      <a:pPr algn="ctr"/>
                      <a:r>
                        <a:rPr lang="en-US" sz="1500" dirty="0"/>
                        <a:t>26%</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25%</a:t>
                      </a:r>
                    </a:p>
                  </a:txBody>
                  <a:tcPr>
                    <a:solidFill>
                      <a:srgbClr val="92D050">
                        <a:alpha val="50980"/>
                      </a:srgbClr>
                    </a:solidFill>
                  </a:tcPr>
                </a:tc>
                <a:extLst>
                  <a:ext uri="{0D108BD9-81ED-4DB2-BD59-A6C34878D82A}">
                    <a16:rowId xmlns:a16="http://schemas.microsoft.com/office/drawing/2014/main" val="2766592282"/>
                  </a:ext>
                </a:extLst>
              </a:tr>
              <a:tr h="274320">
                <a:tc>
                  <a:txBody>
                    <a:bodyPr/>
                    <a:lstStyle/>
                    <a:p>
                      <a:r>
                        <a:rPr lang="en-US" sz="1500" dirty="0"/>
                        <a:t>Supply Chain Challenges</a:t>
                      </a:r>
                    </a:p>
                  </a:txBody>
                  <a:tcPr/>
                </a:tc>
                <a:tc>
                  <a:txBody>
                    <a:bodyPr/>
                    <a:lstStyle/>
                    <a:p>
                      <a:pPr algn="ctr"/>
                      <a:endParaRPr lang="en-US" sz="1500" dirty="0"/>
                    </a:p>
                  </a:txBody>
                  <a:tcPr/>
                </a:tc>
                <a:tc>
                  <a:txBody>
                    <a:bodyPr/>
                    <a:lstStyle/>
                    <a:p>
                      <a:pPr algn="ctr"/>
                      <a:endParaRPr lang="en-US" sz="1500" dirty="0"/>
                    </a:p>
                  </a:txBody>
                  <a:tcPr/>
                </a:tc>
                <a:tc>
                  <a:txBody>
                    <a:bodyPr/>
                    <a:lstStyle/>
                    <a:p>
                      <a:pPr algn="ctr"/>
                      <a:r>
                        <a:rPr lang="en-US" sz="1500" dirty="0">
                          <a:solidFill>
                            <a:schemeClr val="tx1"/>
                          </a:solidFill>
                        </a:rPr>
                        <a:t>34%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35%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24%</a:t>
                      </a:r>
                    </a:p>
                  </a:txBody>
                  <a:tcPr>
                    <a:solidFill>
                      <a:srgbClr val="00B0F0">
                        <a:alpha val="50980"/>
                      </a:srgbClr>
                    </a:solidFill>
                  </a:tcPr>
                </a:tc>
                <a:extLst>
                  <a:ext uri="{0D108BD9-81ED-4DB2-BD59-A6C34878D82A}">
                    <a16:rowId xmlns:a16="http://schemas.microsoft.com/office/drawing/2014/main" val="2714505689"/>
                  </a:ext>
                </a:extLst>
              </a:tr>
              <a:tr h="274320">
                <a:tc>
                  <a:txBody>
                    <a:bodyPr/>
                    <a:lstStyle/>
                    <a:p>
                      <a:r>
                        <a:rPr lang="en-US" sz="1500" dirty="0"/>
                        <a:t>Cost of Health Insurance</a:t>
                      </a:r>
                    </a:p>
                  </a:txBody>
                  <a:tcPr/>
                </a:tc>
                <a:tc>
                  <a:txBody>
                    <a:bodyPr/>
                    <a:lstStyle/>
                    <a:p>
                      <a:pPr algn="ctr"/>
                      <a:r>
                        <a:rPr lang="en-US" sz="1500" dirty="0"/>
                        <a:t>40%</a:t>
                      </a:r>
                    </a:p>
                  </a:txBody>
                  <a:tcPr/>
                </a:tc>
                <a:tc>
                  <a:txBody>
                    <a:bodyPr/>
                    <a:lstStyle/>
                    <a:p>
                      <a:pPr algn="ctr"/>
                      <a:r>
                        <a:rPr lang="en-US" sz="1500" dirty="0"/>
                        <a:t>25%</a:t>
                      </a:r>
                    </a:p>
                  </a:txBody>
                  <a:tcPr/>
                </a:tc>
                <a:tc>
                  <a:txBody>
                    <a:bodyPr/>
                    <a:lstStyle/>
                    <a:p>
                      <a:pPr algn="ctr"/>
                      <a:r>
                        <a:rPr lang="en-US" sz="1500" dirty="0"/>
                        <a:t>25%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19%</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solidFill>
                      <a:srgbClr val="00B0F0">
                        <a:alpha val="50980"/>
                      </a:srgbClr>
                    </a:solidFill>
                  </a:tcPr>
                </a:tc>
                <a:extLst>
                  <a:ext uri="{0D108BD9-81ED-4DB2-BD59-A6C34878D82A}">
                    <a16:rowId xmlns:a16="http://schemas.microsoft.com/office/drawing/2014/main" val="4190049673"/>
                  </a:ext>
                </a:extLst>
              </a:tr>
              <a:tr h="274320">
                <a:tc>
                  <a:txBody>
                    <a:bodyPr/>
                    <a:lstStyle/>
                    <a:p>
                      <a:r>
                        <a:rPr lang="en-US" sz="1500" dirty="0"/>
                        <a:t>Finding Customers</a:t>
                      </a:r>
                    </a:p>
                  </a:txBody>
                  <a:tcPr/>
                </a:tc>
                <a:tc>
                  <a:txBody>
                    <a:bodyPr/>
                    <a:lstStyle/>
                    <a:p>
                      <a:pPr algn="ctr"/>
                      <a:r>
                        <a:rPr lang="en-US" sz="1500" dirty="0"/>
                        <a:t>28%</a:t>
                      </a:r>
                    </a:p>
                  </a:txBody>
                  <a:tcPr/>
                </a:tc>
                <a:tc>
                  <a:txBody>
                    <a:bodyPr/>
                    <a:lstStyle/>
                    <a:p>
                      <a:pPr algn="ctr"/>
                      <a:r>
                        <a:rPr lang="en-US" sz="1500" dirty="0"/>
                        <a:t>22%</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21%</a:t>
                      </a:r>
                    </a:p>
                  </a:txBody>
                  <a:tcPr/>
                </a:tc>
                <a:extLst>
                  <a:ext uri="{0D108BD9-81ED-4DB2-BD59-A6C34878D82A}">
                    <a16:rowId xmlns:a16="http://schemas.microsoft.com/office/drawing/2014/main" val="1167527046"/>
                  </a:ext>
                </a:extLst>
              </a:tr>
              <a:tr h="274320">
                <a:tc>
                  <a:txBody>
                    <a:bodyPr/>
                    <a:lstStyle/>
                    <a:p>
                      <a:r>
                        <a:rPr lang="en-US" sz="1500" dirty="0"/>
                        <a:t>Taxes</a:t>
                      </a:r>
                    </a:p>
                  </a:txBody>
                  <a:tcPr/>
                </a:tc>
                <a:tc>
                  <a:txBody>
                    <a:bodyPr/>
                    <a:lstStyle/>
                    <a:p>
                      <a:pPr algn="ctr"/>
                      <a:r>
                        <a:rPr lang="en-US" sz="1500" dirty="0"/>
                        <a:t>23%</a:t>
                      </a:r>
                    </a:p>
                  </a:txBody>
                  <a:tcPr/>
                </a:tc>
                <a:tc>
                  <a:txBody>
                    <a:bodyPr/>
                    <a:lstStyle/>
                    <a:p>
                      <a:pPr algn="ctr"/>
                      <a:r>
                        <a:rPr lang="en-US" sz="1500" dirty="0"/>
                        <a:t>17%</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16%</a:t>
                      </a:r>
                    </a:p>
                  </a:txBody>
                  <a:tcPr/>
                </a:tc>
                <a:extLst>
                  <a:ext uri="{0D108BD9-81ED-4DB2-BD59-A6C34878D82A}">
                    <a16:rowId xmlns:a16="http://schemas.microsoft.com/office/drawing/2014/main" val="1488571365"/>
                  </a:ext>
                </a:extLst>
              </a:tr>
              <a:tr h="274320">
                <a:tc>
                  <a:txBody>
                    <a:bodyPr/>
                    <a:lstStyle/>
                    <a:p>
                      <a:r>
                        <a:rPr lang="en-US" sz="1500" dirty="0"/>
                        <a:t>Other Government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15%</a:t>
                      </a:r>
                    </a:p>
                  </a:txBody>
                  <a:tcPr/>
                </a:tc>
                <a:extLst>
                  <a:ext uri="{0D108BD9-81ED-4DB2-BD59-A6C34878D82A}">
                    <a16:rowId xmlns:a16="http://schemas.microsoft.com/office/drawing/2014/main" val="632939354"/>
                  </a:ext>
                </a:extLst>
              </a:tr>
              <a:tr h="274320">
                <a:tc>
                  <a:txBody>
                    <a:bodyPr/>
                    <a:lstStyle/>
                    <a:p>
                      <a:r>
                        <a:rPr lang="en-US" sz="1500" dirty="0"/>
                        <a:t>Retaining Customers</a:t>
                      </a:r>
                    </a:p>
                  </a:txBody>
                  <a:tcPr/>
                </a:tc>
                <a:tc>
                  <a:txBody>
                    <a:bodyPr/>
                    <a:lstStyle/>
                    <a:p>
                      <a:pPr algn="ctr"/>
                      <a:r>
                        <a:rPr lang="en-US" sz="1500" dirty="0"/>
                        <a:t>16%</a:t>
                      </a:r>
                    </a:p>
                  </a:txBody>
                  <a:tcPr/>
                </a:tc>
                <a:tc>
                  <a:txBody>
                    <a:bodyPr/>
                    <a:lstStyle/>
                    <a:p>
                      <a:pPr algn="ctr"/>
                      <a:r>
                        <a:rPr lang="en-US" sz="1500" dirty="0"/>
                        <a:t>14%</a:t>
                      </a:r>
                    </a:p>
                  </a:txBody>
                  <a:tcPr/>
                </a:tc>
                <a:tc>
                  <a:txBody>
                    <a:bodyPr/>
                    <a:lstStyle/>
                    <a:p>
                      <a:pPr algn="ctr"/>
                      <a:r>
                        <a:rPr lang="en-US" sz="1500" dirty="0"/>
                        <a:t>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10%</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11%</a:t>
                      </a:r>
                    </a:p>
                  </a:txBody>
                  <a:tcPr/>
                </a:tc>
                <a:extLst>
                  <a:ext uri="{0D108BD9-81ED-4DB2-BD59-A6C34878D82A}">
                    <a16:rowId xmlns:a16="http://schemas.microsoft.com/office/drawing/2014/main" val="268340810"/>
                  </a:ext>
                </a:extLst>
              </a:tr>
              <a:tr h="274320">
                <a:tc>
                  <a:txBody>
                    <a:bodyPr/>
                    <a:lstStyle/>
                    <a:p>
                      <a:r>
                        <a:rPr lang="en-US" sz="1500" dirty="0"/>
                        <a:t>Access to Capital</a:t>
                      </a:r>
                    </a:p>
                  </a:txBody>
                  <a:tcPr/>
                </a:tc>
                <a:tc>
                  <a:txBody>
                    <a:bodyPr/>
                    <a:lstStyle/>
                    <a:p>
                      <a:pPr algn="ctr"/>
                      <a:r>
                        <a:rPr lang="en-US" sz="1500" dirty="0"/>
                        <a:t>10%</a:t>
                      </a:r>
                    </a:p>
                  </a:txBody>
                  <a:tcPr/>
                </a:tc>
                <a:tc>
                  <a:txBody>
                    <a:bodyPr/>
                    <a:lstStyle/>
                    <a:p>
                      <a:pPr algn="ctr"/>
                      <a:r>
                        <a:rPr lang="en-US" sz="1500" dirty="0"/>
                        <a:t>3%</a:t>
                      </a:r>
                    </a:p>
                  </a:txBody>
                  <a:tcPr/>
                </a:tc>
                <a:tc>
                  <a:txBody>
                    <a:bodyPr/>
                    <a:lstStyle/>
                    <a:p>
                      <a:pPr algn="ctr"/>
                      <a:r>
                        <a:rPr lang="en-US" sz="1500" dirty="0"/>
                        <a:t>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7%</a:t>
                      </a:r>
                    </a:p>
                  </a:txBody>
                  <a:tcPr/>
                </a:tc>
                <a:extLst>
                  <a:ext uri="{0D108BD9-81ED-4DB2-BD59-A6C34878D82A}">
                    <a16:rowId xmlns:a16="http://schemas.microsoft.com/office/drawing/2014/main" val="1858077424"/>
                  </a:ext>
                </a:extLst>
              </a:tr>
              <a:tr h="274320">
                <a:tc>
                  <a:txBody>
                    <a:bodyPr/>
                    <a:lstStyle/>
                    <a:p>
                      <a:r>
                        <a:rPr lang="en-US" sz="1500" dirty="0"/>
                        <a:t>COVID-19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11%</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a:t>
                      </a:r>
                    </a:p>
                  </a:txBody>
                  <a:tcPr/>
                </a:tc>
                <a:extLst>
                  <a:ext uri="{0D108BD9-81ED-4DB2-BD59-A6C34878D82A}">
                    <a16:rowId xmlns:a16="http://schemas.microsoft.com/office/drawing/2014/main" val="3857797976"/>
                  </a:ext>
                </a:extLst>
              </a:tr>
            </a:tbl>
          </a:graphicData>
        </a:graphic>
      </p:graphicFrame>
      <p:sp>
        <p:nvSpPr>
          <p:cNvPr id="5" name="TextBox 4">
            <a:extLst>
              <a:ext uri="{FF2B5EF4-FFF2-40B4-BE49-F238E27FC236}">
                <a16:creationId xmlns:a16="http://schemas.microsoft.com/office/drawing/2014/main" id="{5B5A5997-3888-8247-8891-DF112D14ED0F}"/>
              </a:ext>
            </a:extLst>
          </p:cNvPr>
          <p:cNvSpPr txBox="1"/>
          <p:nvPr/>
        </p:nvSpPr>
        <p:spPr>
          <a:xfrm>
            <a:off x="203881" y="4536165"/>
            <a:ext cx="1262508" cy="1384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Multiple responses were accepted. </a:t>
            </a:r>
            <a:r>
              <a:rPr kumimoji="0" lang="en-US" sz="1400" b="0" i="0" u="none" strike="noStrike" cap="none" spc="0" normalizeH="0" baseline="0" dirty="0">
                <a:ln>
                  <a:noFill/>
                </a:ln>
                <a:solidFill>
                  <a:srgbClr val="000000"/>
                </a:solidFill>
                <a:effectLst/>
                <a:uFillTx/>
                <a:latin typeface="+mn-lt"/>
                <a:ea typeface="+mn-ea"/>
                <a:cs typeface="+mn-cs"/>
                <a:sym typeface="Calibri"/>
              </a:rPr>
              <a:t>Percentages add up to more than 100%.</a:t>
            </a:r>
          </a:p>
        </p:txBody>
      </p:sp>
      <p:sp>
        <p:nvSpPr>
          <p:cNvPr id="3" name="TextBox 2">
            <a:extLst>
              <a:ext uri="{FF2B5EF4-FFF2-40B4-BE49-F238E27FC236}">
                <a16:creationId xmlns:a16="http://schemas.microsoft.com/office/drawing/2014/main" id="{D5AAAE6C-F034-034C-AA75-962B67A4F3A5}"/>
              </a:ext>
            </a:extLst>
          </p:cNvPr>
          <p:cNvSpPr txBox="1"/>
          <p:nvPr/>
        </p:nvSpPr>
        <p:spPr>
          <a:xfrm>
            <a:off x="7704691" y="2412973"/>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2B59A9"/>
                </a:solidFill>
              </a:rPr>
              <a:t>-5</a:t>
            </a:r>
            <a:endParaRPr kumimoji="0" lang="en-US" sz="1500" b="1" i="0" u="none" strike="noStrike" cap="none" spc="0" normalizeH="0" baseline="0" dirty="0">
              <a:ln>
                <a:noFill/>
              </a:ln>
              <a:solidFill>
                <a:srgbClr val="2B59A9"/>
              </a:solidFill>
              <a:effectLst/>
              <a:uFillTx/>
              <a:latin typeface="+mn-lt"/>
              <a:ea typeface="+mn-ea"/>
              <a:cs typeface="+mn-cs"/>
              <a:sym typeface="Calibri"/>
            </a:endParaRPr>
          </a:p>
        </p:txBody>
      </p:sp>
      <p:sp>
        <p:nvSpPr>
          <p:cNvPr id="15" name="TextBox 14">
            <a:extLst>
              <a:ext uri="{FF2B5EF4-FFF2-40B4-BE49-F238E27FC236}">
                <a16:creationId xmlns:a16="http://schemas.microsoft.com/office/drawing/2014/main" id="{C62ECEE8-64AC-EE40-993A-F7B2533B8129}"/>
              </a:ext>
            </a:extLst>
          </p:cNvPr>
          <p:cNvSpPr txBox="1"/>
          <p:nvPr/>
        </p:nvSpPr>
        <p:spPr>
          <a:xfrm>
            <a:off x="7692212" y="2746873"/>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+8</a:t>
            </a:r>
          </a:p>
        </p:txBody>
      </p:sp>
      <p:sp>
        <p:nvSpPr>
          <p:cNvPr id="16" name="TextBox 15">
            <a:extLst>
              <a:ext uri="{FF2B5EF4-FFF2-40B4-BE49-F238E27FC236}">
                <a16:creationId xmlns:a16="http://schemas.microsoft.com/office/drawing/2014/main" id="{0F238F97-D570-2E45-B52F-7833ECA6F681}"/>
              </a:ext>
            </a:extLst>
          </p:cNvPr>
          <p:cNvSpPr txBox="1"/>
          <p:nvPr/>
        </p:nvSpPr>
        <p:spPr>
          <a:xfrm>
            <a:off x="7695576" y="3040110"/>
            <a:ext cx="486201"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+1</a:t>
            </a:r>
            <a:endParaRPr kumimoji="0" lang="en-US" sz="1500" b="1" i="0" u="none" strike="noStrike" cap="none" spc="0" normalizeH="0" baseline="0" dirty="0">
              <a:ln>
                <a:noFill/>
              </a:ln>
              <a:solidFill>
                <a:srgbClr val="C00000"/>
              </a:solidFill>
              <a:effectLst/>
              <a:uFillTx/>
              <a:latin typeface="+mn-lt"/>
              <a:ea typeface="+mn-ea"/>
              <a:cs typeface="+mn-cs"/>
              <a:sym typeface="Calibri"/>
            </a:endParaRPr>
          </a:p>
        </p:txBody>
      </p:sp>
      <p:sp>
        <p:nvSpPr>
          <p:cNvPr id="21" name="TextBox 20">
            <a:extLst>
              <a:ext uri="{FF2B5EF4-FFF2-40B4-BE49-F238E27FC236}">
                <a16:creationId xmlns:a16="http://schemas.microsoft.com/office/drawing/2014/main" id="{AFEEFC65-97E0-7A44-A208-44E776818F98}"/>
              </a:ext>
            </a:extLst>
          </p:cNvPr>
          <p:cNvSpPr txBox="1"/>
          <p:nvPr/>
        </p:nvSpPr>
        <p:spPr>
          <a:xfrm>
            <a:off x="7704691" y="4018516"/>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+7</a:t>
            </a:r>
          </a:p>
        </p:txBody>
      </p:sp>
      <p:sp>
        <p:nvSpPr>
          <p:cNvPr id="22" name="TextBox 21">
            <a:extLst>
              <a:ext uri="{FF2B5EF4-FFF2-40B4-BE49-F238E27FC236}">
                <a16:creationId xmlns:a16="http://schemas.microsoft.com/office/drawing/2014/main" id="{3B9AA7EE-1A6B-2C44-801B-DAFE3A7330D6}"/>
              </a:ext>
            </a:extLst>
          </p:cNvPr>
          <p:cNvSpPr txBox="1"/>
          <p:nvPr/>
        </p:nvSpPr>
        <p:spPr>
          <a:xfrm>
            <a:off x="7704691" y="5611192"/>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chemeClr val="accent1"/>
                </a:solidFill>
              </a:rPr>
              <a:t>-6</a:t>
            </a:r>
            <a:endParaRPr kumimoji="0" lang="en-US" sz="1500" b="1" i="0" u="none" strike="noStrike" cap="none" spc="0" normalizeH="0" baseline="0" dirty="0">
              <a:ln>
                <a:noFill/>
              </a:ln>
              <a:solidFill>
                <a:schemeClr val="accent1"/>
              </a:solidFill>
              <a:effectLst/>
              <a:uFillTx/>
              <a:latin typeface="+mn-lt"/>
              <a:ea typeface="+mn-ea"/>
              <a:cs typeface="+mn-cs"/>
              <a:sym typeface="Calibri"/>
            </a:endParaRPr>
          </a:p>
        </p:txBody>
      </p:sp>
      <p:sp>
        <p:nvSpPr>
          <p:cNvPr id="23" name="TextBox 22">
            <a:extLst>
              <a:ext uri="{FF2B5EF4-FFF2-40B4-BE49-F238E27FC236}">
                <a16:creationId xmlns:a16="http://schemas.microsoft.com/office/drawing/2014/main" id="{D87DF135-32F7-4840-BDC2-934A482E95CB}"/>
              </a:ext>
            </a:extLst>
          </p:cNvPr>
          <p:cNvSpPr txBox="1"/>
          <p:nvPr/>
        </p:nvSpPr>
        <p:spPr>
          <a:xfrm>
            <a:off x="7684869" y="4677464"/>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+3</a:t>
            </a:r>
            <a:endParaRPr kumimoji="0" lang="en-US" sz="1500" b="1" i="0" u="none" strike="noStrike" cap="none" spc="0" normalizeH="0" baseline="0" dirty="0">
              <a:ln>
                <a:noFill/>
              </a:ln>
              <a:solidFill>
                <a:srgbClr val="C00000"/>
              </a:solidFill>
              <a:effectLst/>
              <a:uFillTx/>
              <a:sym typeface="Calibri"/>
            </a:endParaRPr>
          </a:p>
        </p:txBody>
      </p:sp>
      <p:sp>
        <p:nvSpPr>
          <p:cNvPr id="13" name="TextBox 12">
            <a:extLst>
              <a:ext uri="{FF2B5EF4-FFF2-40B4-BE49-F238E27FC236}">
                <a16:creationId xmlns:a16="http://schemas.microsoft.com/office/drawing/2014/main" id="{A040C3F5-7D73-CD4D-8C58-C6B695888037}"/>
              </a:ext>
            </a:extLst>
          </p:cNvPr>
          <p:cNvSpPr txBox="1"/>
          <p:nvPr/>
        </p:nvSpPr>
        <p:spPr>
          <a:xfrm>
            <a:off x="7681552" y="5003618"/>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sym typeface="Calibri"/>
              </a:rPr>
              <a:t>+1</a:t>
            </a:r>
          </a:p>
        </p:txBody>
      </p:sp>
      <p:sp>
        <p:nvSpPr>
          <p:cNvPr id="20" name="TextBox 19">
            <a:extLst>
              <a:ext uri="{FF2B5EF4-FFF2-40B4-BE49-F238E27FC236}">
                <a16:creationId xmlns:a16="http://schemas.microsoft.com/office/drawing/2014/main" id="{6699A34A-6D7B-F644-94C5-6C990C601E96}"/>
              </a:ext>
            </a:extLst>
          </p:cNvPr>
          <p:cNvSpPr txBox="1"/>
          <p:nvPr/>
        </p:nvSpPr>
        <p:spPr>
          <a:xfrm>
            <a:off x="7643767" y="1481991"/>
            <a:ext cx="78512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b="1" dirty="0">
                <a:solidFill>
                  <a:srgbClr val="002060"/>
                </a:solidFill>
              </a:rPr>
              <a:t>Since Q2 ‘22</a:t>
            </a:r>
          </a:p>
        </p:txBody>
      </p:sp>
      <p:sp>
        <p:nvSpPr>
          <p:cNvPr id="24" name="TextBox 23">
            <a:extLst>
              <a:ext uri="{FF2B5EF4-FFF2-40B4-BE49-F238E27FC236}">
                <a16:creationId xmlns:a16="http://schemas.microsoft.com/office/drawing/2014/main" id="{19384DA1-58AF-7480-5D68-708B974105BF}"/>
              </a:ext>
            </a:extLst>
          </p:cNvPr>
          <p:cNvSpPr txBox="1"/>
          <p:nvPr/>
        </p:nvSpPr>
        <p:spPr>
          <a:xfrm>
            <a:off x="7681552" y="3359806"/>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2B59A9"/>
                </a:solidFill>
              </a:rPr>
              <a:t>-11</a:t>
            </a:r>
            <a:endParaRPr kumimoji="0" lang="en-US" sz="1500" b="1" i="0" u="none" strike="noStrike" cap="none" spc="0" normalizeH="0" baseline="0" dirty="0">
              <a:ln>
                <a:noFill/>
              </a:ln>
              <a:solidFill>
                <a:srgbClr val="2B59A9"/>
              </a:solidFill>
              <a:effectLst/>
              <a:uFillTx/>
              <a:latin typeface="+mn-lt"/>
              <a:ea typeface="+mn-ea"/>
              <a:cs typeface="+mn-cs"/>
              <a:sym typeface="Calibri"/>
            </a:endParaRPr>
          </a:p>
        </p:txBody>
      </p:sp>
      <p:sp>
        <p:nvSpPr>
          <p:cNvPr id="25" name="TextBox 24">
            <a:extLst>
              <a:ext uri="{FF2B5EF4-FFF2-40B4-BE49-F238E27FC236}">
                <a16:creationId xmlns:a16="http://schemas.microsoft.com/office/drawing/2014/main" id="{9D8E4785-2CB1-CC92-3358-5432C48AE0A0}"/>
              </a:ext>
            </a:extLst>
          </p:cNvPr>
          <p:cNvSpPr txBox="1"/>
          <p:nvPr/>
        </p:nvSpPr>
        <p:spPr>
          <a:xfrm>
            <a:off x="7704691" y="3693206"/>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+5</a:t>
            </a:r>
          </a:p>
        </p:txBody>
      </p:sp>
      <p:sp>
        <p:nvSpPr>
          <p:cNvPr id="26" name="TextBox 25">
            <a:extLst>
              <a:ext uri="{FF2B5EF4-FFF2-40B4-BE49-F238E27FC236}">
                <a16:creationId xmlns:a16="http://schemas.microsoft.com/office/drawing/2014/main" id="{61C459C5-E627-D526-CDE2-5EEFB90F363B}"/>
              </a:ext>
            </a:extLst>
          </p:cNvPr>
          <p:cNvSpPr txBox="1"/>
          <p:nvPr/>
        </p:nvSpPr>
        <p:spPr>
          <a:xfrm>
            <a:off x="7692212" y="4357768"/>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+4</a:t>
            </a:r>
            <a:endParaRPr kumimoji="0" lang="en-US" sz="1500" b="1" i="0" u="none" strike="noStrike" cap="none" spc="0" normalizeH="0" baseline="0" dirty="0">
              <a:ln>
                <a:noFill/>
              </a:ln>
              <a:solidFill>
                <a:srgbClr val="C00000"/>
              </a:solidFill>
              <a:effectLst/>
              <a:uFillTx/>
              <a:sym typeface="Calibri"/>
            </a:endParaRPr>
          </a:p>
        </p:txBody>
      </p:sp>
      <p:sp>
        <p:nvSpPr>
          <p:cNvPr id="2" name="TextBox 1">
            <a:extLst>
              <a:ext uri="{FF2B5EF4-FFF2-40B4-BE49-F238E27FC236}">
                <a16:creationId xmlns:a16="http://schemas.microsoft.com/office/drawing/2014/main" id="{8D60A13C-1488-76DE-915C-A9EEBF0CA52A}"/>
              </a:ext>
            </a:extLst>
          </p:cNvPr>
          <p:cNvSpPr txBox="1"/>
          <p:nvPr/>
        </p:nvSpPr>
        <p:spPr>
          <a:xfrm>
            <a:off x="7673991" y="2095664"/>
            <a:ext cx="985822"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dirty="0">
                <a:solidFill>
                  <a:schemeClr val="tx1"/>
                </a:solidFill>
              </a:rPr>
              <a:t>No Change</a:t>
            </a:r>
            <a:endParaRPr kumimoji="0" lang="en-US" sz="1500" i="0" u="none" strike="noStrike" cap="none" spc="0" normalizeH="0" baseline="0" dirty="0">
              <a:ln>
                <a:noFill/>
              </a:ln>
              <a:solidFill>
                <a:schemeClr val="tx1"/>
              </a:solidFill>
              <a:effectLst/>
              <a:uFillTx/>
              <a:sym typeface="Calibri"/>
            </a:endParaRPr>
          </a:p>
        </p:txBody>
      </p:sp>
      <p:sp>
        <p:nvSpPr>
          <p:cNvPr id="6" name="TextBox 5">
            <a:extLst>
              <a:ext uri="{FF2B5EF4-FFF2-40B4-BE49-F238E27FC236}">
                <a16:creationId xmlns:a16="http://schemas.microsoft.com/office/drawing/2014/main" id="{4E65B1D5-BCAE-0C85-ADDF-CB76A69FC53F}"/>
              </a:ext>
            </a:extLst>
          </p:cNvPr>
          <p:cNvSpPr txBox="1"/>
          <p:nvPr/>
        </p:nvSpPr>
        <p:spPr>
          <a:xfrm>
            <a:off x="7692212" y="5307405"/>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sym typeface="Calibri"/>
              </a:rPr>
              <a:t>+2</a:t>
            </a:r>
          </a:p>
        </p:txBody>
      </p:sp>
    </p:spTree>
    <p:extLst>
      <p:ext uri="{BB962C8B-B14F-4D97-AF65-F5344CB8AC3E}">
        <p14:creationId xmlns:p14="http://schemas.microsoft.com/office/powerpoint/2010/main" val="2365736433"/>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4006798988"/>
              </p:ext>
            </p:extLst>
          </p:nvPr>
        </p:nvGraphicFramePr>
        <p:xfrm>
          <a:off x="341376" y="1871760"/>
          <a:ext cx="8802624" cy="461642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Concern About Inflation Continues To Climb, But Intensity Is Softening</a:t>
            </a:r>
          </a:p>
        </p:txBody>
      </p:sp>
      <p:sp>
        <p:nvSpPr>
          <p:cNvPr id="3" name="Left Brace 2">
            <a:extLst>
              <a:ext uri="{FF2B5EF4-FFF2-40B4-BE49-F238E27FC236}">
                <a16:creationId xmlns:a16="http://schemas.microsoft.com/office/drawing/2014/main" id="{FD24D303-269D-844D-9D49-3DDC88808E41}"/>
              </a:ext>
            </a:extLst>
          </p:cNvPr>
          <p:cNvSpPr/>
          <p:nvPr/>
        </p:nvSpPr>
        <p:spPr>
          <a:xfrm rot="5400000">
            <a:off x="3784126" y="-63751"/>
            <a:ext cx="316992" cy="5096256"/>
          </a:xfrm>
          <a:prstGeom prst="leftBrace">
            <a:avLst>
              <a:gd name="adj1" fmla="val 8333"/>
              <a:gd name="adj2" fmla="val 50000"/>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5" name="TextBox 4">
            <a:extLst>
              <a:ext uri="{FF2B5EF4-FFF2-40B4-BE49-F238E27FC236}">
                <a16:creationId xmlns:a16="http://schemas.microsoft.com/office/drawing/2014/main" id="{55C4F227-20F1-D04B-AA65-405983FC940B}"/>
              </a:ext>
            </a:extLst>
          </p:cNvPr>
          <p:cNvSpPr txBox="1"/>
          <p:nvPr/>
        </p:nvSpPr>
        <p:spPr>
          <a:xfrm>
            <a:off x="3156238" y="1914156"/>
            <a:ext cx="157276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74% Concerned </a:t>
            </a:r>
          </a:p>
        </p:txBody>
      </p:sp>
    </p:spTree>
    <p:extLst>
      <p:ext uri="{BB962C8B-B14F-4D97-AF65-F5344CB8AC3E}">
        <p14:creationId xmlns:p14="http://schemas.microsoft.com/office/powerpoint/2010/main" val="12990378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normAutofit/>
          </a:bodyPr>
          <a:lstStyle>
            <a:lvl1pPr>
              <a:defRPr>
                <a:effectLst>
                  <a:outerShdw blurRad="50800" dist="38100" dir="2700000" rotWithShape="0">
                    <a:srgbClr val="000000">
                      <a:alpha val="43000"/>
                    </a:srgbClr>
                  </a:outerShdw>
                </a:effectLst>
              </a:defRPr>
            </a:lvl1pPr>
          </a:lstStyle>
          <a:p>
            <a:r>
              <a:rPr lang="en-US" dirty="0"/>
              <a:t>Greatest</a:t>
            </a:r>
            <a:r>
              <a:rPr dirty="0"/>
              <a:t> Reasons for Optimism</a:t>
            </a:r>
            <a:br>
              <a:rPr lang="en-US" dirty="0"/>
            </a:br>
            <a:r>
              <a:rPr lang="en-US" sz="2400" dirty="0"/>
              <a:t>Optimism for Opportunity, Demand, Innovation </a:t>
            </a:r>
            <a:endParaRPr sz="2400" i="1" dirty="0"/>
          </a:p>
        </p:txBody>
      </p:sp>
      <p:graphicFrame>
        <p:nvGraphicFramePr>
          <p:cNvPr id="6" name="Table 5">
            <a:extLst>
              <a:ext uri="{FF2B5EF4-FFF2-40B4-BE49-F238E27FC236}">
                <a16:creationId xmlns:a16="http://schemas.microsoft.com/office/drawing/2014/main" id="{CEE120F9-FA5A-7F49-9169-E41D11CA7C50}"/>
              </a:ext>
            </a:extLst>
          </p:cNvPr>
          <p:cNvGraphicFramePr>
            <a:graphicFrameLocks noGrp="1"/>
          </p:cNvGraphicFramePr>
          <p:nvPr>
            <p:extLst>
              <p:ext uri="{D42A27DB-BD31-4B8C-83A1-F6EECF244321}">
                <p14:modId xmlns:p14="http://schemas.microsoft.com/office/powerpoint/2010/main" val="4161668182"/>
              </p:ext>
            </p:extLst>
          </p:nvPr>
        </p:nvGraphicFramePr>
        <p:xfrm>
          <a:off x="606230" y="1582284"/>
          <a:ext cx="7184190" cy="4465320"/>
        </p:xfrm>
        <a:graphic>
          <a:graphicData uri="http://schemas.openxmlformats.org/drawingml/2006/table">
            <a:tbl>
              <a:tblPr firstRow="1" bandRow="1">
                <a:tableStyleId>{5940675A-B579-460E-94D1-54222C63F5DA}</a:tableStyleId>
              </a:tblPr>
              <a:tblGrid>
                <a:gridCol w="3238330">
                  <a:extLst>
                    <a:ext uri="{9D8B030D-6E8A-4147-A177-3AD203B41FA5}">
                      <a16:colId xmlns:a16="http://schemas.microsoft.com/office/drawing/2014/main" val="2394897306"/>
                    </a:ext>
                  </a:extLst>
                </a:gridCol>
                <a:gridCol w="789172">
                  <a:extLst>
                    <a:ext uri="{9D8B030D-6E8A-4147-A177-3AD203B41FA5}">
                      <a16:colId xmlns:a16="http://schemas.microsoft.com/office/drawing/2014/main" val="1063755951"/>
                    </a:ext>
                  </a:extLst>
                </a:gridCol>
                <a:gridCol w="789172">
                  <a:extLst>
                    <a:ext uri="{9D8B030D-6E8A-4147-A177-3AD203B41FA5}">
                      <a16:colId xmlns:a16="http://schemas.microsoft.com/office/drawing/2014/main" val="1039138311"/>
                    </a:ext>
                  </a:extLst>
                </a:gridCol>
                <a:gridCol w="789172">
                  <a:extLst>
                    <a:ext uri="{9D8B030D-6E8A-4147-A177-3AD203B41FA5}">
                      <a16:colId xmlns:a16="http://schemas.microsoft.com/office/drawing/2014/main" val="3185511418"/>
                    </a:ext>
                  </a:extLst>
                </a:gridCol>
                <a:gridCol w="789172">
                  <a:extLst>
                    <a:ext uri="{9D8B030D-6E8A-4147-A177-3AD203B41FA5}">
                      <a16:colId xmlns:a16="http://schemas.microsoft.com/office/drawing/2014/main" val="547933415"/>
                    </a:ext>
                  </a:extLst>
                </a:gridCol>
                <a:gridCol w="789172">
                  <a:extLst>
                    <a:ext uri="{9D8B030D-6E8A-4147-A177-3AD203B41FA5}">
                      <a16:colId xmlns:a16="http://schemas.microsoft.com/office/drawing/2014/main" val="2265663483"/>
                    </a:ext>
                  </a:extLst>
                </a:gridCol>
              </a:tblGrid>
              <a:tr h="274320">
                <a:tc>
                  <a:txBody>
                    <a:bodyPr/>
                    <a:lstStyle/>
                    <a:p>
                      <a:endParaRPr lang="en-US" sz="1700" dirty="0"/>
                    </a:p>
                  </a:txBody>
                  <a:tcPr/>
                </a:tc>
                <a:tc>
                  <a:txBody>
                    <a:bodyPr/>
                    <a:lstStyle/>
                    <a:p>
                      <a:pPr algn="ctr"/>
                      <a:r>
                        <a:rPr lang="en-US" sz="1700" b="1" dirty="0"/>
                        <a:t>Q4 2019</a:t>
                      </a:r>
                    </a:p>
                  </a:txBody>
                  <a:tcPr/>
                </a:tc>
                <a:tc>
                  <a:txBody>
                    <a:bodyPr/>
                    <a:lstStyle/>
                    <a:p>
                      <a:pPr algn="ctr"/>
                      <a:r>
                        <a:rPr lang="en-US" sz="1700" b="1" dirty="0"/>
                        <a:t>Q2 2021</a:t>
                      </a:r>
                    </a:p>
                  </a:txBody>
                  <a:tcPr/>
                </a:tc>
                <a:tc>
                  <a:txBody>
                    <a:bodyPr/>
                    <a:lstStyle/>
                    <a:p>
                      <a:pPr algn="ctr"/>
                      <a:r>
                        <a:rPr lang="en-US" sz="1700" b="1" dirty="0"/>
                        <a:t>Q4</a:t>
                      </a:r>
                    </a:p>
                    <a:p>
                      <a:pPr algn="ctr"/>
                      <a:r>
                        <a:rPr lang="en-US" sz="1700" b="1" dirty="0"/>
                        <a:t>2022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b="1" dirty="0"/>
                        <a:t>Q2 2022</a:t>
                      </a:r>
                    </a:p>
                  </a:txBody>
                  <a:tcPr/>
                </a:tc>
                <a:tc>
                  <a:txBody>
                    <a:bodyPr/>
                    <a:lstStyle/>
                    <a:p>
                      <a:pPr marL="0" marR="0" indent="0" algn="ctr" defTabSz="914400" rtl="0" latinLnBrk="0">
                        <a:lnSpc>
                          <a:spcPct val="100000"/>
                        </a:lnSpc>
                        <a:spcBef>
                          <a:spcPts val="0"/>
                        </a:spcBef>
                        <a:spcAft>
                          <a:spcPts val="0"/>
                        </a:spcAft>
                        <a:buClrTx/>
                        <a:buSzTx/>
                        <a:buFontTx/>
                        <a:buNone/>
                        <a:tabLst/>
                      </a:pPr>
                      <a:endParaRPr lang="en-US" sz="1700" b="1" dirty="0"/>
                    </a:p>
                    <a:p>
                      <a:pPr marL="0" marR="0" indent="0" algn="ctr" defTabSz="914400" rtl="0" latinLnBrk="0">
                        <a:lnSpc>
                          <a:spcPct val="100000"/>
                        </a:lnSpc>
                        <a:spcBef>
                          <a:spcPts val="0"/>
                        </a:spcBef>
                        <a:spcAft>
                          <a:spcPts val="0"/>
                        </a:spcAft>
                        <a:buClrTx/>
                        <a:buSzTx/>
                        <a:buFontTx/>
                        <a:buNone/>
                        <a:tabLst/>
                      </a:pPr>
                      <a:r>
                        <a:rPr lang="en-US" sz="1700" b="1" dirty="0"/>
                        <a:t>Now</a:t>
                      </a:r>
                    </a:p>
                  </a:txBody>
                  <a:tcPr/>
                </a:tc>
                <a:extLst>
                  <a:ext uri="{0D108BD9-81ED-4DB2-BD59-A6C34878D82A}">
                    <a16:rowId xmlns:a16="http://schemas.microsoft.com/office/drawing/2014/main" val="1155967683"/>
                  </a:ext>
                </a:extLst>
              </a:tr>
              <a:tr h="274320">
                <a:tc>
                  <a:txBody>
                    <a:bodyPr/>
                    <a:lstStyle/>
                    <a:p>
                      <a:r>
                        <a:rPr lang="en-US" sz="1700" dirty="0"/>
                        <a:t>Demand For Products/Services</a:t>
                      </a:r>
                    </a:p>
                  </a:txBody>
                  <a:tcPr/>
                </a:tc>
                <a:tc>
                  <a:txBody>
                    <a:bodyPr/>
                    <a:lstStyle/>
                    <a:p>
                      <a:pPr algn="ctr"/>
                      <a:r>
                        <a:rPr lang="en-US" sz="1700" dirty="0"/>
                        <a:t>17%</a:t>
                      </a:r>
                    </a:p>
                  </a:txBody>
                  <a:tcPr/>
                </a:tc>
                <a:tc>
                  <a:txBody>
                    <a:bodyPr/>
                    <a:lstStyle/>
                    <a:p>
                      <a:pPr algn="ctr"/>
                      <a:r>
                        <a:rPr lang="en-US" sz="1700" dirty="0"/>
                        <a:t>15%</a:t>
                      </a:r>
                    </a:p>
                  </a:txBody>
                  <a:tcPr/>
                </a:tc>
                <a:tc>
                  <a:txBody>
                    <a:bodyPr/>
                    <a:lstStyle/>
                    <a:p>
                      <a:pPr algn="ctr"/>
                      <a:r>
                        <a:rPr lang="en-US" sz="1700" dirty="0"/>
                        <a:t>18%</a:t>
                      </a:r>
                    </a:p>
                  </a:txBody>
                  <a:tcPr/>
                </a:tc>
                <a:tc>
                  <a:txBody>
                    <a:bodyPr/>
                    <a:lstStyle/>
                    <a:p>
                      <a:pPr algn="ctr"/>
                      <a:r>
                        <a:rPr lang="en-US" sz="1700" dirty="0"/>
                        <a:t>13%</a:t>
                      </a:r>
                    </a:p>
                  </a:txBody>
                  <a:tcPr/>
                </a:tc>
                <a:tc>
                  <a:txBody>
                    <a:bodyPr/>
                    <a:lstStyle/>
                    <a:p>
                      <a:pPr algn="ctr"/>
                      <a:r>
                        <a:rPr lang="en-US" sz="1700" dirty="0">
                          <a:solidFill>
                            <a:schemeClr val="tx1"/>
                          </a:solidFill>
                        </a:rPr>
                        <a:t>16%</a:t>
                      </a:r>
                    </a:p>
                  </a:txBody>
                  <a:tcPr>
                    <a:solidFill>
                      <a:srgbClr val="00B0F0">
                        <a:alpha val="50407"/>
                      </a:srgbClr>
                    </a:solidFill>
                  </a:tcPr>
                </a:tc>
                <a:extLst>
                  <a:ext uri="{0D108BD9-81ED-4DB2-BD59-A6C34878D82A}">
                    <a16:rowId xmlns:a16="http://schemas.microsoft.com/office/drawing/2014/main" val="3740375218"/>
                  </a:ext>
                </a:extLst>
              </a:tr>
              <a:tr h="274320">
                <a:tc>
                  <a:txBody>
                    <a:bodyPr/>
                    <a:lstStyle/>
                    <a:p>
                      <a:r>
                        <a:rPr lang="en-US" sz="1700" dirty="0"/>
                        <a:t>Business Growth/Expansion</a:t>
                      </a:r>
                    </a:p>
                  </a:txBody>
                  <a:tcPr/>
                </a:tc>
                <a:tc>
                  <a:txBody>
                    <a:bodyPr/>
                    <a:lstStyle/>
                    <a:p>
                      <a:pPr algn="ctr"/>
                      <a:r>
                        <a:rPr lang="en-US" sz="1700" dirty="0"/>
                        <a:t>11%</a:t>
                      </a:r>
                    </a:p>
                  </a:txBody>
                  <a:tcPr/>
                </a:tc>
                <a:tc>
                  <a:txBody>
                    <a:bodyPr/>
                    <a:lstStyle/>
                    <a:p>
                      <a:pPr algn="ctr"/>
                      <a:r>
                        <a:rPr lang="en-US" sz="1700" dirty="0"/>
                        <a:t>17%</a:t>
                      </a:r>
                    </a:p>
                  </a:txBody>
                  <a:tcPr/>
                </a:tc>
                <a:tc>
                  <a:txBody>
                    <a:bodyPr/>
                    <a:lstStyle/>
                    <a:p>
                      <a:pPr algn="ctr"/>
                      <a:r>
                        <a:rPr lang="en-US" sz="1700" dirty="0"/>
                        <a:t>18%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15%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14%</a:t>
                      </a:r>
                    </a:p>
                  </a:txBody>
                  <a:tcPr>
                    <a:solidFill>
                      <a:srgbClr val="92D050">
                        <a:alpha val="49924"/>
                      </a:srgbClr>
                    </a:solidFill>
                  </a:tcPr>
                </a:tc>
                <a:extLst>
                  <a:ext uri="{0D108BD9-81ED-4DB2-BD59-A6C34878D82A}">
                    <a16:rowId xmlns:a16="http://schemas.microsoft.com/office/drawing/2014/main" val="386380764"/>
                  </a:ext>
                </a:extLst>
              </a:tr>
              <a:tr h="274320">
                <a:tc>
                  <a:txBody>
                    <a:bodyPr/>
                    <a:lstStyle/>
                    <a:p>
                      <a:r>
                        <a:rPr lang="en-US" sz="1700" dirty="0"/>
                        <a:t>Great Customers</a:t>
                      </a:r>
                    </a:p>
                  </a:txBody>
                  <a:tcPr/>
                </a:tc>
                <a:tc>
                  <a:txBody>
                    <a:bodyPr/>
                    <a:lstStyle/>
                    <a:p>
                      <a:pPr algn="ctr"/>
                      <a:r>
                        <a:rPr lang="en-US" sz="1700" dirty="0"/>
                        <a:t>13%</a:t>
                      </a:r>
                    </a:p>
                  </a:txBody>
                  <a:tcPr/>
                </a:tc>
                <a:tc>
                  <a:txBody>
                    <a:bodyPr/>
                    <a:lstStyle/>
                    <a:p>
                      <a:pPr algn="ctr"/>
                      <a:r>
                        <a:rPr lang="en-US" sz="1700" dirty="0"/>
                        <a:t>10%</a:t>
                      </a:r>
                    </a:p>
                  </a:txBody>
                  <a:tcPr/>
                </a:tc>
                <a:tc>
                  <a:txBody>
                    <a:bodyPr/>
                    <a:lstStyle/>
                    <a:p>
                      <a:pPr algn="ctr"/>
                      <a:r>
                        <a:rPr lang="en-US" sz="1700" dirty="0"/>
                        <a:t>11%</a:t>
                      </a:r>
                    </a:p>
                  </a:txBody>
                  <a:tcPr/>
                </a:tc>
                <a:tc>
                  <a:txBody>
                    <a:bodyPr/>
                    <a:lstStyle/>
                    <a:p>
                      <a:pPr algn="ctr"/>
                      <a:r>
                        <a:rPr lang="en-US" sz="1700" dirty="0"/>
                        <a:t>11%</a:t>
                      </a:r>
                    </a:p>
                  </a:txBody>
                  <a:tcPr/>
                </a:tc>
                <a:tc>
                  <a:txBody>
                    <a:bodyPr/>
                    <a:lstStyle/>
                    <a:p>
                      <a:pPr algn="ctr"/>
                      <a:r>
                        <a:rPr lang="en-US" sz="1700" dirty="0"/>
                        <a:t>12%</a:t>
                      </a:r>
                    </a:p>
                  </a:txBody>
                  <a:tcPr>
                    <a:solidFill>
                      <a:srgbClr val="FFFA00"/>
                    </a:solidFill>
                  </a:tcPr>
                </a:tc>
                <a:extLst>
                  <a:ext uri="{0D108BD9-81ED-4DB2-BD59-A6C34878D82A}">
                    <a16:rowId xmlns:a16="http://schemas.microsoft.com/office/drawing/2014/main" val="2199546113"/>
                  </a:ext>
                </a:extLst>
              </a:tr>
              <a:tr h="274320">
                <a:tc>
                  <a:txBody>
                    <a:bodyPr/>
                    <a:lstStyle/>
                    <a:p>
                      <a:r>
                        <a:rPr lang="en-US" sz="1700" dirty="0"/>
                        <a:t>My Staff/Team/Employees</a:t>
                      </a:r>
                    </a:p>
                  </a:txBody>
                  <a:tcPr/>
                </a:tc>
                <a:tc>
                  <a:txBody>
                    <a:bodyPr/>
                    <a:lstStyle/>
                    <a:p>
                      <a:pPr algn="ctr"/>
                      <a:r>
                        <a:rPr lang="en-US" sz="1700" dirty="0"/>
                        <a:t>7%</a:t>
                      </a:r>
                    </a:p>
                  </a:txBody>
                  <a:tcPr/>
                </a:tc>
                <a:tc>
                  <a:txBody>
                    <a:bodyPr/>
                    <a:lstStyle/>
                    <a:p>
                      <a:pPr algn="ctr"/>
                      <a:r>
                        <a:rPr lang="en-US" sz="1700" dirty="0"/>
                        <a:t>7%</a:t>
                      </a:r>
                    </a:p>
                  </a:txBody>
                  <a:tcPr/>
                </a:tc>
                <a:tc>
                  <a:txBody>
                    <a:bodyPr/>
                    <a:lstStyle/>
                    <a:p>
                      <a:pPr algn="ctr"/>
                      <a:r>
                        <a:rPr lang="en-US" sz="1700" dirty="0"/>
                        <a:t>6%</a:t>
                      </a:r>
                    </a:p>
                  </a:txBody>
                  <a:tcPr/>
                </a:tc>
                <a:tc>
                  <a:txBody>
                    <a:bodyPr/>
                    <a:lstStyle/>
                    <a:p>
                      <a:pPr algn="ctr"/>
                      <a:r>
                        <a:rPr lang="en-US" sz="1700" dirty="0"/>
                        <a:t>9%</a:t>
                      </a:r>
                    </a:p>
                  </a:txBody>
                  <a:tcPr/>
                </a:tc>
                <a:tc>
                  <a:txBody>
                    <a:bodyPr/>
                    <a:lstStyle/>
                    <a:p>
                      <a:pPr algn="ctr"/>
                      <a:r>
                        <a:rPr lang="en-US" sz="1700" dirty="0"/>
                        <a:t>12%</a:t>
                      </a:r>
                    </a:p>
                  </a:txBody>
                  <a:tcPr>
                    <a:solidFill>
                      <a:srgbClr val="FFFA00"/>
                    </a:solidFill>
                  </a:tcPr>
                </a:tc>
                <a:extLst>
                  <a:ext uri="{0D108BD9-81ED-4DB2-BD59-A6C34878D82A}">
                    <a16:rowId xmlns:a16="http://schemas.microsoft.com/office/drawing/2014/main" val="3381361024"/>
                  </a:ext>
                </a:extLst>
              </a:tr>
              <a:tr h="274320">
                <a:tc>
                  <a:txBody>
                    <a:bodyPr/>
                    <a:lstStyle/>
                    <a:p>
                      <a:r>
                        <a:rPr lang="en-US" sz="1700" dirty="0"/>
                        <a:t>More Opportunities</a:t>
                      </a:r>
                    </a:p>
                  </a:txBody>
                  <a:tcPr/>
                </a:tc>
                <a:tc>
                  <a:txBody>
                    <a:bodyPr/>
                    <a:lstStyle/>
                    <a:p>
                      <a:pPr algn="ctr"/>
                      <a:r>
                        <a:rPr lang="en-US" sz="1700" dirty="0"/>
                        <a:t>6%</a:t>
                      </a:r>
                    </a:p>
                  </a:txBody>
                  <a:tcPr/>
                </a:tc>
                <a:tc>
                  <a:txBody>
                    <a:bodyPr/>
                    <a:lstStyle/>
                    <a:p>
                      <a:pPr algn="ctr"/>
                      <a:r>
                        <a:rPr lang="en-US" sz="1700" dirty="0"/>
                        <a:t>8%</a:t>
                      </a:r>
                    </a:p>
                  </a:txBody>
                  <a:tcPr/>
                </a:tc>
                <a:tc>
                  <a:txBody>
                    <a:bodyPr/>
                    <a:lstStyle/>
                    <a:p>
                      <a:pPr algn="ctr"/>
                      <a:r>
                        <a:rPr lang="en-US" sz="1700" dirty="0"/>
                        <a:t>5%</a:t>
                      </a:r>
                    </a:p>
                  </a:txBody>
                  <a:tcPr/>
                </a:tc>
                <a:tc>
                  <a:txBody>
                    <a:bodyPr/>
                    <a:lstStyle/>
                    <a:p>
                      <a:pPr algn="ctr"/>
                      <a:r>
                        <a:rPr lang="en-US" sz="1700" dirty="0"/>
                        <a:t>5%</a:t>
                      </a:r>
                    </a:p>
                  </a:txBody>
                  <a:tcPr/>
                </a:tc>
                <a:tc>
                  <a:txBody>
                    <a:bodyPr/>
                    <a:lstStyle/>
                    <a:p>
                      <a:pPr algn="ctr"/>
                      <a:r>
                        <a:rPr lang="en-US" sz="1700" dirty="0"/>
                        <a:t>8%</a:t>
                      </a:r>
                    </a:p>
                  </a:txBody>
                  <a:tcPr>
                    <a:solidFill>
                      <a:srgbClr val="FFC000"/>
                    </a:solidFill>
                  </a:tcPr>
                </a:tc>
                <a:extLst>
                  <a:ext uri="{0D108BD9-81ED-4DB2-BD59-A6C34878D82A}">
                    <a16:rowId xmlns:a16="http://schemas.microsoft.com/office/drawing/2014/main" val="1901505993"/>
                  </a:ext>
                </a:extLst>
              </a:tr>
              <a:tr h="274320">
                <a:tc>
                  <a:txBody>
                    <a:bodyPr/>
                    <a:lstStyle/>
                    <a:p>
                      <a:r>
                        <a:rPr lang="en-US" sz="1700" dirty="0"/>
                        <a:t>Flexible/Nimble/Innovative</a:t>
                      </a:r>
                    </a:p>
                  </a:txBody>
                  <a:tcPr/>
                </a:tc>
                <a:tc>
                  <a:txBody>
                    <a:bodyPr/>
                    <a:lstStyle/>
                    <a:p>
                      <a:pPr algn="ctr"/>
                      <a:r>
                        <a:rPr lang="en-US" sz="1700" dirty="0"/>
                        <a:t>1%</a:t>
                      </a:r>
                    </a:p>
                  </a:txBody>
                  <a:tcPr/>
                </a:tc>
                <a:tc>
                  <a:txBody>
                    <a:bodyPr/>
                    <a:lstStyle/>
                    <a:p>
                      <a:pPr algn="ctr"/>
                      <a:r>
                        <a:rPr lang="en-US" sz="1700" dirty="0"/>
                        <a:t>5%</a:t>
                      </a:r>
                    </a:p>
                  </a:txBody>
                  <a:tcPr/>
                </a:tc>
                <a:tc>
                  <a:txBody>
                    <a:bodyPr/>
                    <a:lstStyle/>
                    <a:p>
                      <a:pPr algn="ctr"/>
                      <a:r>
                        <a:rPr lang="en-US" sz="1700" dirty="0"/>
                        <a:t>5%</a:t>
                      </a:r>
                    </a:p>
                  </a:txBody>
                  <a:tcPr/>
                </a:tc>
                <a:tc>
                  <a:txBody>
                    <a:bodyPr/>
                    <a:lstStyle/>
                    <a:p>
                      <a:pPr algn="ctr"/>
                      <a:r>
                        <a:rPr lang="en-US" sz="1700" dirty="0"/>
                        <a:t>2%</a:t>
                      </a:r>
                    </a:p>
                  </a:txBody>
                  <a:tcPr/>
                </a:tc>
                <a:tc>
                  <a:txBody>
                    <a:bodyPr/>
                    <a:lstStyle/>
                    <a:p>
                      <a:pPr algn="ctr"/>
                      <a:r>
                        <a:rPr lang="en-US" sz="1700" dirty="0"/>
                        <a:t>5%</a:t>
                      </a:r>
                    </a:p>
                  </a:txBody>
                  <a:tcPr>
                    <a:solidFill>
                      <a:srgbClr val="C00000">
                        <a:alpha val="50000"/>
                      </a:srgbClr>
                    </a:solidFill>
                  </a:tcPr>
                </a:tc>
                <a:extLst>
                  <a:ext uri="{0D108BD9-81ED-4DB2-BD59-A6C34878D82A}">
                    <a16:rowId xmlns:a16="http://schemas.microsoft.com/office/drawing/2014/main" val="528857043"/>
                  </a:ext>
                </a:extLst>
              </a:tr>
              <a:tr h="274320">
                <a:tc>
                  <a:txBody>
                    <a:bodyPr/>
                    <a:lstStyle/>
                    <a:p>
                      <a:r>
                        <a:rPr lang="en-US" sz="1700" dirty="0"/>
                        <a:t>The Economy</a:t>
                      </a:r>
                    </a:p>
                  </a:txBody>
                  <a:tcPr/>
                </a:tc>
                <a:tc>
                  <a:txBody>
                    <a:bodyPr/>
                    <a:lstStyle/>
                    <a:p>
                      <a:pPr algn="ctr"/>
                      <a:r>
                        <a:rPr lang="en-US" sz="1700" dirty="0"/>
                        <a:t>10%</a:t>
                      </a:r>
                    </a:p>
                  </a:txBody>
                  <a:tcPr/>
                </a:tc>
                <a:tc>
                  <a:txBody>
                    <a:bodyPr/>
                    <a:lstStyle/>
                    <a:p>
                      <a:pPr algn="ctr"/>
                      <a:r>
                        <a:rPr lang="en-US" sz="1700" dirty="0"/>
                        <a:t>8%</a:t>
                      </a:r>
                    </a:p>
                  </a:txBody>
                  <a:tcPr/>
                </a:tc>
                <a:tc>
                  <a:txBody>
                    <a:bodyPr/>
                    <a:lstStyle/>
                    <a:p>
                      <a:pPr algn="ctr"/>
                      <a:r>
                        <a:rPr lang="en-US" sz="1700" dirty="0"/>
                        <a:t>3%</a:t>
                      </a:r>
                    </a:p>
                  </a:txBody>
                  <a:tcPr/>
                </a:tc>
                <a:tc>
                  <a:txBody>
                    <a:bodyPr/>
                    <a:lstStyle/>
                    <a:p>
                      <a:pPr algn="ctr"/>
                      <a:r>
                        <a:rPr lang="en-US" sz="1700" dirty="0"/>
                        <a:t>3%</a:t>
                      </a:r>
                    </a:p>
                  </a:txBody>
                  <a:tcPr/>
                </a:tc>
                <a:tc>
                  <a:txBody>
                    <a:bodyPr/>
                    <a:lstStyle/>
                    <a:p>
                      <a:pPr algn="ctr"/>
                      <a:r>
                        <a:rPr lang="en-US" sz="1700" dirty="0"/>
                        <a:t>5%</a:t>
                      </a:r>
                    </a:p>
                  </a:txBody>
                  <a:tcPr/>
                </a:tc>
                <a:extLst>
                  <a:ext uri="{0D108BD9-81ED-4DB2-BD59-A6C34878D82A}">
                    <a16:rowId xmlns:a16="http://schemas.microsoft.com/office/drawing/2014/main" val="809496810"/>
                  </a:ext>
                </a:extLst>
              </a:tr>
              <a:tr h="274320">
                <a:tc>
                  <a:txBody>
                    <a:bodyPr/>
                    <a:lstStyle/>
                    <a:p>
                      <a:r>
                        <a:rPr lang="en-US" sz="1700" dirty="0"/>
                        <a:t>We Survived/Resilient/Longevity</a:t>
                      </a:r>
                    </a:p>
                  </a:txBody>
                  <a:tcPr/>
                </a:tc>
                <a:tc>
                  <a:txBody>
                    <a:bodyPr/>
                    <a:lstStyle/>
                    <a:p>
                      <a:pPr algn="ctr"/>
                      <a:endParaRPr lang="en-US" sz="1700" dirty="0"/>
                    </a:p>
                  </a:txBody>
                  <a:tcPr/>
                </a:tc>
                <a:tc>
                  <a:txBody>
                    <a:bodyPr/>
                    <a:lstStyle/>
                    <a:p>
                      <a:pPr algn="ctr"/>
                      <a:r>
                        <a:rPr lang="en-US" sz="1700" dirty="0">
                          <a:solidFill>
                            <a:schemeClr val="tx1"/>
                          </a:solidFill>
                        </a:rPr>
                        <a:t>7%</a:t>
                      </a:r>
                    </a:p>
                  </a:txBody>
                  <a:tcPr/>
                </a:tc>
                <a:tc>
                  <a:txBody>
                    <a:bodyPr/>
                    <a:lstStyle/>
                    <a:p>
                      <a:pPr algn="ctr"/>
                      <a:r>
                        <a:rPr lang="en-US" sz="1700" dirty="0">
                          <a:solidFill>
                            <a:schemeClr val="tx1"/>
                          </a:solidFill>
                        </a:rPr>
                        <a:t>5%</a:t>
                      </a:r>
                    </a:p>
                  </a:txBody>
                  <a:tcPr/>
                </a:tc>
                <a:tc>
                  <a:txBody>
                    <a:bodyPr/>
                    <a:lstStyle/>
                    <a:p>
                      <a:pPr algn="ctr"/>
                      <a:r>
                        <a:rPr lang="en-US" sz="1700" dirty="0">
                          <a:solidFill>
                            <a:schemeClr val="tx1"/>
                          </a:solidFill>
                        </a:rPr>
                        <a:t>2%</a:t>
                      </a:r>
                    </a:p>
                  </a:txBody>
                  <a:tcPr/>
                </a:tc>
                <a:tc>
                  <a:txBody>
                    <a:bodyPr/>
                    <a:lstStyle/>
                    <a:p>
                      <a:pPr algn="ctr"/>
                      <a:r>
                        <a:rPr lang="en-US" sz="1700" dirty="0">
                          <a:solidFill>
                            <a:schemeClr val="tx1"/>
                          </a:solidFill>
                        </a:rPr>
                        <a:t>4%</a:t>
                      </a:r>
                    </a:p>
                  </a:txBody>
                  <a:tcPr/>
                </a:tc>
                <a:extLst>
                  <a:ext uri="{0D108BD9-81ED-4DB2-BD59-A6C34878D82A}">
                    <a16:rowId xmlns:a16="http://schemas.microsoft.com/office/drawing/2014/main" val="1922322849"/>
                  </a:ext>
                </a:extLst>
              </a:tr>
              <a:tr h="274320">
                <a:tc>
                  <a:txBody>
                    <a:bodyPr/>
                    <a:lstStyle/>
                    <a:p>
                      <a:r>
                        <a:rPr lang="en-US" sz="1700" dirty="0"/>
                        <a:t>Business Is Good</a:t>
                      </a:r>
                    </a:p>
                  </a:txBody>
                  <a:tcPr/>
                </a:tc>
                <a:tc>
                  <a:txBody>
                    <a:bodyPr/>
                    <a:lstStyle/>
                    <a:p>
                      <a:pPr algn="ctr"/>
                      <a:r>
                        <a:rPr lang="en-US" sz="1700" dirty="0"/>
                        <a:t>4%</a:t>
                      </a:r>
                    </a:p>
                  </a:txBody>
                  <a:tcPr/>
                </a:tc>
                <a:tc>
                  <a:txBody>
                    <a:bodyPr/>
                    <a:lstStyle/>
                    <a:p>
                      <a:pPr algn="ctr"/>
                      <a:r>
                        <a:rPr lang="en-US" sz="1700" dirty="0"/>
                        <a:t>7%</a:t>
                      </a:r>
                    </a:p>
                  </a:txBody>
                  <a:tcPr/>
                </a:tc>
                <a:tc>
                  <a:txBody>
                    <a:bodyPr/>
                    <a:lstStyle/>
                    <a:p>
                      <a:pPr algn="ctr"/>
                      <a:r>
                        <a:rPr lang="en-US" sz="1700" dirty="0"/>
                        <a:t>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700" dirty="0"/>
                        <a:t>4%</a:t>
                      </a:r>
                    </a:p>
                  </a:txBody>
                  <a:tcPr/>
                </a:tc>
                <a:extLst>
                  <a:ext uri="{0D108BD9-81ED-4DB2-BD59-A6C34878D82A}">
                    <a16:rowId xmlns:a16="http://schemas.microsoft.com/office/drawing/2014/main" val="3180878295"/>
                  </a:ext>
                </a:extLst>
              </a:tr>
              <a:tr h="274320">
                <a:tc>
                  <a:txBody>
                    <a:bodyPr/>
                    <a:lstStyle/>
                    <a:p>
                      <a:r>
                        <a:rPr lang="en-US" sz="1700" dirty="0"/>
                        <a:t>End of COVID-19 Pandemic </a:t>
                      </a:r>
                    </a:p>
                  </a:txBody>
                  <a:tcPr/>
                </a:tc>
                <a:tc>
                  <a:txBody>
                    <a:bodyPr/>
                    <a:lstStyle/>
                    <a:p>
                      <a:pPr algn="ctr"/>
                      <a:endParaRPr lang="en-US" sz="1700" dirty="0"/>
                    </a:p>
                  </a:txBody>
                  <a:tcPr/>
                </a:tc>
                <a:tc>
                  <a:txBody>
                    <a:bodyPr/>
                    <a:lstStyle/>
                    <a:p>
                      <a:pPr algn="ctr"/>
                      <a:r>
                        <a:rPr lang="en-US" sz="1700" dirty="0">
                          <a:solidFill>
                            <a:schemeClr val="tx1"/>
                          </a:solidFill>
                        </a:rPr>
                        <a:t>9%</a:t>
                      </a:r>
                    </a:p>
                  </a:txBody>
                  <a:tcPr/>
                </a:tc>
                <a:tc>
                  <a:txBody>
                    <a:bodyPr/>
                    <a:lstStyle/>
                    <a:p>
                      <a:pPr algn="ctr"/>
                      <a:r>
                        <a:rPr lang="en-US" sz="1700" dirty="0">
                          <a:solidFill>
                            <a:schemeClr val="tx1"/>
                          </a:solidFill>
                        </a:rPr>
                        <a:t>7%</a:t>
                      </a:r>
                    </a:p>
                  </a:txBody>
                  <a:tcPr/>
                </a:tc>
                <a:tc>
                  <a:txBody>
                    <a:bodyPr/>
                    <a:lstStyle/>
                    <a:p>
                      <a:pPr algn="ctr"/>
                      <a:r>
                        <a:rPr lang="en-US" sz="1700" dirty="0">
                          <a:solidFill>
                            <a:schemeClr val="tx1"/>
                          </a:solidFill>
                        </a:rPr>
                        <a:t>3%</a:t>
                      </a:r>
                    </a:p>
                  </a:txBody>
                  <a:tcPr/>
                </a:tc>
                <a:tc>
                  <a:txBody>
                    <a:bodyPr/>
                    <a:lstStyle/>
                    <a:p>
                      <a:pPr algn="ctr"/>
                      <a:r>
                        <a:rPr lang="en-US" sz="1700" dirty="0">
                          <a:solidFill>
                            <a:schemeClr val="tx1"/>
                          </a:solidFill>
                        </a:rPr>
                        <a:t>2%</a:t>
                      </a:r>
                    </a:p>
                  </a:txBody>
                  <a:tcPr/>
                </a:tc>
                <a:extLst>
                  <a:ext uri="{0D108BD9-81ED-4DB2-BD59-A6C34878D82A}">
                    <a16:rowId xmlns:a16="http://schemas.microsoft.com/office/drawing/2014/main" val="3987828121"/>
                  </a:ext>
                </a:extLst>
              </a:tr>
              <a:tr h="274320">
                <a:tc>
                  <a:txBody>
                    <a:bodyPr/>
                    <a:lstStyle/>
                    <a:p>
                      <a:r>
                        <a:rPr lang="en-US" sz="1700" dirty="0"/>
                        <a:t>Politics/Hope For Reforms</a:t>
                      </a:r>
                    </a:p>
                  </a:txBody>
                  <a:tcPr/>
                </a:tc>
                <a:tc>
                  <a:txBody>
                    <a:bodyPr/>
                    <a:lstStyle/>
                    <a:p>
                      <a:pPr algn="ctr"/>
                      <a:r>
                        <a:rPr lang="en-US" sz="1700" dirty="0"/>
                        <a:t>5%</a:t>
                      </a:r>
                    </a:p>
                  </a:txBody>
                  <a:tcPr/>
                </a:tc>
                <a:tc>
                  <a:txBody>
                    <a:bodyPr/>
                    <a:lstStyle/>
                    <a:p>
                      <a:pPr algn="ctr"/>
                      <a:r>
                        <a:rPr lang="en-US" sz="1700" dirty="0"/>
                        <a:t>4%</a:t>
                      </a:r>
                    </a:p>
                  </a:txBody>
                  <a:tcPr/>
                </a:tc>
                <a:tc>
                  <a:txBody>
                    <a:bodyPr/>
                    <a:lstStyle/>
                    <a:p>
                      <a:pPr algn="ctr"/>
                      <a:r>
                        <a:rPr lang="en-US" sz="1700" dirty="0"/>
                        <a:t>5%</a:t>
                      </a:r>
                    </a:p>
                  </a:txBody>
                  <a:tcPr/>
                </a:tc>
                <a:tc>
                  <a:txBody>
                    <a:bodyPr/>
                    <a:lstStyle/>
                    <a:p>
                      <a:pPr algn="ctr"/>
                      <a:r>
                        <a:rPr lang="en-US" sz="1700" dirty="0"/>
                        <a:t>4%</a:t>
                      </a:r>
                    </a:p>
                  </a:txBody>
                  <a:tcPr/>
                </a:tc>
                <a:tc>
                  <a:txBody>
                    <a:bodyPr/>
                    <a:lstStyle/>
                    <a:p>
                      <a:pPr algn="ctr"/>
                      <a:r>
                        <a:rPr lang="en-US" sz="1700" dirty="0"/>
                        <a:t>2%</a:t>
                      </a:r>
                    </a:p>
                  </a:txBody>
                  <a:tcPr/>
                </a:tc>
                <a:extLst>
                  <a:ext uri="{0D108BD9-81ED-4DB2-BD59-A6C34878D82A}">
                    <a16:rowId xmlns:a16="http://schemas.microsoft.com/office/drawing/2014/main" val="2698464512"/>
                  </a:ext>
                </a:extLst>
              </a:tr>
            </a:tbl>
          </a:graphicData>
        </a:graphic>
      </p:graphicFrame>
      <p:sp>
        <p:nvSpPr>
          <p:cNvPr id="4" name="TextBox 3">
            <a:extLst>
              <a:ext uri="{FF2B5EF4-FFF2-40B4-BE49-F238E27FC236}">
                <a16:creationId xmlns:a16="http://schemas.microsoft.com/office/drawing/2014/main" id="{C34840A1-A0D1-4A45-9A55-B519A7DDB1F4}"/>
              </a:ext>
            </a:extLst>
          </p:cNvPr>
          <p:cNvSpPr txBox="1"/>
          <p:nvPr/>
        </p:nvSpPr>
        <p:spPr>
          <a:xfrm>
            <a:off x="8059527" y="2543847"/>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a:t>
            </a:r>
          </a:p>
        </p:txBody>
      </p:sp>
      <p:sp>
        <p:nvSpPr>
          <p:cNvPr id="5" name="TextBox 4">
            <a:extLst>
              <a:ext uri="{FF2B5EF4-FFF2-40B4-BE49-F238E27FC236}">
                <a16:creationId xmlns:a16="http://schemas.microsoft.com/office/drawing/2014/main" id="{3CAA3C3B-0E64-C446-9F64-0A5CAA5D4659}"/>
              </a:ext>
            </a:extLst>
          </p:cNvPr>
          <p:cNvSpPr txBox="1"/>
          <p:nvPr/>
        </p:nvSpPr>
        <p:spPr>
          <a:xfrm>
            <a:off x="7987128" y="2198050"/>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+3</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7" name="TextBox 6">
            <a:extLst>
              <a:ext uri="{FF2B5EF4-FFF2-40B4-BE49-F238E27FC236}">
                <a16:creationId xmlns:a16="http://schemas.microsoft.com/office/drawing/2014/main" id="{F9F8D15A-01FC-6A42-BE87-CD9B91056378}"/>
              </a:ext>
            </a:extLst>
          </p:cNvPr>
          <p:cNvSpPr txBox="1"/>
          <p:nvPr/>
        </p:nvSpPr>
        <p:spPr>
          <a:xfrm>
            <a:off x="8010717" y="5346565"/>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a:t>
            </a:r>
          </a:p>
        </p:txBody>
      </p:sp>
      <p:sp>
        <p:nvSpPr>
          <p:cNvPr id="12" name="TextBox 11">
            <a:extLst>
              <a:ext uri="{FF2B5EF4-FFF2-40B4-BE49-F238E27FC236}">
                <a16:creationId xmlns:a16="http://schemas.microsoft.com/office/drawing/2014/main" id="{96C5D820-33CB-EA45-9D7B-5B919A2BF281}"/>
              </a:ext>
            </a:extLst>
          </p:cNvPr>
          <p:cNvSpPr txBox="1"/>
          <p:nvPr/>
        </p:nvSpPr>
        <p:spPr>
          <a:xfrm>
            <a:off x="8059527" y="569102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C00000"/>
                </a:solidFill>
              </a:rPr>
              <a:t>-2</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6" name="TextBox 15">
            <a:extLst>
              <a:ext uri="{FF2B5EF4-FFF2-40B4-BE49-F238E27FC236}">
                <a16:creationId xmlns:a16="http://schemas.microsoft.com/office/drawing/2014/main" id="{259F0EF9-0E93-2540-B341-3F7B6558604B}"/>
              </a:ext>
            </a:extLst>
          </p:cNvPr>
          <p:cNvSpPr txBox="1"/>
          <p:nvPr/>
        </p:nvSpPr>
        <p:spPr>
          <a:xfrm>
            <a:off x="7986976" y="3235653"/>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+3</a:t>
            </a:r>
          </a:p>
        </p:txBody>
      </p:sp>
      <p:sp>
        <p:nvSpPr>
          <p:cNvPr id="18" name="TextBox 17">
            <a:extLst>
              <a:ext uri="{FF2B5EF4-FFF2-40B4-BE49-F238E27FC236}">
                <a16:creationId xmlns:a16="http://schemas.microsoft.com/office/drawing/2014/main" id="{50D620BE-D48E-4049-807C-5205B7CBBAAA}"/>
              </a:ext>
            </a:extLst>
          </p:cNvPr>
          <p:cNvSpPr txBox="1"/>
          <p:nvPr/>
        </p:nvSpPr>
        <p:spPr>
          <a:xfrm>
            <a:off x="7986397" y="3562926"/>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a:t>
            </a:r>
            <a:r>
              <a:rPr kumimoji="0" lang="en-US" sz="1800" b="1" i="0" u="none" strike="noStrike" cap="none" spc="0" normalizeH="0" baseline="0" dirty="0">
                <a:ln>
                  <a:noFill/>
                </a:ln>
                <a:solidFill>
                  <a:srgbClr val="0070C0"/>
                </a:solidFill>
                <a:effectLst/>
                <a:uFillTx/>
                <a:latin typeface="+mn-lt"/>
                <a:ea typeface="+mn-ea"/>
                <a:cs typeface="+mn-cs"/>
                <a:sym typeface="Calibri"/>
              </a:rPr>
              <a:t>3</a:t>
            </a:r>
          </a:p>
        </p:txBody>
      </p:sp>
      <p:sp>
        <p:nvSpPr>
          <p:cNvPr id="19" name="TextBox 18">
            <a:extLst>
              <a:ext uri="{FF2B5EF4-FFF2-40B4-BE49-F238E27FC236}">
                <a16:creationId xmlns:a16="http://schemas.microsoft.com/office/drawing/2014/main" id="{2F22AD10-510D-2C4D-BEA8-401484CE0F69}"/>
              </a:ext>
            </a:extLst>
          </p:cNvPr>
          <p:cNvSpPr txBox="1"/>
          <p:nvPr/>
        </p:nvSpPr>
        <p:spPr>
          <a:xfrm>
            <a:off x="7978614" y="3911112"/>
            <a:ext cx="5332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a:t>
            </a:r>
            <a:r>
              <a:rPr kumimoji="0" lang="en-US" b="1" i="0" u="none" strike="noStrike" cap="none" spc="0" normalizeH="0" baseline="0" dirty="0">
                <a:ln>
                  <a:noFill/>
                </a:ln>
                <a:solidFill>
                  <a:srgbClr val="0070C0"/>
                </a:solidFill>
                <a:effectLst/>
                <a:uFillTx/>
                <a:latin typeface="+mn-lt"/>
                <a:ea typeface="+mn-ea"/>
                <a:cs typeface="+mn-cs"/>
                <a:sym typeface="Calibri"/>
              </a:rPr>
              <a:t>3</a:t>
            </a:r>
          </a:p>
        </p:txBody>
      </p:sp>
      <p:sp>
        <p:nvSpPr>
          <p:cNvPr id="2" name="TextBox 1">
            <a:extLst>
              <a:ext uri="{FF2B5EF4-FFF2-40B4-BE49-F238E27FC236}">
                <a16:creationId xmlns:a16="http://schemas.microsoft.com/office/drawing/2014/main" id="{29CFFA2D-7C7B-3446-BD56-000F0398686E}"/>
              </a:ext>
            </a:extLst>
          </p:cNvPr>
          <p:cNvSpPr txBox="1"/>
          <p:nvPr/>
        </p:nvSpPr>
        <p:spPr>
          <a:xfrm>
            <a:off x="7894174" y="1502288"/>
            <a:ext cx="733358"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b="1" dirty="0">
                <a:solidFill>
                  <a:srgbClr val="002060"/>
                </a:solidFill>
              </a:rPr>
              <a:t>Since</a:t>
            </a:r>
          </a:p>
          <a:p>
            <a:r>
              <a:rPr lang="en-US" b="1" dirty="0">
                <a:solidFill>
                  <a:srgbClr val="002060"/>
                </a:solidFill>
              </a:rPr>
              <a:t>Q2 ‘22</a:t>
            </a:r>
          </a:p>
        </p:txBody>
      </p:sp>
      <p:sp>
        <p:nvSpPr>
          <p:cNvPr id="3" name="TextBox 2">
            <a:extLst>
              <a:ext uri="{FF2B5EF4-FFF2-40B4-BE49-F238E27FC236}">
                <a16:creationId xmlns:a16="http://schemas.microsoft.com/office/drawing/2014/main" id="{AFF212D1-74F8-2CF4-5393-F1E8A44F3BD6}"/>
              </a:ext>
            </a:extLst>
          </p:cNvPr>
          <p:cNvSpPr txBox="1"/>
          <p:nvPr/>
        </p:nvSpPr>
        <p:spPr>
          <a:xfrm>
            <a:off x="8007650" y="2891212"/>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+1</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8" name="TextBox 7">
            <a:extLst>
              <a:ext uri="{FF2B5EF4-FFF2-40B4-BE49-F238E27FC236}">
                <a16:creationId xmlns:a16="http://schemas.microsoft.com/office/drawing/2014/main" id="{D721F5F1-529F-3437-F1F0-10767B343842}"/>
              </a:ext>
            </a:extLst>
          </p:cNvPr>
          <p:cNvSpPr txBox="1"/>
          <p:nvPr/>
        </p:nvSpPr>
        <p:spPr>
          <a:xfrm>
            <a:off x="8001895" y="4289548"/>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9" name="TextBox 8">
            <a:extLst>
              <a:ext uri="{FF2B5EF4-FFF2-40B4-BE49-F238E27FC236}">
                <a16:creationId xmlns:a16="http://schemas.microsoft.com/office/drawing/2014/main" id="{C21A068A-C83A-B3F4-8B37-22E98C28BD62}"/>
              </a:ext>
            </a:extLst>
          </p:cNvPr>
          <p:cNvSpPr txBox="1"/>
          <p:nvPr/>
        </p:nvSpPr>
        <p:spPr>
          <a:xfrm>
            <a:off x="8059838" y="501318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a:t>
            </a: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
        <p:nvSpPr>
          <p:cNvPr id="10" name="TextBox 9">
            <a:extLst>
              <a:ext uri="{FF2B5EF4-FFF2-40B4-BE49-F238E27FC236}">
                <a16:creationId xmlns:a16="http://schemas.microsoft.com/office/drawing/2014/main" id="{F2F470B2-1785-BD1A-C5DC-8889F0DD814C}"/>
              </a:ext>
            </a:extLst>
          </p:cNvPr>
          <p:cNvSpPr txBox="1"/>
          <p:nvPr/>
        </p:nvSpPr>
        <p:spPr>
          <a:xfrm>
            <a:off x="8059527" y="4643855"/>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b="1" dirty="0">
                <a:solidFill>
                  <a:srgbClr val="0070C0"/>
                </a:solidFill>
              </a:rPr>
              <a:t>+2</a:t>
            </a:r>
            <a:endParaRPr kumimoji="0" lang="en-US" sz="1800" b="1" i="0" u="none" strike="noStrike" cap="none" spc="0" normalizeH="0" baseline="0" dirty="0">
              <a:ln>
                <a:noFill/>
              </a:ln>
              <a:solidFill>
                <a:srgbClr val="0070C0"/>
              </a:solidFill>
              <a:effectLst/>
              <a:uFillTx/>
              <a:latin typeface="+mn-lt"/>
              <a:ea typeface="+mn-ea"/>
              <a:cs typeface="+mn-cs"/>
              <a:sym typeface="Calibri"/>
            </a:endParaRP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 …</a:t>
            </a:r>
            <a:br>
              <a:rPr lang="en-US" dirty="0"/>
            </a:br>
            <a:r>
              <a:rPr lang="en-US" dirty="0"/>
              <a:t>How Is Your Business Doing Now?</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1194918248"/>
              </p:ext>
            </p:extLst>
          </p:nvPr>
        </p:nvGraphicFramePr>
        <p:xfrm>
          <a:off x="158496" y="1755648"/>
          <a:ext cx="8802624" cy="4181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322358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COVID-19 …</a:t>
            </a:r>
            <a:br>
              <a:rPr lang="en-US" dirty="0"/>
            </a:br>
            <a:r>
              <a:rPr lang="en-US" dirty="0"/>
              <a:t>When do you expect to fully recover?</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3405587489"/>
              </p:ext>
            </p:extLst>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87C095AB-4A06-2449-A938-DCD892C05F8C}"/>
              </a:ext>
            </a:extLst>
          </p:cNvPr>
          <p:cNvSpPr txBox="1"/>
          <p:nvPr/>
        </p:nvSpPr>
        <p:spPr>
          <a:xfrm>
            <a:off x="4572000" y="1570431"/>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-8</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4" name="TextBox 1">
            <a:extLst>
              <a:ext uri="{FF2B5EF4-FFF2-40B4-BE49-F238E27FC236}">
                <a16:creationId xmlns:a16="http://schemas.microsoft.com/office/drawing/2014/main" id="{87C095AB-4A06-2449-A938-DCD892C05F8C}"/>
              </a:ext>
            </a:extLst>
          </p:cNvPr>
          <p:cNvSpPr txBox="1"/>
          <p:nvPr/>
        </p:nvSpPr>
        <p:spPr>
          <a:xfrm>
            <a:off x="2414588" y="1748910"/>
            <a:ext cx="115728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Since November</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cxnSp>
        <p:nvCxnSpPr>
          <p:cNvPr id="5" name="Straight Arrow Connector 4">
            <a:extLst>
              <a:ext uri="{FF2B5EF4-FFF2-40B4-BE49-F238E27FC236}">
                <a16:creationId xmlns:a16="http://schemas.microsoft.com/office/drawing/2014/main" id="{3BFE241B-BA1F-BB4E-B5DA-3AA3A463B1D0}"/>
              </a:ext>
            </a:extLst>
          </p:cNvPr>
          <p:cNvCxnSpPr>
            <a:cxnSpLocks/>
          </p:cNvCxnSpPr>
          <p:nvPr/>
        </p:nvCxnSpPr>
        <p:spPr>
          <a:xfrm flipV="1">
            <a:off x="3440624" y="1939761"/>
            <a:ext cx="1022888" cy="132313"/>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6624965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dirty="0"/>
              <a:t>Sales </a:t>
            </a:r>
            <a:r>
              <a:rPr lang="en-US" dirty="0"/>
              <a:t>&amp; Profit </a:t>
            </a:r>
            <a:r>
              <a:rPr dirty="0"/>
              <a:t>Projections</a:t>
            </a:r>
            <a:r>
              <a:rPr lang="en-US" dirty="0"/>
              <a:t> </a:t>
            </a:r>
            <a:br>
              <a:rPr lang="en-US" dirty="0"/>
            </a:br>
            <a:r>
              <a:rPr lang="en-US" dirty="0"/>
              <a:t>Continue to Slump</a:t>
            </a:r>
            <a:endParaRPr dirty="0"/>
          </a:p>
        </p:txBody>
      </p:sp>
      <p:sp>
        <p:nvSpPr>
          <p:cNvPr id="180" name="Content Placeholder 2"/>
          <p:cNvSpPr txBox="1">
            <a:spLocks noGrp="1"/>
          </p:cNvSpPr>
          <p:nvPr>
            <p:ph type="body" idx="1"/>
          </p:nvPr>
        </p:nvSpPr>
        <p:spPr>
          <a:xfrm>
            <a:off x="237506" y="1600199"/>
            <a:ext cx="8657112" cy="4574970"/>
          </a:xfrm>
          <a:prstGeom prst="rect">
            <a:avLst/>
          </a:prstGeom>
        </p:spPr>
        <p:txBody>
          <a:bodyPr>
            <a:normAutofit fontScale="92500" lnSpcReduction="10000"/>
          </a:bodyPr>
          <a:lstStyle/>
          <a:p>
            <a:pPr marL="277749" indent="-277749" defTabSz="740663">
              <a:spcBef>
                <a:spcPts val="500"/>
              </a:spcBef>
              <a:spcAft>
                <a:spcPts val="600"/>
              </a:spcAft>
              <a:defRPr sz="2106"/>
            </a:pPr>
            <a:r>
              <a:rPr lang="en-US" sz="2400" dirty="0"/>
              <a:t>Percentages of those projecting sales and profit increases continue on a downward trajectory since Q2 2021. Projections for </a:t>
            </a:r>
            <a:r>
              <a:rPr lang="en-US" sz="2400" u="sng" dirty="0"/>
              <a:t>decreased profits</a:t>
            </a:r>
            <a:r>
              <a:rPr lang="en-US" sz="2400" dirty="0"/>
              <a:t> remain at an MFBI record level (27%), up 14 points from one year ago.</a:t>
            </a:r>
            <a:endParaRPr sz="2400" dirty="0"/>
          </a:p>
          <a:p>
            <a:pPr marL="601789" lvl="1" indent="-231457" defTabSz="740663">
              <a:spcBef>
                <a:spcPts val="400"/>
              </a:spcBef>
              <a:spcAft>
                <a:spcPts val="600"/>
              </a:spcAft>
              <a:defRPr sz="1782" b="1">
                <a:solidFill>
                  <a:srgbClr val="2B59A9"/>
                </a:solidFill>
              </a:defRPr>
            </a:pPr>
            <a:r>
              <a:rPr lang="en-US" sz="2200" dirty="0"/>
              <a:t>Projected sales growth at 45% — down eight points from one year ago. Expectations for sales decreases reaches a record level (17%). </a:t>
            </a:r>
          </a:p>
          <a:p>
            <a:pPr marL="601789" lvl="1" indent="-231457" defTabSz="740663">
              <a:spcBef>
                <a:spcPts val="400"/>
              </a:spcBef>
              <a:spcAft>
                <a:spcPts val="600"/>
              </a:spcAft>
              <a:defRPr sz="1782" b="1">
                <a:solidFill>
                  <a:srgbClr val="2B59A9"/>
                </a:solidFill>
              </a:defRPr>
            </a:pPr>
            <a:r>
              <a:rPr lang="en-US" sz="2200" dirty="0"/>
              <a:t>Twenty-seven percent (27</a:t>
            </a:r>
            <a:r>
              <a:rPr sz="2200" dirty="0"/>
              <a:t>%</a:t>
            </a:r>
            <a:r>
              <a:rPr lang="en-US" sz="2200" dirty="0"/>
              <a:t>) expect profits to continue to decline in the next six months. The percentage of those believing profits will increase is now nearly equal to those believing they will stay the same.</a:t>
            </a:r>
            <a:endParaRPr sz="2200" dirty="0"/>
          </a:p>
          <a:p>
            <a:pPr marL="277749" lvl="1" indent="-277749" defTabSz="740663">
              <a:spcBef>
                <a:spcPts val="500"/>
              </a:spcBef>
              <a:spcAft>
                <a:spcPts val="600"/>
              </a:spcAft>
              <a:buChar char="•"/>
              <a:defRPr sz="2106"/>
            </a:pPr>
            <a:r>
              <a:rPr sz="2400" dirty="0"/>
              <a:t>Expectations for sales growth is</a:t>
            </a:r>
            <a:r>
              <a:rPr lang="en-US" sz="2400" dirty="0"/>
              <a:t> now</a:t>
            </a:r>
            <a:r>
              <a:rPr sz="2400" dirty="0"/>
              <a:t> highest </a:t>
            </a:r>
            <a:r>
              <a:rPr lang="en-US" sz="2400" dirty="0"/>
              <a:t>in the Business/Professional Services sector (53%) and lowest in the Non-Profit/Health Care sector (36%). </a:t>
            </a:r>
          </a:p>
          <a:p>
            <a:pPr marL="277749" lvl="1" indent="-277749" defTabSz="740663">
              <a:spcBef>
                <a:spcPts val="500"/>
              </a:spcBef>
              <a:spcAft>
                <a:spcPts val="600"/>
              </a:spcAft>
              <a:buChar char="•"/>
              <a:defRPr sz="2106"/>
            </a:pPr>
            <a:r>
              <a:rPr lang="en-US" sz="2400" dirty="0"/>
              <a:t>P</a:t>
            </a:r>
            <a:r>
              <a:rPr sz="2400" dirty="0"/>
              <a:t>rofit</a:t>
            </a:r>
            <a:r>
              <a:rPr lang="en-US" sz="2400" dirty="0"/>
              <a:t> increases</a:t>
            </a:r>
            <a:r>
              <a:rPr sz="2400" dirty="0"/>
              <a:t> </a:t>
            </a:r>
            <a:r>
              <a:rPr lang="en-US" sz="2400" dirty="0"/>
              <a:t>are most expected in the Business/Professional Services sector (42%) and lowest in the Retail/Food Service sector (28%)</a:t>
            </a:r>
            <a:endParaRPr sz="2400" dirty="0"/>
          </a:p>
        </p:txBody>
      </p:sp>
    </p:spTree>
    <p:extLst>
      <p:ext uri="{BB962C8B-B14F-4D97-AF65-F5344CB8AC3E}">
        <p14:creationId xmlns:p14="http://schemas.microsoft.com/office/powerpoint/2010/main" val="3151375484"/>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xfrm>
            <a:off x="0" y="274638"/>
            <a:ext cx="9144000" cy="1143001"/>
          </a:xfrm>
          <a:prstGeom prst="rect">
            <a:avLst/>
          </a:prstGeom>
        </p:spPr>
        <p:txBody>
          <a:bodyPr/>
          <a:lstStyle/>
          <a:p>
            <a:r>
              <a:rPr dirty="0"/>
              <a:t>Projected Sales</a:t>
            </a:r>
            <a:r>
              <a:rPr lang="en-US" dirty="0"/>
              <a:t> Trends</a:t>
            </a:r>
            <a:endParaRPr dirty="0"/>
          </a:p>
        </p:txBody>
      </p:sp>
      <p:graphicFrame>
        <p:nvGraphicFramePr>
          <p:cNvPr id="212" name="Object 2"/>
          <p:cNvGraphicFramePr/>
          <p:nvPr>
            <p:extLst>
              <p:ext uri="{D42A27DB-BD31-4B8C-83A1-F6EECF244321}">
                <p14:modId xmlns:p14="http://schemas.microsoft.com/office/powerpoint/2010/main" val="1962920008"/>
              </p:ext>
            </p:extLst>
          </p:nvPr>
        </p:nvGraphicFramePr>
        <p:xfrm>
          <a:off x="136948" y="1553460"/>
          <a:ext cx="8872793" cy="44595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5A1F647A-EBEB-F84C-93E0-2574504BB1EF}"/>
              </a:ext>
            </a:extLst>
          </p:cNvPr>
          <p:cNvSpPr txBox="1"/>
          <p:nvPr/>
        </p:nvSpPr>
        <p:spPr>
          <a:xfrm rot="16200000">
            <a:off x="6728471"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0EEDDCE-A679-1841-AF24-70FB946C4327}"/>
              </a:ext>
            </a:extLst>
          </p:cNvPr>
          <p:cNvCxnSpPr>
            <a:cxnSpLocks/>
          </p:cNvCxnSpPr>
          <p:nvPr/>
        </p:nvCxnSpPr>
        <p:spPr>
          <a:xfrm flipV="1">
            <a:off x="7399031"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0" y="274638"/>
            <a:ext cx="9144000" cy="1143001"/>
          </a:xfrm>
          <a:prstGeom prst="rect">
            <a:avLst/>
          </a:prstGeom>
        </p:spPr>
        <p:txBody>
          <a:bodyPr/>
          <a:lstStyle/>
          <a:p>
            <a:r>
              <a:rPr dirty="0"/>
              <a:t>Projected Profit</a:t>
            </a:r>
            <a:r>
              <a:rPr lang="en-US" dirty="0"/>
              <a:t> Trends</a:t>
            </a:r>
            <a:endParaRPr dirty="0"/>
          </a:p>
        </p:txBody>
      </p:sp>
      <p:graphicFrame>
        <p:nvGraphicFramePr>
          <p:cNvPr id="209" name="Object 2"/>
          <p:cNvGraphicFramePr/>
          <p:nvPr>
            <p:extLst>
              <p:ext uri="{D42A27DB-BD31-4B8C-83A1-F6EECF244321}">
                <p14:modId xmlns:p14="http://schemas.microsoft.com/office/powerpoint/2010/main" val="3998457756"/>
              </p:ext>
            </p:extLst>
          </p:nvPr>
        </p:nvGraphicFramePr>
        <p:xfrm>
          <a:off x="71005" y="1551644"/>
          <a:ext cx="9001990" cy="44631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DBA9F12-6B7B-514C-9A18-F7BA89D0F799}"/>
              </a:ext>
            </a:extLst>
          </p:cNvPr>
          <p:cNvSpPr txBox="1"/>
          <p:nvPr/>
        </p:nvSpPr>
        <p:spPr>
          <a:xfrm rot="16200000">
            <a:off x="6753811"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86710D4D-35AA-0848-BC2D-EC950E6C76FE}"/>
              </a:ext>
            </a:extLst>
          </p:cNvPr>
          <p:cNvCxnSpPr>
            <a:cxnSpLocks/>
          </p:cNvCxnSpPr>
          <p:nvPr/>
        </p:nvCxnSpPr>
        <p:spPr>
          <a:xfrm flipV="1">
            <a:off x="7424371"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normAutofit fontScale="90000"/>
          </a:bodyPr>
          <a:lstStyle/>
          <a:p>
            <a:r>
              <a:rPr dirty="0"/>
              <a:t>Michigan Future Business Index</a:t>
            </a:r>
            <a:br>
              <a:rPr lang="en-US" dirty="0"/>
            </a:br>
            <a:r>
              <a:rPr lang="en-US" sz="3100" dirty="0"/>
              <a:t>Methodology</a:t>
            </a:r>
            <a:endParaRPr dirty="0"/>
          </a:p>
        </p:txBody>
      </p:sp>
      <p:sp>
        <p:nvSpPr>
          <p:cNvPr id="163" name="Content Placeholder 2"/>
          <p:cNvSpPr txBox="1">
            <a:spLocks noGrp="1"/>
          </p:cNvSpPr>
          <p:nvPr>
            <p:ph type="body" idx="1"/>
          </p:nvPr>
        </p:nvSpPr>
        <p:spPr>
          <a:prstGeom prst="rect">
            <a:avLst/>
          </a:prstGeom>
        </p:spPr>
        <p:txBody>
          <a:bodyPr>
            <a:normAutofit/>
          </a:bodyPr>
          <a:lstStyle/>
          <a:p>
            <a:pPr marL="339470" indent="-339470" defTabSz="905255">
              <a:spcBef>
                <a:spcPts val="600"/>
              </a:spcBef>
              <a:defRPr sz="2772"/>
            </a:pPr>
            <a:r>
              <a:rPr dirty="0"/>
              <a:t>Statewide survey of </a:t>
            </a:r>
            <a:r>
              <a:rPr lang="en-US" dirty="0"/>
              <a:t>923 </a:t>
            </a:r>
            <a:r>
              <a:rPr dirty="0"/>
              <a:t>small to medium-sized businesses</a:t>
            </a:r>
            <a:r>
              <a:rPr lang="en-US" dirty="0"/>
              <a:t>; 750 completed the survey</a:t>
            </a:r>
            <a:endParaRPr dirty="0"/>
          </a:p>
          <a:p>
            <a:pPr marL="735520" lvl="1" indent="-282892" defTabSz="905255">
              <a:spcBef>
                <a:spcPts val="500"/>
              </a:spcBef>
              <a:defRPr sz="2376" b="1">
                <a:solidFill>
                  <a:srgbClr val="2B59A9"/>
                </a:solidFill>
              </a:defRPr>
            </a:pPr>
            <a:r>
              <a:rPr dirty="0"/>
              <a:t>Mixed-mode survey, conducted online and by phone</a:t>
            </a:r>
            <a:endParaRPr sz="2772" dirty="0"/>
          </a:p>
          <a:p>
            <a:pPr marL="339470" indent="-339470" defTabSz="905255">
              <a:spcBef>
                <a:spcPts val="600"/>
              </a:spcBef>
              <a:defRPr sz="2772"/>
            </a:pPr>
            <a:r>
              <a:rPr dirty="0"/>
              <a:t>Commissioned by </a:t>
            </a:r>
            <a:r>
              <a:rPr lang="en-US" dirty="0" err="1"/>
              <a:t>Cinnaire</a:t>
            </a:r>
            <a:r>
              <a:rPr lang="en-US" dirty="0"/>
              <a:t> </a:t>
            </a:r>
            <a:r>
              <a:rPr dirty="0"/>
              <a:t>&amp; Michigan Business Network</a:t>
            </a:r>
          </a:p>
          <a:p>
            <a:pPr marL="339470" indent="-339470" defTabSz="905255">
              <a:spcBef>
                <a:spcPts val="600"/>
              </a:spcBef>
              <a:defRPr sz="2772"/>
            </a:pPr>
            <a:r>
              <a:rPr dirty="0"/>
              <a:t>Conducted by ROI Insight </a:t>
            </a:r>
          </a:p>
          <a:p>
            <a:pPr marL="735520" lvl="1" indent="-282892" defTabSz="905255">
              <a:spcBef>
                <a:spcPts val="500"/>
              </a:spcBef>
              <a:defRPr sz="2376" b="1">
                <a:solidFill>
                  <a:srgbClr val="2B59A9"/>
                </a:solidFill>
              </a:defRPr>
            </a:pPr>
            <a:r>
              <a:rPr dirty="0"/>
              <a:t>Field Dates: </a:t>
            </a:r>
            <a:r>
              <a:rPr lang="en-US" dirty="0"/>
              <a:t>November 21 </a:t>
            </a:r>
            <a:r>
              <a:rPr dirty="0"/>
              <a:t>through </a:t>
            </a:r>
            <a:r>
              <a:rPr lang="en-US" dirty="0"/>
              <a:t>December 31</a:t>
            </a:r>
            <a:r>
              <a:rPr dirty="0"/>
              <a:t>, </a:t>
            </a:r>
            <a:r>
              <a:rPr lang="en-US" dirty="0"/>
              <a:t>2022</a:t>
            </a:r>
            <a:endParaRPr sz="2772"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0" y="274638"/>
            <a:ext cx="9144000" cy="1143001"/>
          </a:xfrm>
          <a:prstGeom prst="rect">
            <a:avLst/>
          </a:prstGeom>
        </p:spPr>
        <p:txBody>
          <a:bodyPr>
            <a:normAutofit/>
          </a:bodyPr>
          <a:lstStyle/>
          <a:p>
            <a:r>
              <a:rPr lang="en-US" dirty="0"/>
              <a:t>Hiring Continues To Slow</a:t>
            </a:r>
            <a:endParaRPr dirty="0"/>
          </a:p>
        </p:txBody>
      </p:sp>
      <p:sp>
        <p:nvSpPr>
          <p:cNvPr id="183" name="Content Placeholder 2"/>
          <p:cNvSpPr txBox="1">
            <a:spLocks noGrp="1"/>
          </p:cNvSpPr>
          <p:nvPr>
            <p:ph type="body" idx="1"/>
          </p:nvPr>
        </p:nvSpPr>
        <p:spPr>
          <a:xfrm>
            <a:off x="76200" y="1523998"/>
            <a:ext cx="8991600" cy="4544293"/>
          </a:xfrm>
          <a:prstGeom prst="rect">
            <a:avLst/>
          </a:prstGeom>
        </p:spPr>
        <p:txBody>
          <a:bodyPr>
            <a:normAutofit lnSpcReduction="10000"/>
          </a:bodyPr>
          <a:lstStyle/>
          <a:p>
            <a:pPr>
              <a:spcBef>
                <a:spcPts val="0"/>
              </a:spcBef>
              <a:spcAft>
                <a:spcPts val="600"/>
              </a:spcAft>
              <a:defRPr sz="2600"/>
            </a:pPr>
            <a:r>
              <a:rPr lang="en-US" sz="2200" dirty="0"/>
              <a:t>Nearly half (48%) of respondents say they will maintain current staffing levels, while four-in-ten (40%) say they plan to hire more employees. The percentage of those saying they are hiring is down nine points from one year ago. The share of those projecting a decrease in employees reaches a level not seen since 2013.</a:t>
            </a:r>
          </a:p>
          <a:p>
            <a:pPr marL="742950" lvl="1" indent="-285750">
              <a:spcBef>
                <a:spcPts val="0"/>
              </a:spcBef>
              <a:spcAft>
                <a:spcPts val="600"/>
              </a:spcAft>
              <a:defRPr sz="2200" b="1">
                <a:solidFill>
                  <a:srgbClr val="2B59A9"/>
                </a:solidFill>
              </a:defRPr>
            </a:pPr>
            <a:r>
              <a:rPr lang="en-US" sz="2000" dirty="0"/>
              <a:t>Forty percent (40%) say they plan to hire more employees over the next six months. This is the second consecutive MFBI indicating a hiring slowdown. </a:t>
            </a:r>
          </a:p>
          <a:p>
            <a:pPr marL="742950" lvl="1" indent="-285750">
              <a:spcBef>
                <a:spcPts val="0"/>
              </a:spcBef>
              <a:spcAft>
                <a:spcPts val="600"/>
              </a:spcAft>
              <a:defRPr sz="2200" b="1">
                <a:solidFill>
                  <a:srgbClr val="2B59A9"/>
                </a:solidFill>
              </a:defRPr>
            </a:pPr>
            <a:r>
              <a:rPr lang="en-US" sz="2000" dirty="0"/>
              <a:t>Forty-eight percent (48%) </a:t>
            </a:r>
            <a:r>
              <a:rPr sz="2000" dirty="0"/>
              <a:t>will maintain staff at current levels, </a:t>
            </a:r>
            <a:r>
              <a:rPr lang="en-US" sz="2000" dirty="0"/>
              <a:t>up six </a:t>
            </a:r>
            <a:r>
              <a:rPr sz="2000" dirty="0"/>
              <a:t>points from </a:t>
            </a:r>
            <a:r>
              <a:rPr lang="en-US" sz="2000" dirty="0"/>
              <a:t>Q4 2021.</a:t>
            </a:r>
            <a:r>
              <a:rPr sz="2000" dirty="0"/>
              <a:t> </a:t>
            </a:r>
          </a:p>
          <a:p>
            <a:pPr marL="742950" lvl="1" indent="-285750">
              <a:spcBef>
                <a:spcPts val="0"/>
              </a:spcBef>
              <a:spcAft>
                <a:spcPts val="600"/>
              </a:spcAft>
              <a:defRPr sz="2200" b="1">
                <a:solidFill>
                  <a:srgbClr val="2B59A9"/>
                </a:solidFill>
              </a:defRPr>
            </a:pPr>
            <a:r>
              <a:rPr lang="en-US" sz="2000" dirty="0"/>
              <a:t>8</a:t>
            </a:r>
            <a:r>
              <a:rPr sz="2000" dirty="0"/>
              <a:t>% </a:t>
            </a:r>
            <a:r>
              <a:rPr lang="en-US" sz="2000" dirty="0"/>
              <a:t>now </a:t>
            </a:r>
            <a:r>
              <a:rPr sz="2000" dirty="0"/>
              <a:t>say they plan to lay off employee,</a:t>
            </a:r>
            <a:r>
              <a:rPr lang="en-US" sz="2000" dirty="0"/>
              <a:t> which is up three points from Q4 2021 and up five points from Q2 2022.</a:t>
            </a:r>
            <a:endParaRPr sz="2000" dirty="0"/>
          </a:p>
          <a:p>
            <a:pPr>
              <a:spcBef>
                <a:spcPts val="0"/>
              </a:spcBef>
              <a:spcAft>
                <a:spcPts val="600"/>
              </a:spcAft>
              <a:defRPr sz="2600"/>
            </a:pPr>
            <a:r>
              <a:rPr sz="2200" dirty="0"/>
              <a:t>The </a:t>
            </a:r>
            <a:r>
              <a:rPr lang="en-US" sz="2200" dirty="0"/>
              <a:t>Non-Profit/Health Care sector (49%) is most</a:t>
            </a:r>
            <a:r>
              <a:rPr sz="2200" dirty="0"/>
              <a:t> likely to be hiring</a:t>
            </a:r>
            <a:r>
              <a:rPr lang="en-US" sz="2200" dirty="0"/>
              <a:t> in the next six months. The Insurance/Finance/Real Estate sector is most likely to be losing employees in the next six months (12%). </a:t>
            </a:r>
            <a:endParaRPr sz="2200" dirty="0"/>
          </a:p>
        </p:txBody>
      </p:sp>
    </p:spTree>
    <p:extLst>
      <p:ext uri="{BB962C8B-B14F-4D97-AF65-F5344CB8AC3E}">
        <p14:creationId xmlns:p14="http://schemas.microsoft.com/office/powerpoint/2010/main" val="2381189801"/>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 name="Object 2"/>
          <p:cNvGraphicFramePr/>
          <p:nvPr>
            <p:extLst>
              <p:ext uri="{D42A27DB-BD31-4B8C-83A1-F6EECF244321}">
                <p14:modId xmlns:p14="http://schemas.microsoft.com/office/powerpoint/2010/main" val="3008852689"/>
              </p:ext>
            </p:extLst>
          </p:nvPr>
        </p:nvGraphicFramePr>
        <p:xfrm>
          <a:off x="180064" y="1543449"/>
          <a:ext cx="8911553" cy="4419707"/>
        </p:xfrm>
        <a:graphic>
          <a:graphicData uri="http://schemas.openxmlformats.org/drawingml/2006/chart">
            <c:chart xmlns:c="http://schemas.openxmlformats.org/drawingml/2006/chart" xmlns:r="http://schemas.openxmlformats.org/officeDocument/2006/relationships" r:id="rId3"/>
          </a:graphicData>
        </a:graphic>
      </p:graphicFrame>
      <p:sp>
        <p:nvSpPr>
          <p:cNvPr id="218" name="Title 1"/>
          <p:cNvSpPr txBox="1">
            <a:spLocks noGrp="1"/>
          </p:cNvSpPr>
          <p:nvPr>
            <p:ph type="title"/>
          </p:nvPr>
        </p:nvSpPr>
        <p:spPr>
          <a:xfrm>
            <a:off x="0" y="274638"/>
            <a:ext cx="9144000" cy="1143001"/>
          </a:xfrm>
          <a:prstGeom prst="rect">
            <a:avLst/>
          </a:prstGeom>
        </p:spPr>
        <p:txBody>
          <a:bodyPr/>
          <a:lstStyle/>
          <a:p>
            <a:r>
              <a:t>Projected Hiring Trends</a:t>
            </a:r>
          </a:p>
        </p:txBody>
      </p:sp>
      <p:sp>
        <p:nvSpPr>
          <p:cNvPr id="4" name="TextBox 3">
            <a:extLst>
              <a:ext uri="{FF2B5EF4-FFF2-40B4-BE49-F238E27FC236}">
                <a16:creationId xmlns:a16="http://schemas.microsoft.com/office/drawing/2014/main" id="{8ECF21B6-F9FC-1040-8A84-4701F05F0184}"/>
              </a:ext>
            </a:extLst>
          </p:cNvPr>
          <p:cNvSpPr txBox="1"/>
          <p:nvPr/>
        </p:nvSpPr>
        <p:spPr>
          <a:xfrm rot="16200000">
            <a:off x="7202376" y="430767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E733CB8-5638-794C-B568-296B8780F48C}"/>
              </a:ext>
            </a:extLst>
          </p:cNvPr>
          <p:cNvCxnSpPr>
            <a:cxnSpLocks/>
          </p:cNvCxnSpPr>
          <p:nvPr/>
        </p:nvCxnSpPr>
        <p:spPr>
          <a:xfrm flipV="1">
            <a:off x="7872936" y="218236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lang="en-US" dirty="0"/>
              <a:t>Nearly Two-In-Three Continue to Report a Lack of Job Applicants</a:t>
            </a:r>
            <a:endParaRPr dirty="0"/>
          </a:p>
        </p:txBody>
      </p:sp>
      <p:sp>
        <p:nvSpPr>
          <p:cNvPr id="221" name="Content Placeholder 2"/>
          <p:cNvSpPr txBox="1">
            <a:spLocks noGrp="1"/>
          </p:cNvSpPr>
          <p:nvPr>
            <p:ph type="body" idx="1"/>
          </p:nvPr>
        </p:nvSpPr>
        <p:spPr>
          <a:xfrm>
            <a:off x="304800" y="1524000"/>
            <a:ext cx="8610600" cy="4629150"/>
          </a:xfrm>
          <a:prstGeom prst="rect">
            <a:avLst/>
          </a:prstGeom>
        </p:spPr>
        <p:txBody>
          <a:bodyPr>
            <a:normAutofit fontScale="92500" lnSpcReduction="20000"/>
          </a:bodyPr>
          <a:lstStyle/>
          <a:p>
            <a:pPr>
              <a:spcBef>
                <a:spcPts val="600"/>
              </a:spcBef>
              <a:defRPr sz="2800"/>
            </a:pPr>
            <a:r>
              <a:rPr lang="en-US" dirty="0"/>
              <a:t>No change from Q2, 63% rate their access to qualified talent as “only fair” or “poor.” Only 29% say it’s “pretty good” or “excellent.” </a:t>
            </a:r>
          </a:p>
          <a:p>
            <a:pPr>
              <a:spcBef>
                <a:spcPts val="600"/>
              </a:spcBef>
              <a:defRPr sz="2800"/>
            </a:pPr>
            <a:r>
              <a:rPr lang="en-US" dirty="0"/>
              <a:t>Nearly two-thirds 64</a:t>
            </a:r>
            <a:r>
              <a:rPr dirty="0"/>
              <a:t>% are</a:t>
            </a:r>
            <a:r>
              <a:rPr lang="en-US" dirty="0"/>
              <a:t> still</a:t>
            </a:r>
            <a:r>
              <a:rPr dirty="0"/>
              <a:t> </a:t>
            </a:r>
            <a:r>
              <a:rPr lang="en-US" dirty="0"/>
              <a:t>having </a:t>
            </a:r>
            <a:r>
              <a:rPr dirty="0"/>
              <a:t>difficulty filling open jobs</a:t>
            </a:r>
            <a:r>
              <a:rPr lang="en-US" dirty="0"/>
              <a:t>.</a:t>
            </a:r>
            <a:endParaRPr dirty="0"/>
          </a:p>
          <a:p>
            <a:pPr marL="742950" lvl="1" indent="-285750">
              <a:spcBef>
                <a:spcPts val="500"/>
              </a:spcBef>
              <a:defRPr sz="2400" b="1">
                <a:solidFill>
                  <a:srgbClr val="2B59A9"/>
                </a:solidFill>
              </a:defRPr>
            </a:pPr>
            <a:r>
              <a:rPr lang="en-US" dirty="0"/>
              <a:t>Up two points from a year ago, 82</a:t>
            </a:r>
            <a:r>
              <a:rPr dirty="0"/>
              <a:t>% of those </a:t>
            </a:r>
            <a:r>
              <a:rPr u="sng" dirty="0"/>
              <a:t>actively searching</a:t>
            </a:r>
            <a:r>
              <a:rPr dirty="0"/>
              <a:t> for talent are having difficulty</a:t>
            </a:r>
            <a:r>
              <a:rPr lang="en-US" dirty="0"/>
              <a:t>.</a:t>
            </a:r>
            <a:r>
              <a:rPr dirty="0"/>
              <a:t> </a:t>
            </a:r>
            <a:endParaRPr lang="en-US" dirty="0"/>
          </a:p>
          <a:p>
            <a:pPr marL="742950" lvl="1" indent="-285750">
              <a:spcBef>
                <a:spcPts val="500"/>
              </a:spcBef>
              <a:defRPr sz="2400" b="1">
                <a:solidFill>
                  <a:srgbClr val="2B59A9"/>
                </a:solidFill>
              </a:defRPr>
            </a:pPr>
            <a:r>
              <a:rPr lang="en-US" dirty="0"/>
              <a:t>42% attribute that difficulty to a lack of </a:t>
            </a:r>
            <a:r>
              <a:rPr lang="en-US" u="sng" dirty="0"/>
              <a:t>any</a:t>
            </a:r>
            <a:r>
              <a:rPr lang="en-US" dirty="0"/>
              <a:t> applicants – down 15 points from a year ago</a:t>
            </a:r>
          </a:p>
          <a:p>
            <a:pPr marL="742950" lvl="1" indent="-285750">
              <a:spcBef>
                <a:spcPts val="500"/>
              </a:spcBef>
              <a:defRPr sz="2400" b="1">
                <a:solidFill>
                  <a:srgbClr val="2B59A9"/>
                </a:solidFill>
              </a:defRPr>
            </a:pPr>
            <a:r>
              <a:rPr lang="en-US" dirty="0"/>
              <a:t>48</a:t>
            </a:r>
            <a:r>
              <a:rPr dirty="0"/>
              <a:t>% </a:t>
            </a:r>
            <a:r>
              <a:rPr lang="en-US" dirty="0"/>
              <a:t>attribute it to</a:t>
            </a:r>
            <a:r>
              <a:rPr dirty="0"/>
              <a:t> </a:t>
            </a:r>
            <a:r>
              <a:rPr lang="en-US" dirty="0"/>
              <a:t>a</a:t>
            </a:r>
            <a:r>
              <a:rPr dirty="0"/>
              <a:t> lack of </a:t>
            </a:r>
            <a:r>
              <a:rPr u="sng" dirty="0"/>
              <a:t>qualified</a:t>
            </a:r>
            <a:r>
              <a:rPr dirty="0"/>
              <a:t> applicants</a:t>
            </a:r>
            <a:r>
              <a:rPr lang="en-US" dirty="0"/>
              <a:t> – up 19 points from a year ago and back on top, indicating a shift in the labor market.</a:t>
            </a:r>
          </a:p>
          <a:p>
            <a:pPr marL="1200150" lvl="2" indent="-285750">
              <a:spcBef>
                <a:spcPts val="500"/>
              </a:spcBef>
              <a:buChar char="–"/>
              <a:defRPr sz="2000" b="1">
                <a:solidFill>
                  <a:srgbClr val="BD1B40"/>
                </a:solidFill>
              </a:defRPr>
            </a:pPr>
            <a:r>
              <a:rPr lang="en-US" sz="2200" dirty="0"/>
              <a:t>Most say they are keeping the positions open, training less qualified applicants or using temp agencies to fill positions.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normAutofit fontScale="90000"/>
          </a:bodyPr>
          <a:lstStyle>
            <a:lvl1pPr defTabSz="896111">
              <a:defRPr sz="3920">
                <a:effectLst>
                  <a:outerShdw blurRad="49784" dist="37338" dir="5400000" rotWithShape="0">
                    <a:srgbClr val="000000">
                      <a:alpha val="40000"/>
                    </a:srgbClr>
                  </a:outerShdw>
                </a:effectLst>
              </a:defRPr>
            </a:lvl1pPr>
          </a:lstStyle>
          <a:p>
            <a:r>
              <a:rPr dirty="0"/>
              <a:t>Wage </a:t>
            </a:r>
            <a:r>
              <a:rPr lang="en-US" dirty="0"/>
              <a:t>Inflation Continues </a:t>
            </a:r>
            <a:br>
              <a:rPr lang="en-US" dirty="0"/>
            </a:br>
            <a:r>
              <a:rPr lang="en-US" dirty="0"/>
              <a:t>to Set Records</a:t>
            </a:r>
            <a:endParaRPr dirty="0"/>
          </a:p>
        </p:txBody>
      </p:sp>
      <p:sp>
        <p:nvSpPr>
          <p:cNvPr id="186" name="Content Placeholder 2"/>
          <p:cNvSpPr txBox="1">
            <a:spLocks noGrp="1"/>
          </p:cNvSpPr>
          <p:nvPr>
            <p:ph type="body" idx="1"/>
          </p:nvPr>
        </p:nvSpPr>
        <p:spPr>
          <a:xfrm>
            <a:off x="425708" y="1638300"/>
            <a:ext cx="8229601" cy="4505646"/>
          </a:xfrm>
          <a:prstGeom prst="rect">
            <a:avLst/>
          </a:prstGeom>
        </p:spPr>
        <p:txBody>
          <a:bodyPr>
            <a:normAutofit lnSpcReduction="10000"/>
          </a:bodyPr>
          <a:lstStyle/>
          <a:p>
            <a:pPr>
              <a:spcBef>
                <a:spcPts val="0"/>
              </a:spcBef>
              <a:spcAft>
                <a:spcPts val="1200"/>
              </a:spcAft>
              <a:defRPr sz="2800"/>
            </a:pPr>
            <a:r>
              <a:rPr lang="en-US" b="1" dirty="0"/>
              <a:t>Reminder: </a:t>
            </a:r>
            <a:r>
              <a:rPr lang="en-US" dirty="0"/>
              <a:t>earlier in the survey, a record share (62%) said they’ve already raised wages in the past six months and “wage inflation” is now the third most significant challenge (32%) to doing business in Michigan.</a:t>
            </a:r>
          </a:p>
          <a:p>
            <a:pPr>
              <a:spcBef>
                <a:spcPts val="0"/>
              </a:spcBef>
              <a:spcAft>
                <a:spcPts val="1200"/>
              </a:spcAft>
              <a:defRPr sz="2800"/>
            </a:pPr>
            <a:r>
              <a:rPr lang="en-US" dirty="0"/>
              <a:t>Nearly half (46%) say they will continue to raise wages in the next six months, another near-record result.</a:t>
            </a:r>
            <a:endParaRPr dirty="0"/>
          </a:p>
          <a:p>
            <a:pPr>
              <a:spcBef>
                <a:spcPts val="0"/>
              </a:spcBef>
              <a:spcAft>
                <a:spcPts val="1200"/>
              </a:spcAft>
              <a:defRPr sz="2800"/>
            </a:pPr>
            <a:r>
              <a:rPr dirty="0"/>
              <a:t>Projections for wage </a:t>
            </a:r>
            <a:r>
              <a:rPr lang="en-US" dirty="0"/>
              <a:t>growth</a:t>
            </a:r>
            <a:r>
              <a:rPr dirty="0"/>
              <a:t> are strongest in the </a:t>
            </a:r>
            <a:r>
              <a:rPr lang="en-US" dirty="0"/>
              <a:t>Insurance/Finance/Real Estate sector (55%).</a:t>
            </a:r>
            <a:endParaRPr dirty="0"/>
          </a:p>
        </p:txBody>
      </p:sp>
    </p:spTree>
    <p:extLst>
      <p:ext uri="{BB962C8B-B14F-4D97-AF65-F5344CB8AC3E}">
        <p14:creationId xmlns:p14="http://schemas.microsoft.com/office/powerpoint/2010/main" val="1724307026"/>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prstGeom prst="rect">
            <a:avLst/>
          </a:prstGeom>
        </p:spPr>
        <p:txBody>
          <a:bodyPr>
            <a:normAutofit/>
          </a:bodyPr>
          <a:lstStyle>
            <a:lvl1pPr defTabSz="886968">
              <a:defRPr sz="3880">
                <a:effectLst>
                  <a:outerShdw blurRad="49276" dist="36957" dir="5400000" rotWithShape="0">
                    <a:srgbClr val="000000">
                      <a:alpha val="40000"/>
                    </a:srgbClr>
                  </a:outerShdw>
                </a:effectLst>
              </a:defRPr>
            </a:lvl1pPr>
          </a:lstStyle>
          <a:p>
            <a:r>
              <a:rPr dirty="0"/>
              <a:t>Projected </a:t>
            </a:r>
            <a:r>
              <a:rPr lang="en-US" dirty="0"/>
              <a:t>Wage Trends</a:t>
            </a:r>
            <a:endParaRPr dirty="0"/>
          </a:p>
        </p:txBody>
      </p:sp>
      <p:graphicFrame>
        <p:nvGraphicFramePr>
          <p:cNvPr id="227" name="Object 2"/>
          <p:cNvGraphicFramePr/>
          <p:nvPr>
            <p:extLst>
              <p:ext uri="{D42A27DB-BD31-4B8C-83A1-F6EECF244321}">
                <p14:modId xmlns:p14="http://schemas.microsoft.com/office/powerpoint/2010/main" val="2956526720"/>
              </p:ext>
            </p:extLst>
          </p:nvPr>
        </p:nvGraphicFramePr>
        <p:xfrm>
          <a:off x="98133" y="1595132"/>
          <a:ext cx="8901732" cy="4318215"/>
        </p:xfrm>
        <a:graphic>
          <a:graphicData uri="http://schemas.openxmlformats.org/drawingml/2006/chart">
            <c:chart xmlns:c="http://schemas.openxmlformats.org/drawingml/2006/chart" xmlns:r="http://schemas.openxmlformats.org/officeDocument/2006/relationships" r:id="rId3"/>
          </a:graphicData>
        </a:graphic>
      </p:graphicFrame>
      <p:sp>
        <p:nvSpPr>
          <p:cNvPr id="228" name="* Only 0.7% Decreasing Wages"/>
          <p:cNvSpPr txBox="1"/>
          <p:nvPr/>
        </p:nvSpPr>
        <p:spPr>
          <a:xfrm>
            <a:off x="5048288" y="4765463"/>
            <a:ext cx="2177838" cy="292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300"/>
            </a:lvl1pPr>
          </a:lstStyle>
          <a:p>
            <a:r>
              <a:rPr dirty="0"/>
              <a:t>* Only </a:t>
            </a:r>
            <a:r>
              <a:rPr lang="en-US" dirty="0"/>
              <a:t>0.7</a:t>
            </a:r>
            <a:r>
              <a:rPr dirty="0"/>
              <a:t>% Decreasing Wages</a:t>
            </a:r>
          </a:p>
        </p:txBody>
      </p:sp>
      <p:sp>
        <p:nvSpPr>
          <p:cNvPr id="5" name="TextBox 4">
            <a:extLst>
              <a:ext uri="{FF2B5EF4-FFF2-40B4-BE49-F238E27FC236}">
                <a16:creationId xmlns:a16="http://schemas.microsoft.com/office/drawing/2014/main" id="{F742BCB1-FE30-7F4B-9293-C03297E26C1F}"/>
              </a:ext>
            </a:extLst>
          </p:cNvPr>
          <p:cNvSpPr txBox="1"/>
          <p:nvPr/>
        </p:nvSpPr>
        <p:spPr>
          <a:xfrm rot="16200000">
            <a:off x="7203818" y="4283293"/>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6" name="Straight Connector 5">
            <a:extLst>
              <a:ext uri="{FF2B5EF4-FFF2-40B4-BE49-F238E27FC236}">
                <a16:creationId xmlns:a16="http://schemas.microsoft.com/office/drawing/2014/main" id="{4ADF5550-F28D-504D-925E-DAFEA462FD8A}"/>
              </a:ext>
            </a:extLst>
          </p:cNvPr>
          <p:cNvCxnSpPr>
            <a:cxnSpLocks/>
          </p:cNvCxnSpPr>
          <p:nvPr/>
        </p:nvCxnSpPr>
        <p:spPr>
          <a:xfrm flipV="1">
            <a:off x="7862655" y="2193153"/>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normAutofit/>
          </a:bodyPr>
          <a:lstStyle/>
          <a:p>
            <a:r>
              <a:rPr dirty="0"/>
              <a:t>Projected Investments</a:t>
            </a:r>
            <a:r>
              <a:rPr lang="en-US" dirty="0"/>
              <a:t> &amp; Growth</a:t>
            </a:r>
            <a:endParaRPr dirty="0"/>
          </a:p>
        </p:txBody>
      </p:sp>
      <p:sp>
        <p:nvSpPr>
          <p:cNvPr id="232" name="Content Placeholder 2"/>
          <p:cNvSpPr txBox="1">
            <a:spLocks noGrp="1"/>
          </p:cNvSpPr>
          <p:nvPr>
            <p:ph type="body" idx="1"/>
          </p:nvPr>
        </p:nvSpPr>
        <p:spPr>
          <a:xfrm>
            <a:off x="457199" y="1709055"/>
            <a:ext cx="8341743" cy="4419600"/>
          </a:xfrm>
          <a:prstGeom prst="rect">
            <a:avLst/>
          </a:prstGeom>
        </p:spPr>
        <p:txBody>
          <a:bodyPr>
            <a:normAutofit/>
          </a:bodyPr>
          <a:lstStyle/>
          <a:p>
            <a:pPr marL="339470" indent="-339470" defTabSz="905255">
              <a:spcBef>
                <a:spcPts val="600"/>
              </a:spcBef>
              <a:defRPr sz="2772"/>
            </a:pPr>
            <a:r>
              <a:rPr lang="en-US" dirty="0"/>
              <a:t>A majority (61%) plan to </a:t>
            </a:r>
            <a:r>
              <a:rPr dirty="0"/>
              <a:t>invest in </a:t>
            </a:r>
            <a:r>
              <a:rPr b="1" dirty="0"/>
              <a:t>employee training </a:t>
            </a:r>
            <a:r>
              <a:rPr lang="en-US" dirty="0"/>
              <a:t>within the next 6 months </a:t>
            </a:r>
            <a:r>
              <a:rPr dirty="0"/>
              <a:t>– </a:t>
            </a:r>
            <a:r>
              <a:rPr lang="en-US" dirty="0"/>
              <a:t>up two points from one year ago.</a:t>
            </a:r>
          </a:p>
          <a:p>
            <a:pPr marL="339470" indent="-339470" defTabSz="905255">
              <a:spcBef>
                <a:spcPts val="600"/>
              </a:spcBef>
              <a:defRPr sz="2772"/>
            </a:pPr>
            <a:r>
              <a:rPr lang="en-US" dirty="0"/>
              <a:t>More than half </a:t>
            </a:r>
            <a:r>
              <a:rPr dirty="0"/>
              <a:t>(5</a:t>
            </a:r>
            <a:r>
              <a:rPr lang="en-US" dirty="0"/>
              <a:t>2</a:t>
            </a:r>
            <a:r>
              <a:rPr dirty="0"/>
              <a:t>%) will invest in </a:t>
            </a:r>
            <a:r>
              <a:rPr b="1" dirty="0"/>
              <a:t>advertising</a:t>
            </a:r>
            <a:r>
              <a:rPr dirty="0"/>
              <a:t> – </a:t>
            </a:r>
            <a:r>
              <a:rPr lang="en-US" dirty="0"/>
              <a:t>up two points from one year ago.</a:t>
            </a:r>
          </a:p>
          <a:p>
            <a:pPr marL="339470" indent="-339470" defTabSz="905255">
              <a:spcBef>
                <a:spcPts val="600"/>
              </a:spcBef>
              <a:defRPr sz="2772"/>
            </a:pPr>
            <a:r>
              <a:rPr lang="en-US" dirty="0"/>
              <a:t>Nearly one quarter (25%) plan to invest in </a:t>
            </a:r>
            <a:r>
              <a:rPr lang="en-US" b="1" dirty="0"/>
              <a:t>new equipment</a:t>
            </a:r>
            <a:r>
              <a:rPr lang="en-US" dirty="0"/>
              <a:t> – down one point from a year ago.</a:t>
            </a:r>
          </a:p>
          <a:p>
            <a:pPr marL="339470" indent="-339470" defTabSz="905255">
              <a:spcBef>
                <a:spcPts val="600"/>
              </a:spcBef>
              <a:defRPr sz="2772"/>
            </a:pPr>
            <a:r>
              <a:rPr lang="en-US" dirty="0"/>
              <a:t>Over one-third </a:t>
            </a:r>
            <a:r>
              <a:rPr dirty="0"/>
              <a:t>(</a:t>
            </a:r>
            <a:r>
              <a:rPr lang="en-US" dirty="0"/>
              <a:t>35</a:t>
            </a:r>
            <a:r>
              <a:rPr dirty="0"/>
              <a:t>%) plan to add a </a:t>
            </a:r>
            <a:r>
              <a:rPr b="1" dirty="0"/>
              <a:t>new product line or service</a:t>
            </a:r>
            <a:r>
              <a:rPr dirty="0"/>
              <a:t> — </a:t>
            </a:r>
            <a:r>
              <a:rPr lang="en-US" dirty="0"/>
              <a:t>up one point from one year ago.</a:t>
            </a:r>
            <a:endParaRPr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1"/>
          <p:cNvSpPr txBox="1">
            <a:spLocks noGrp="1"/>
          </p:cNvSpPr>
          <p:nvPr>
            <p:ph type="title"/>
          </p:nvPr>
        </p:nvSpPr>
        <p:spPr>
          <a:prstGeom prst="rect">
            <a:avLst/>
          </a:prstGeom>
        </p:spPr>
        <p:txBody>
          <a:bodyPr/>
          <a:lstStyle/>
          <a:p>
            <a:r>
              <a:rPr dirty="0"/>
              <a:t>Conclusions:</a:t>
            </a:r>
          </a:p>
        </p:txBody>
      </p:sp>
      <p:sp>
        <p:nvSpPr>
          <p:cNvPr id="235" name="Content Placeholder 2"/>
          <p:cNvSpPr txBox="1">
            <a:spLocks noGrp="1"/>
          </p:cNvSpPr>
          <p:nvPr>
            <p:ph type="body" idx="1"/>
          </p:nvPr>
        </p:nvSpPr>
        <p:spPr>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dirty="0"/>
              <a:t>Inflation worries continue, but the Q4 2022 MFBI indicates that fears of a long recession are softening. The data indicates that wage inflation is making a more significant impact on profitability and hiring. </a:t>
            </a:r>
          </a:p>
          <a:p>
            <a:pPr marL="257175" indent="-257175" defTabSz="685800">
              <a:spcBef>
                <a:spcPts val="400"/>
              </a:spcBef>
              <a:defRPr sz="2400"/>
            </a:pPr>
            <a:r>
              <a:rPr lang="en-US" sz="2400" dirty="0"/>
              <a:t>Satisfaction with the economy continues to slump.</a:t>
            </a:r>
            <a:endParaRPr sz="2400" dirty="0"/>
          </a:p>
          <a:p>
            <a:pPr marL="257175" indent="-257175" defTabSz="685800">
              <a:spcBef>
                <a:spcPts val="400"/>
              </a:spcBef>
              <a:defRPr sz="2400"/>
            </a:pPr>
            <a:r>
              <a:rPr lang="en-US" sz="2400" dirty="0"/>
              <a:t>Sales and profits for the last six months exceeded expectations of the Q2 2022 MFBI. However, small business is cautious regarding projections for the next six months. They see reasons for optimism (growth, demand, opportunity) but the economy and labor market continue to cause uncertainty. </a:t>
            </a:r>
          </a:p>
          <a:p>
            <a:pPr marL="257175" indent="-257175" defTabSz="685800">
              <a:spcBef>
                <a:spcPts val="400"/>
              </a:spcBef>
              <a:defRPr sz="2400"/>
            </a:pPr>
            <a:r>
              <a:rPr lang="en-US" sz="2400" dirty="0"/>
              <a:t>Hiring slows as wage inflation eats into profits. Job creators indicate that they’re again focused on ROI when hiring.</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3"/>
          <p:cNvSpPr txBox="1">
            <a:spLocks noGrp="1"/>
          </p:cNvSpPr>
          <p:nvPr>
            <p:ph type="body" idx="1"/>
          </p:nvPr>
        </p:nvSpPr>
        <p:spPr>
          <a:prstGeom prst="rect">
            <a:avLst/>
          </a:prstGeom>
        </p:spPr>
        <p:txBody>
          <a:bodyPr/>
          <a:lstStyle/>
          <a:p>
            <a:pPr marL="318897" indent="-318897" defTabSz="850391">
              <a:spcBef>
                <a:spcPts val="600"/>
              </a:spcBef>
              <a:defRPr sz="2604">
                <a:solidFill>
                  <a:srgbClr val="0D0D0D"/>
                </a:solidFill>
              </a:defRPr>
            </a:pPr>
            <a:r>
              <a:rPr lang="en-US" sz="2400" dirty="0">
                <a:solidFill>
                  <a:schemeClr val="tx1"/>
                </a:solidFill>
                <a:latin typeface="+mj-ea"/>
              </a:rPr>
              <a:t>While the intensity has cooled slightly, most still believe Michigan is a great place to do business with a fair tax system.</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62% believe Michigan remains a pretty good (49%) to excellent (13%) market for their business.</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62% rate our state business taxes as mostly (56%) to very (7%) fair.</a:t>
            </a:r>
          </a:p>
          <a:p>
            <a:pPr marL="0" indent="0" defTabSz="850391">
              <a:spcBef>
                <a:spcPts val="600"/>
              </a:spcBef>
              <a:buNone/>
              <a:defRPr sz="2604" b="1">
                <a:solidFill>
                  <a:srgbClr val="0D0D0D"/>
                </a:solidFill>
              </a:defRPr>
            </a:pPr>
            <a:endParaRPr sz="2400" dirty="0">
              <a:solidFill>
                <a:schemeClr val="accent1">
                  <a:lumMod val="75000"/>
                </a:schemeClr>
              </a:solidFill>
              <a:latin typeface="+mj-ea"/>
              <a:ea typeface="+mj-ea"/>
            </a:endParaRPr>
          </a:p>
        </p:txBody>
      </p:sp>
      <p:sp>
        <p:nvSpPr>
          <p:cNvPr id="192" name="Title 1"/>
          <p:cNvSpPr txBox="1"/>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gn="ctr">
              <a:defRPr sz="4000" b="1">
                <a:solidFill>
                  <a:srgbClr val="FFFFFF"/>
                </a:solidFill>
                <a:effectLst>
                  <a:outerShdw blurRad="50800" dist="38100" dir="5400000" rotWithShape="0">
                    <a:srgbClr val="000000">
                      <a:alpha val="40000"/>
                    </a:srgbClr>
                  </a:outerShdw>
                </a:effectLst>
                <a:latin typeface="Arial"/>
                <a:ea typeface="Arial"/>
                <a:cs typeface="Arial"/>
                <a:sym typeface="Arial"/>
              </a:defRPr>
            </a:lvl1pPr>
          </a:lstStyle>
          <a:p>
            <a:r>
              <a:t>Conclusions:</a:t>
            </a:r>
          </a:p>
        </p:txBody>
      </p:sp>
    </p:spTree>
    <p:extLst>
      <p:ext uri="{BB962C8B-B14F-4D97-AF65-F5344CB8AC3E}">
        <p14:creationId xmlns:p14="http://schemas.microsoft.com/office/powerpoint/2010/main" val="2988390087"/>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hank you!"/>
          <p:cNvSpPr txBox="1">
            <a:spLocks noGrp="1"/>
          </p:cNvSpPr>
          <p:nvPr>
            <p:ph type="ctrTitle"/>
          </p:nvPr>
        </p:nvSpPr>
        <p:spPr>
          <a:prstGeom prst="rect">
            <a:avLst/>
          </a:prstGeom>
        </p:spPr>
        <p:txBody>
          <a:bodyPr/>
          <a:lstStyle/>
          <a:p>
            <a:r>
              <a:t>Thank you!</a:t>
            </a:r>
          </a:p>
        </p:txBody>
      </p:sp>
      <p:sp>
        <p:nvSpPr>
          <p:cNvPr id="241" name="We appreciate your interest in the MFBI. For more information or detailed findings, please contact Michigan Business Network.…"/>
          <p:cNvSpPr txBox="1"/>
          <p:nvPr/>
        </p:nvSpPr>
        <p:spPr>
          <a:xfrm>
            <a:off x="954611" y="3630929"/>
            <a:ext cx="7234778" cy="2225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We appreciate your interest in the MFBI. For more information or detailed findings, please contact Michigan Business Network. </a:t>
            </a:r>
          </a:p>
          <a:p>
            <a:endParaRPr/>
          </a:p>
          <a:p>
            <a:r>
              <a:rPr u="sng">
                <a:solidFill>
                  <a:srgbClr val="0000FF"/>
                </a:solidFill>
                <a:uFill>
                  <a:solidFill>
                    <a:srgbClr val="0000FF"/>
                  </a:solidFill>
                </a:uFill>
                <a:hlinkClick r:id="rId2"/>
              </a:rPr>
              <a:t>http://www.michiganbusinessnetwork.com</a:t>
            </a:r>
          </a:p>
          <a:p>
            <a:r>
              <a:t>109 E. Oakland Ave.</a:t>
            </a:r>
          </a:p>
          <a:p>
            <a:r>
              <a:t>P.O. Box 15279</a:t>
            </a:r>
          </a:p>
          <a:p>
            <a:r>
              <a:t>Lansing, MI 48906</a:t>
            </a:r>
          </a:p>
          <a:p>
            <a:r>
              <a:t>(517) 755-9649</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dirty="0"/>
              <a:t>Key Takeaways </a:t>
            </a:r>
          </a:p>
        </p:txBody>
      </p:sp>
      <p:sp>
        <p:nvSpPr>
          <p:cNvPr id="166" name="Content Placeholder 2"/>
          <p:cNvSpPr txBox="1">
            <a:spLocks noGrp="1"/>
          </p:cNvSpPr>
          <p:nvPr>
            <p:ph type="body" idx="1"/>
          </p:nvPr>
        </p:nvSpPr>
        <p:spPr>
          <a:xfrm>
            <a:off x="178131" y="1533832"/>
            <a:ext cx="8882742" cy="4640494"/>
          </a:xfrm>
          <a:prstGeom prst="rect">
            <a:avLst/>
          </a:prstGeom>
        </p:spPr>
        <p:txBody>
          <a:bodyPr>
            <a:normAutofit/>
          </a:bodyPr>
          <a:lstStyle/>
          <a:p>
            <a:pPr marL="416623" indent="-416623" defTabSz="740663">
              <a:spcBef>
                <a:spcPts val="500"/>
              </a:spcBef>
              <a:defRPr sz="2268"/>
            </a:pPr>
            <a:r>
              <a:rPr lang="en-US" dirty="0"/>
              <a:t>The wage inflation stressor is growing, as overall inflation continues to impact profits. However, supply chain challenges are subsiding.</a:t>
            </a:r>
          </a:p>
          <a:p>
            <a:pPr marL="857494" lvl="1" indent="-416623" defTabSz="740663">
              <a:spcBef>
                <a:spcPts val="500"/>
              </a:spcBef>
              <a:defRPr sz="2268"/>
            </a:pPr>
            <a:r>
              <a:rPr lang="en-US" dirty="0"/>
              <a:t>Inflation remains the number one challenge to doing business, but wage inflation is climbing the list, impacting profits and hiring. </a:t>
            </a:r>
          </a:p>
          <a:p>
            <a:pPr marL="416623" indent="-416623" defTabSz="740663">
              <a:spcBef>
                <a:spcPts val="500"/>
              </a:spcBef>
              <a:defRPr sz="2268"/>
            </a:pPr>
            <a:r>
              <a:rPr lang="en-US" dirty="0"/>
              <a:t>Sales and profits over the past six months beat Q2 MFBI projections, but uncertainty over business costs and the economy is restraining optimism for the next six months.</a:t>
            </a:r>
          </a:p>
          <a:p>
            <a:pPr marL="416623" indent="-416623" defTabSz="740663">
              <a:spcBef>
                <a:spcPts val="500"/>
              </a:spcBef>
              <a:defRPr sz="2268"/>
            </a:pPr>
            <a:r>
              <a:rPr lang="en-US" dirty="0"/>
              <a:t>Hiring projections slow as wage inflation eats into profits.</a:t>
            </a:r>
          </a:p>
          <a:p>
            <a:pPr marL="416623" indent="-416623" defTabSz="740663">
              <a:spcBef>
                <a:spcPts val="500"/>
              </a:spcBef>
              <a:defRPr sz="2268"/>
            </a:pPr>
            <a:r>
              <a:rPr lang="en-US" dirty="0"/>
              <a:t>More than 4 in 10 say they’ve fully recovered from the COVID-19 pandemic and comments to open-end questions indicate fears of long-term inflation and a recession are easing. The next six months will be critical in setting the stage for business success over the next decade. </a:t>
            </a:r>
          </a:p>
        </p:txBody>
      </p:sp>
    </p:spTree>
    <p:extLst>
      <p:ext uri="{BB962C8B-B14F-4D97-AF65-F5344CB8AC3E}">
        <p14:creationId xmlns:p14="http://schemas.microsoft.com/office/powerpoint/2010/main" val="256688845"/>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dirty="0"/>
              <a:t>The Past Six Months</a:t>
            </a:r>
          </a:p>
        </p:txBody>
      </p:sp>
      <p:sp>
        <p:nvSpPr>
          <p:cNvPr id="169" name="Content Placeholder 2"/>
          <p:cNvSpPr txBox="1">
            <a:spLocks noGrp="1"/>
          </p:cNvSpPr>
          <p:nvPr>
            <p:ph type="body" idx="1"/>
          </p:nvPr>
        </p:nvSpPr>
        <p:spPr>
          <a:xfrm>
            <a:off x="76200" y="1533525"/>
            <a:ext cx="8991600" cy="4603804"/>
          </a:xfrm>
          <a:prstGeom prst="rect">
            <a:avLst/>
          </a:prstGeom>
        </p:spPr>
        <p:txBody>
          <a:bodyPr>
            <a:normAutofit fontScale="92500" lnSpcReduction="10000"/>
          </a:bodyPr>
          <a:lstStyle/>
          <a:p>
            <a:pPr marL="462915" indent="-462915" defTabSz="822959">
              <a:spcBef>
                <a:spcPts val="600"/>
              </a:spcBef>
              <a:defRPr sz="2520"/>
            </a:pPr>
            <a:r>
              <a:rPr lang="en-US" dirty="0"/>
              <a:t>While the percentage of those reporting hiring and profit increases are up slightly since Q2, the share of those reporting higher wages and sales has held steady. All met or beat Q2 MFBI projections.</a:t>
            </a:r>
          </a:p>
          <a:p>
            <a:pPr marL="822959" lvl="1" indent="-462915" defTabSz="822959">
              <a:spcBef>
                <a:spcPts val="500"/>
              </a:spcBef>
              <a:defRPr sz="2159" b="1">
                <a:solidFill>
                  <a:srgbClr val="2B59A9"/>
                </a:solidFill>
              </a:defRPr>
            </a:pPr>
            <a:r>
              <a:rPr dirty="0"/>
              <a:t>Wage </a:t>
            </a:r>
            <a:r>
              <a:rPr lang="en-US" dirty="0"/>
              <a:t>increases holding steady at record level</a:t>
            </a:r>
            <a:endParaRPr sz="2520" dirty="0"/>
          </a:p>
          <a:p>
            <a:pPr marL="1183004" lvl="2" indent="-462915" defTabSz="822959">
              <a:spcBef>
                <a:spcPts val="400"/>
              </a:spcBef>
              <a:defRPr sz="1800" b="1">
                <a:solidFill>
                  <a:srgbClr val="BD1B40"/>
                </a:solidFill>
              </a:defRPr>
            </a:pPr>
            <a:r>
              <a:rPr lang="en-US" dirty="0"/>
              <a:t>More than six in ten (62%) say their employee wages have increased in last six months, representing no change since Q2.</a:t>
            </a:r>
            <a:endParaRPr sz="1600" dirty="0"/>
          </a:p>
          <a:p>
            <a:pPr marL="822959" lvl="1" indent="-462915" defTabSz="822959">
              <a:spcBef>
                <a:spcPts val="500"/>
              </a:spcBef>
              <a:defRPr sz="2159" b="1">
                <a:solidFill>
                  <a:srgbClr val="2B59A9"/>
                </a:solidFill>
              </a:defRPr>
            </a:pPr>
            <a:r>
              <a:rPr lang="en-US" dirty="0"/>
              <a:t>Sales increases holding steady since Q2</a:t>
            </a:r>
            <a:endParaRPr lang="en-US" sz="2520" dirty="0"/>
          </a:p>
          <a:p>
            <a:pPr marL="1183004" lvl="2" indent="-462915" defTabSz="822959">
              <a:spcBef>
                <a:spcPts val="400"/>
              </a:spcBef>
              <a:defRPr sz="1800" b="1">
                <a:solidFill>
                  <a:srgbClr val="BD1B40"/>
                </a:solidFill>
              </a:defRPr>
            </a:pPr>
            <a:r>
              <a:rPr lang="en-US" dirty="0"/>
              <a:t>Four in ten (40%) say sales have increased in the last six months.</a:t>
            </a:r>
            <a:endParaRPr lang="en-US" sz="1600" dirty="0"/>
          </a:p>
          <a:p>
            <a:pPr marL="822959" lvl="1" indent="-462915" defTabSz="822959">
              <a:spcBef>
                <a:spcPts val="500"/>
              </a:spcBef>
              <a:defRPr sz="2159" b="1">
                <a:solidFill>
                  <a:srgbClr val="2B59A9"/>
                </a:solidFill>
              </a:defRPr>
            </a:pPr>
            <a:r>
              <a:rPr lang="en-US" dirty="0"/>
              <a:t>Profit increases ticked up slightly since Q2</a:t>
            </a:r>
            <a:endParaRPr lang="en-US" sz="2520" dirty="0"/>
          </a:p>
          <a:p>
            <a:pPr marL="1183004" lvl="2" indent="-462915" defTabSz="822959">
              <a:spcBef>
                <a:spcPts val="400"/>
              </a:spcBef>
              <a:defRPr sz="1800" b="1">
                <a:solidFill>
                  <a:srgbClr val="BD1B40"/>
                </a:solidFill>
              </a:defRPr>
            </a:pPr>
            <a:r>
              <a:rPr lang="en-US" sz="1800" dirty="0"/>
              <a:t>One quarter (25%) report profit increases, up two points since Q2.</a:t>
            </a:r>
            <a:endParaRPr lang="en-US" sz="1600" dirty="0"/>
          </a:p>
          <a:p>
            <a:pPr marL="822959" lvl="1" indent="-462915" defTabSz="822959">
              <a:spcBef>
                <a:spcPts val="500"/>
              </a:spcBef>
              <a:defRPr sz="2159" b="1">
                <a:solidFill>
                  <a:srgbClr val="2B59A9"/>
                </a:solidFill>
              </a:defRPr>
            </a:pPr>
            <a:r>
              <a:rPr lang="en-US" dirty="0"/>
              <a:t>Hiring ticked up slightly, while layoff decreased slightly</a:t>
            </a:r>
            <a:endParaRPr lang="en-US" sz="2520" dirty="0"/>
          </a:p>
          <a:p>
            <a:pPr marL="1183004" lvl="2" indent="-462915" defTabSz="822959">
              <a:spcBef>
                <a:spcPts val="400"/>
              </a:spcBef>
              <a:defRPr sz="1800" b="1">
                <a:solidFill>
                  <a:srgbClr val="BD1B40"/>
                </a:solidFill>
              </a:defRPr>
            </a:pPr>
            <a:r>
              <a:rPr lang="en-US" dirty="0"/>
              <a:t>Those reporting new hires up one point to 22% since Q2</a:t>
            </a:r>
            <a:endParaRPr lang="en-US" sz="1600" i="1" dirty="0"/>
          </a:p>
          <a:p>
            <a:pPr marL="822959" lvl="1" indent="-462915" defTabSz="822959">
              <a:spcBef>
                <a:spcPts val="500"/>
              </a:spcBef>
              <a:defRPr sz="2159" b="1">
                <a:solidFill>
                  <a:srgbClr val="2B59A9"/>
                </a:solidFill>
              </a:defRPr>
            </a:pPr>
            <a:r>
              <a:rPr lang="en-US" dirty="0"/>
              <a:t>Investments down one point</a:t>
            </a:r>
            <a:endParaRPr lang="en-US" sz="2520" dirty="0"/>
          </a:p>
          <a:p>
            <a:pPr marL="1183004" lvl="2" indent="-462915" defTabSz="822959">
              <a:spcBef>
                <a:spcPts val="400"/>
              </a:spcBef>
              <a:defRPr sz="1800" b="1">
                <a:solidFill>
                  <a:srgbClr val="BD1B40"/>
                </a:solidFill>
              </a:defRPr>
            </a:pPr>
            <a:r>
              <a:rPr lang="en-US" dirty="0"/>
              <a:t>Increased capital investments (24%) outpace decreases (13%)</a:t>
            </a:r>
            <a:endParaRPr lang="en-US" sz="1600" i="1"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Wage</a:t>
            </a:r>
            <a:r>
              <a:rPr lang="en-US" dirty="0">
                <a:solidFill>
                  <a:srgbClr val="FFC000"/>
                </a:solidFill>
              </a:rPr>
              <a:t>s</a:t>
            </a:r>
            <a:endParaRPr dirty="0">
              <a:solidFill>
                <a:srgbClr val="FFC000"/>
              </a:solidFill>
            </a:endParaRPr>
          </a:p>
        </p:txBody>
      </p:sp>
      <p:graphicFrame>
        <p:nvGraphicFramePr>
          <p:cNvPr id="172" name="Object 2"/>
          <p:cNvGraphicFramePr/>
          <p:nvPr>
            <p:extLst>
              <p:ext uri="{D42A27DB-BD31-4B8C-83A1-F6EECF244321}">
                <p14:modId xmlns:p14="http://schemas.microsoft.com/office/powerpoint/2010/main" val="1520160446"/>
              </p:ext>
            </p:extLst>
          </p:nvPr>
        </p:nvGraphicFramePr>
        <p:xfrm>
          <a:off x="-157600" y="1506195"/>
          <a:ext cx="9238252" cy="456069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4214550C-5B8C-6D44-AA49-CCE880CF5957}"/>
              </a:ext>
            </a:extLst>
          </p:cNvPr>
          <p:cNvSpPr txBox="1"/>
          <p:nvPr/>
        </p:nvSpPr>
        <p:spPr>
          <a:xfrm>
            <a:off x="2966490" y="4214346"/>
            <a:ext cx="442811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Wage inflation remains record high levels</a:t>
            </a:r>
          </a:p>
        </p:txBody>
      </p:sp>
      <p:graphicFrame>
        <p:nvGraphicFramePr>
          <p:cNvPr id="173" name="Chart 5"/>
          <p:cNvGraphicFramePr/>
          <p:nvPr>
            <p:extLst>
              <p:ext uri="{D42A27DB-BD31-4B8C-83A1-F6EECF244321}">
                <p14:modId xmlns:p14="http://schemas.microsoft.com/office/powerpoint/2010/main" val="372109496"/>
              </p:ext>
            </p:extLst>
          </p:nvPr>
        </p:nvGraphicFramePr>
        <p:xfrm>
          <a:off x="-652967" y="187969"/>
          <a:ext cx="9037852" cy="386781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4BBF58D8-9238-A642-AFD4-B5D6D49F1CBF}"/>
              </a:ext>
            </a:extLst>
          </p:cNvPr>
          <p:cNvCxnSpPr>
            <a:cxnSpLocks/>
          </p:cNvCxnSpPr>
          <p:nvPr/>
        </p:nvCxnSpPr>
        <p:spPr>
          <a:xfrm>
            <a:off x="3243072" y="2474976"/>
            <a:ext cx="801390" cy="784039"/>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C8554034-A633-ED4A-BAAC-26980218EB72}"/>
              </a:ext>
            </a:extLst>
          </p:cNvPr>
          <p:cNvSpPr txBox="1"/>
          <p:nvPr/>
        </p:nvSpPr>
        <p:spPr>
          <a:xfrm rot="16200000">
            <a:off x="6501371" y="4247186"/>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5F9EC1C6-E3BC-CF49-A63E-F1FC5E94B1E6}"/>
              </a:ext>
            </a:extLst>
          </p:cNvPr>
          <p:cNvCxnSpPr>
            <a:cxnSpLocks/>
          </p:cNvCxnSpPr>
          <p:nvPr/>
        </p:nvCxnSpPr>
        <p:spPr>
          <a:xfrm flipV="1">
            <a:off x="7171931" y="2121877"/>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 </a:t>
            </a:r>
            <a:br>
              <a:rPr dirty="0"/>
            </a:br>
            <a:r>
              <a:rPr dirty="0">
                <a:solidFill>
                  <a:srgbClr val="FFC000"/>
                </a:solidFill>
              </a:rPr>
              <a:t>Sales</a:t>
            </a:r>
          </a:p>
        </p:txBody>
      </p:sp>
      <p:graphicFrame>
        <p:nvGraphicFramePr>
          <p:cNvPr id="180" name="Object 2"/>
          <p:cNvGraphicFramePr/>
          <p:nvPr>
            <p:extLst>
              <p:ext uri="{D42A27DB-BD31-4B8C-83A1-F6EECF244321}">
                <p14:modId xmlns:p14="http://schemas.microsoft.com/office/powerpoint/2010/main" val="2705718882"/>
              </p:ext>
            </p:extLst>
          </p:nvPr>
        </p:nvGraphicFramePr>
        <p:xfrm>
          <a:off x="187442" y="1547468"/>
          <a:ext cx="8808145" cy="4548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1" name="Chart 2"/>
          <p:cNvGraphicFramePr/>
          <p:nvPr>
            <p:extLst>
              <p:ext uri="{D42A27DB-BD31-4B8C-83A1-F6EECF244321}">
                <p14:modId xmlns:p14="http://schemas.microsoft.com/office/powerpoint/2010/main" val="953555309"/>
              </p:ext>
            </p:extLst>
          </p:nvPr>
        </p:nvGraphicFramePr>
        <p:xfrm>
          <a:off x="2752165" y="2778934"/>
          <a:ext cx="4337621" cy="23087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C2197C37-7FB0-2D45-B280-2AE113BFA8B8}"/>
              </a:ext>
            </a:extLst>
          </p:cNvPr>
          <p:cNvSpPr txBox="1"/>
          <p:nvPr/>
        </p:nvSpPr>
        <p:spPr>
          <a:xfrm>
            <a:off x="436832" y="3821906"/>
            <a:ext cx="2315333" cy="923328"/>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a:t>
            </a:r>
            <a:r>
              <a:rPr kumimoji="0" lang="en-US" sz="1800" b="0" i="0" u="none" strike="noStrike" cap="none" spc="0" normalizeH="0" baseline="0" dirty="0">
                <a:ln>
                  <a:noFill/>
                </a:ln>
                <a:solidFill>
                  <a:srgbClr val="000000"/>
                </a:solidFill>
                <a:effectLst/>
                <a:uFillTx/>
                <a:latin typeface="+mn-lt"/>
                <a:ea typeface="+mn-ea"/>
                <a:cs typeface="+mn-cs"/>
                <a:sym typeface="Calibri"/>
              </a:rPr>
              <a:t>eporting a </a:t>
            </a:r>
            <a:r>
              <a:rPr kumimoji="0" lang="en-US" sz="1800" b="1" i="0" u="none" strike="noStrike" cap="none" spc="0" normalizeH="0" baseline="0" dirty="0">
                <a:ln>
                  <a:noFill/>
                </a:ln>
                <a:solidFill>
                  <a:srgbClr val="000000"/>
                </a:solidFill>
                <a:effectLst/>
                <a:uFillTx/>
                <a:latin typeface="+mn-lt"/>
                <a:ea typeface="+mn-ea"/>
                <a:cs typeface="+mn-cs"/>
                <a:sym typeface="Calibri"/>
              </a:rPr>
              <a:t>decrease in sales </a:t>
            </a:r>
            <a:r>
              <a:rPr lang="en-US" b="1" dirty="0"/>
              <a:t>up 3 points </a:t>
            </a:r>
            <a:r>
              <a:rPr lang="en-US" dirty="0"/>
              <a:t>from June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cxnSp>
        <p:nvCxnSpPr>
          <p:cNvPr id="6" name="Straight Arrow Connector 5">
            <a:extLst>
              <a:ext uri="{FF2B5EF4-FFF2-40B4-BE49-F238E27FC236}">
                <a16:creationId xmlns:a16="http://schemas.microsoft.com/office/drawing/2014/main" id="{1D22854F-525F-5B4B-802F-292C8D85B621}"/>
              </a:ext>
            </a:extLst>
          </p:cNvPr>
          <p:cNvCxnSpPr>
            <a:cxnSpLocks/>
          </p:cNvCxnSpPr>
          <p:nvPr/>
        </p:nvCxnSpPr>
        <p:spPr>
          <a:xfrm flipV="1">
            <a:off x="6108192" y="2938272"/>
            <a:ext cx="121920" cy="46634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0CEE4E55-09A1-054A-A72F-544279A2E7E2}"/>
              </a:ext>
            </a:extLst>
          </p:cNvPr>
          <p:cNvSpPr txBox="1"/>
          <p:nvPr/>
        </p:nvSpPr>
        <p:spPr>
          <a:xfrm rot="16200000">
            <a:off x="6549865"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D40E26AA-5BC5-5E4F-BB4D-2F053F892E25}"/>
              </a:ext>
            </a:extLst>
          </p:cNvPr>
          <p:cNvCxnSpPr>
            <a:cxnSpLocks/>
          </p:cNvCxnSpPr>
          <p:nvPr/>
        </p:nvCxnSpPr>
        <p:spPr>
          <a:xfrm flipV="1">
            <a:off x="7220425"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Profi</a:t>
            </a:r>
            <a:r>
              <a:rPr lang="en-US" dirty="0">
                <a:solidFill>
                  <a:srgbClr val="FFC000"/>
                </a:solidFill>
              </a:rPr>
              <a:t>ts</a:t>
            </a:r>
            <a:endParaRPr dirty="0">
              <a:solidFill>
                <a:srgbClr val="FFC000"/>
              </a:solidFill>
            </a:endParaRPr>
          </a:p>
        </p:txBody>
      </p:sp>
      <p:graphicFrame>
        <p:nvGraphicFramePr>
          <p:cNvPr id="184" name="Object 2"/>
          <p:cNvGraphicFramePr/>
          <p:nvPr>
            <p:extLst>
              <p:ext uri="{D42A27DB-BD31-4B8C-83A1-F6EECF244321}">
                <p14:modId xmlns:p14="http://schemas.microsoft.com/office/powerpoint/2010/main" val="3054008538"/>
              </p:ext>
            </p:extLst>
          </p:nvPr>
        </p:nvGraphicFramePr>
        <p:xfrm>
          <a:off x="95200" y="1614300"/>
          <a:ext cx="8974617" cy="449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5" name="Chart 4"/>
          <p:cNvGraphicFramePr/>
          <p:nvPr>
            <p:extLst>
              <p:ext uri="{D42A27DB-BD31-4B8C-83A1-F6EECF244321}">
                <p14:modId xmlns:p14="http://schemas.microsoft.com/office/powerpoint/2010/main" val="3935060468"/>
              </p:ext>
            </p:extLst>
          </p:nvPr>
        </p:nvGraphicFramePr>
        <p:xfrm>
          <a:off x="389466" y="1054800"/>
          <a:ext cx="7768170" cy="22860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99947892-B954-2742-9577-FCD081962E89}"/>
              </a:ext>
            </a:extLst>
          </p:cNvPr>
          <p:cNvSpPr txBox="1"/>
          <p:nvPr/>
        </p:nvSpPr>
        <p:spPr>
          <a:xfrm>
            <a:off x="294268" y="4355603"/>
            <a:ext cx="4740870"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Profit </a:t>
            </a:r>
            <a:r>
              <a:rPr kumimoji="0" lang="en-US" sz="1800" b="1" i="0" u="none" strike="noStrike" cap="none" spc="0" normalizeH="0" baseline="0" dirty="0">
                <a:ln>
                  <a:noFill/>
                </a:ln>
                <a:solidFill>
                  <a:srgbClr val="000000"/>
                </a:solidFill>
                <a:effectLst/>
                <a:uFillTx/>
                <a:latin typeface="+mn-lt"/>
                <a:ea typeface="+mn-ea"/>
                <a:cs typeface="+mn-cs"/>
                <a:sym typeface="Calibri"/>
              </a:rPr>
              <a:t>increases up slightly, decreases down one point</a:t>
            </a:r>
            <a:r>
              <a:rPr kumimoji="0" lang="en-US" sz="1800" b="0" i="0" u="none" strike="noStrike" cap="none" spc="0" normalizeH="0" baseline="0" dirty="0">
                <a:ln>
                  <a:noFill/>
                </a:ln>
                <a:solidFill>
                  <a:srgbClr val="000000"/>
                </a:solidFill>
                <a:effectLst/>
                <a:uFillTx/>
                <a:latin typeface="+mn-lt"/>
                <a:ea typeface="+mn-ea"/>
                <a:cs typeface="+mn-cs"/>
                <a:sym typeface="Calibri"/>
              </a:rPr>
              <a:t> since June.</a:t>
            </a:r>
          </a:p>
        </p:txBody>
      </p:sp>
      <p:cxnSp>
        <p:nvCxnSpPr>
          <p:cNvPr id="6" name="Straight Arrow Connector 5">
            <a:extLst>
              <a:ext uri="{FF2B5EF4-FFF2-40B4-BE49-F238E27FC236}">
                <a16:creationId xmlns:a16="http://schemas.microsoft.com/office/drawing/2014/main" id="{8706AE70-D4C5-6B4C-82BF-ED83F98EF7C5}"/>
              </a:ext>
            </a:extLst>
          </p:cNvPr>
          <p:cNvCxnSpPr>
            <a:cxnSpLocks/>
          </p:cNvCxnSpPr>
          <p:nvPr/>
        </p:nvCxnSpPr>
        <p:spPr>
          <a:xfrm>
            <a:off x="3450336" y="2834806"/>
            <a:ext cx="97536" cy="68239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9F5E278A-D5FE-CF48-9479-BD7925143FC2}"/>
              </a:ext>
            </a:extLst>
          </p:cNvPr>
          <p:cNvSpPr txBox="1"/>
          <p:nvPr/>
        </p:nvSpPr>
        <p:spPr>
          <a:xfrm rot="16200000">
            <a:off x="6597070"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DC98EBE0-C3F8-6642-B6B0-7B3C7911882E}"/>
              </a:ext>
            </a:extLst>
          </p:cNvPr>
          <p:cNvCxnSpPr>
            <a:cxnSpLocks/>
          </p:cNvCxnSpPr>
          <p:nvPr/>
        </p:nvCxnSpPr>
        <p:spPr>
          <a:xfrm flipV="1">
            <a:off x="7267630"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lang="en-US" dirty="0">
                <a:solidFill>
                  <a:srgbClr val="FFC000"/>
                </a:solidFill>
              </a:rPr>
              <a:t>Number of Employees</a:t>
            </a:r>
            <a:endParaRPr dirty="0">
              <a:solidFill>
                <a:srgbClr val="FFC000"/>
              </a:solidFill>
            </a:endParaRPr>
          </a:p>
        </p:txBody>
      </p:sp>
      <p:graphicFrame>
        <p:nvGraphicFramePr>
          <p:cNvPr id="176" name="Object 2"/>
          <p:cNvGraphicFramePr/>
          <p:nvPr>
            <p:extLst>
              <p:ext uri="{D42A27DB-BD31-4B8C-83A1-F6EECF244321}">
                <p14:modId xmlns:p14="http://schemas.microsoft.com/office/powerpoint/2010/main" val="2707744142"/>
              </p:ext>
            </p:extLst>
          </p:nvPr>
        </p:nvGraphicFramePr>
        <p:xfrm>
          <a:off x="-175227" y="1532157"/>
          <a:ext cx="9103420" cy="45526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Chart 4"/>
          <p:cNvGraphicFramePr/>
          <p:nvPr>
            <p:extLst>
              <p:ext uri="{D42A27DB-BD31-4B8C-83A1-F6EECF244321}">
                <p14:modId xmlns:p14="http://schemas.microsoft.com/office/powerpoint/2010/main" val="1116870744"/>
              </p:ext>
            </p:extLst>
          </p:nvPr>
        </p:nvGraphicFramePr>
        <p:xfrm>
          <a:off x="-10091" y="1101182"/>
          <a:ext cx="8457131" cy="291578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9956309-58CD-3E4C-BAB1-C36A022AE932}"/>
              </a:ext>
            </a:extLst>
          </p:cNvPr>
          <p:cNvSpPr txBox="1"/>
          <p:nvPr/>
        </p:nvSpPr>
        <p:spPr>
          <a:xfrm>
            <a:off x="1206006" y="4287032"/>
            <a:ext cx="556372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reporting a </a:t>
            </a:r>
            <a:r>
              <a:rPr lang="en-US" b="1" dirty="0"/>
              <a:t>decrease in employees continues to drop, down 3 points </a:t>
            </a:r>
            <a:r>
              <a:rPr lang="en-US" dirty="0"/>
              <a:t>from June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cxnSp>
        <p:nvCxnSpPr>
          <p:cNvPr id="6" name="Straight Arrow Connector 5">
            <a:extLst>
              <a:ext uri="{FF2B5EF4-FFF2-40B4-BE49-F238E27FC236}">
                <a16:creationId xmlns:a16="http://schemas.microsoft.com/office/drawing/2014/main" id="{42BD8AF7-AAA4-D14D-90DC-04444D34EEF2}"/>
              </a:ext>
            </a:extLst>
          </p:cNvPr>
          <p:cNvCxnSpPr>
            <a:cxnSpLocks/>
          </p:cNvCxnSpPr>
          <p:nvPr/>
        </p:nvCxnSpPr>
        <p:spPr>
          <a:xfrm>
            <a:off x="3706368" y="2559073"/>
            <a:ext cx="85344" cy="1024208"/>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6140302D-0426-114B-B994-9DC26089D591}"/>
              </a:ext>
            </a:extLst>
          </p:cNvPr>
          <p:cNvSpPr txBox="1"/>
          <p:nvPr/>
        </p:nvSpPr>
        <p:spPr>
          <a:xfrm rot="16200000">
            <a:off x="6617893"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C244935E-BE25-D247-BEE1-F5A04A58A925}"/>
              </a:ext>
            </a:extLst>
          </p:cNvPr>
          <p:cNvCxnSpPr>
            <a:cxnSpLocks/>
          </p:cNvCxnSpPr>
          <p:nvPr/>
        </p:nvCxnSpPr>
        <p:spPr>
          <a:xfrm flipV="1">
            <a:off x="7288453"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Capital Investmen</a:t>
            </a:r>
            <a:r>
              <a:rPr lang="en-US" dirty="0">
                <a:solidFill>
                  <a:srgbClr val="FFC000"/>
                </a:solidFill>
              </a:rPr>
              <a:t>ts</a:t>
            </a:r>
            <a:endParaRPr dirty="0">
              <a:solidFill>
                <a:srgbClr val="FFC000"/>
              </a:solidFill>
            </a:endParaRPr>
          </a:p>
        </p:txBody>
      </p:sp>
      <p:graphicFrame>
        <p:nvGraphicFramePr>
          <p:cNvPr id="188" name="Object 2"/>
          <p:cNvGraphicFramePr/>
          <p:nvPr>
            <p:extLst>
              <p:ext uri="{D42A27DB-BD31-4B8C-83A1-F6EECF244321}">
                <p14:modId xmlns:p14="http://schemas.microsoft.com/office/powerpoint/2010/main" val="2033841365"/>
              </p:ext>
            </p:extLst>
          </p:nvPr>
        </p:nvGraphicFramePr>
        <p:xfrm>
          <a:off x="7395" y="1543252"/>
          <a:ext cx="9174481" cy="4381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9" name="Chart 5"/>
          <p:cNvGraphicFramePr/>
          <p:nvPr>
            <p:extLst>
              <p:ext uri="{D42A27DB-BD31-4B8C-83A1-F6EECF244321}">
                <p14:modId xmlns:p14="http://schemas.microsoft.com/office/powerpoint/2010/main" val="132633889"/>
              </p:ext>
            </p:extLst>
          </p:nvPr>
        </p:nvGraphicFramePr>
        <p:xfrm>
          <a:off x="849934" y="1361180"/>
          <a:ext cx="7785101" cy="2366434"/>
        </p:xfrm>
        <a:graphic>
          <a:graphicData uri="http://schemas.openxmlformats.org/drawingml/2006/chart">
            <c:chart xmlns:c="http://schemas.openxmlformats.org/drawingml/2006/chart" xmlns:r="http://schemas.openxmlformats.org/officeDocument/2006/relationships" r:id="rId4"/>
          </a:graphicData>
        </a:graphic>
      </p:graphicFrame>
      <p:cxnSp>
        <p:nvCxnSpPr>
          <p:cNvPr id="3" name="Straight Arrow Connector 2">
            <a:extLst>
              <a:ext uri="{FF2B5EF4-FFF2-40B4-BE49-F238E27FC236}">
                <a16:creationId xmlns:a16="http://schemas.microsoft.com/office/drawing/2014/main" id="{527554F1-94F7-4444-A1E6-8A6447FD0564}"/>
              </a:ext>
            </a:extLst>
          </p:cNvPr>
          <p:cNvCxnSpPr>
            <a:cxnSpLocks/>
          </p:cNvCxnSpPr>
          <p:nvPr/>
        </p:nvCxnSpPr>
        <p:spPr>
          <a:xfrm>
            <a:off x="3986784" y="2596896"/>
            <a:ext cx="97536" cy="926592"/>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8F89BC3D-8DC8-854A-8E27-0AD54EC38C88}"/>
              </a:ext>
            </a:extLst>
          </p:cNvPr>
          <p:cNvSpPr txBox="1"/>
          <p:nvPr/>
        </p:nvSpPr>
        <p:spPr>
          <a:xfrm rot="16200000">
            <a:off x="6731391" y="407602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F6E712E7-B2D8-1F41-9BE0-88A18898BB3C}"/>
              </a:ext>
            </a:extLst>
          </p:cNvPr>
          <p:cNvCxnSpPr>
            <a:cxnSpLocks/>
          </p:cNvCxnSpPr>
          <p:nvPr/>
        </p:nvCxnSpPr>
        <p:spPr>
          <a:xfrm flipV="1">
            <a:off x="7401951" y="195072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29019</TotalTime>
  <Words>2716</Words>
  <Application>Microsoft Macintosh PowerPoint</Application>
  <PresentationFormat>On-screen Show (4:3)</PresentationFormat>
  <Paragraphs>346</Paragraphs>
  <Slides>28</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Helvetica</vt:lpstr>
      <vt:lpstr>Office Theme</vt:lpstr>
      <vt:lpstr>Michigan Future Business Index</vt:lpstr>
      <vt:lpstr>Michigan Future Business Index Methodology</vt:lpstr>
      <vt:lpstr>Key Takeaways </vt:lpstr>
      <vt:lpstr>The Past Six Months</vt:lpstr>
      <vt:lpstr>Trending The Indicators: Wages</vt:lpstr>
      <vt:lpstr>Trending The Indicators:  Sales</vt:lpstr>
      <vt:lpstr>Trending The Indicators: Profits</vt:lpstr>
      <vt:lpstr>Trending The Indicators: Number of Employees</vt:lpstr>
      <vt:lpstr>Trending The Indicators: Capital Investments</vt:lpstr>
      <vt:lpstr>Satisfaction with Economy</vt:lpstr>
      <vt:lpstr>Satisfaction with Economy Trends As it Affects Your Business</vt:lpstr>
      <vt:lpstr>Greatest Challenges To Doing Business Inflation remains the top challenge. Wage inflation climbs to third place.</vt:lpstr>
      <vt:lpstr>Concern About Inflation Continues To Climb, But Intensity Is Softening</vt:lpstr>
      <vt:lpstr>Greatest Reasons for Optimism Optimism for Opportunity, Demand, Innovation </vt:lpstr>
      <vt:lpstr>Emerging From Covid … How Is Your Business Doing Now?</vt:lpstr>
      <vt:lpstr>Emerging From COVID-19 … When do you expect to fully recover?</vt:lpstr>
      <vt:lpstr>Sales &amp; Profit Projections  Continue to Slump</vt:lpstr>
      <vt:lpstr>Projected Sales Trends</vt:lpstr>
      <vt:lpstr>Projected Profit Trends</vt:lpstr>
      <vt:lpstr>Hiring Continues To Slow</vt:lpstr>
      <vt:lpstr>Projected Hiring Trends</vt:lpstr>
      <vt:lpstr>Nearly Two-In-Three Continue to Report a Lack of Job Applicants</vt:lpstr>
      <vt:lpstr>Wage Inflation Continues  to Set Records</vt:lpstr>
      <vt:lpstr>Projected Wage Trends</vt:lpstr>
      <vt:lpstr>Projected Investments &amp; Growth</vt:lpstr>
      <vt:lpstr>Conclusions:</vt:lpstr>
      <vt:lpstr>PowerPoint Presentation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cp:lastModifiedBy>Paul King</cp:lastModifiedBy>
  <cp:revision>251</cp:revision>
  <dcterms:modified xsi:type="dcterms:W3CDTF">2023-01-08T23:39:34Z</dcterms:modified>
  <cp:category/>
</cp:coreProperties>
</file>