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63" r:id="rId6"/>
    <p:sldId id="257" r:id="rId7"/>
    <p:sldId id="262" r:id="rId8"/>
    <p:sldId id="264" r:id="rId9"/>
    <p:sldId id="270" r:id="rId10"/>
    <p:sldId id="265" r:id="rId11"/>
    <p:sldId id="279" r:id="rId12"/>
    <p:sldId id="276" r:id="rId13"/>
    <p:sldId id="280" r:id="rId14"/>
    <p:sldId id="277" r:id="rId15"/>
    <p:sldId id="266" r:id="rId16"/>
    <p:sldId id="267" r:id="rId17"/>
    <p:sldId id="268" r:id="rId18"/>
    <p:sldId id="281" r:id="rId19"/>
    <p:sldId id="269" r:id="rId20"/>
    <p:sldId id="273" r:id="rId21"/>
    <p:sldId id="274" r:id="rId22"/>
    <p:sldId id="275" r:id="rId2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807EA25-D4F8-466D-A825-6EA7D4583FC9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F51EDD1-57EB-4DFC-95E3-E4DF57C4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4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CD9F-B8BA-0E48-9C1E-DC2514EF3B1F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BB2D-C5B7-9646-927E-471715385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5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CD9F-B8BA-0E48-9C1E-DC2514EF3B1F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BB2D-C5B7-9646-927E-471715385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32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CD9F-B8BA-0E48-9C1E-DC2514EF3B1F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BB2D-C5B7-9646-927E-471715385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6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CD9F-B8BA-0E48-9C1E-DC2514EF3B1F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BB2D-C5B7-9646-927E-471715385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CD9F-B8BA-0E48-9C1E-DC2514EF3B1F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BB2D-C5B7-9646-927E-471715385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CD9F-B8BA-0E48-9C1E-DC2514EF3B1F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BB2D-C5B7-9646-927E-471715385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7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CD9F-B8BA-0E48-9C1E-DC2514EF3B1F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BB2D-C5B7-9646-927E-471715385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39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CD9F-B8BA-0E48-9C1E-DC2514EF3B1F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BB2D-C5B7-9646-927E-471715385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89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CD9F-B8BA-0E48-9C1E-DC2514EF3B1F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BB2D-C5B7-9646-927E-471715385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3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CD9F-B8BA-0E48-9C1E-DC2514EF3B1F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BB2D-C5B7-9646-927E-471715385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83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CD9F-B8BA-0E48-9C1E-DC2514EF3B1F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BB2D-C5B7-9646-927E-471715385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1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8CD9F-B8BA-0E48-9C1E-DC2514EF3B1F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3BB2D-C5B7-9646-927E-471715385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0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1307" y="6260233"/>
            <a:ext cx="577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NAME HERE / OCTOBER 2014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4918" y="5422901"/>
            <a:ext cx="5175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/>
                <a:cs typeface="Arial"/>
              </a:rPr>
              <a:t>NAME OF PRESENTATION HERE</a:t>
            </a:r>
            <a:endParaRPr lang="en-US" sz="1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Picture 1" descr="MEDC_PPT_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38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C_PPT_v2 P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525" y="387971"/>
            <a:ext cx="82078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C0B0B"/>
                </a:solidFill>
                <a:latin typeface="Arial"/>
                <a:cs typeface="Arial"/>
              </a:rPr>
              <a:t>Site Consultants Focus</a:t>
            </a:r>
          </a:p>
          <a:p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335 Site Consultants Nationwide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 6 Market Blitz’s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0B0B"/>
                </a:solidFill>
                <a:latin typeface="Arial"/>
                <a:cs typeface="Arial"/>
              </a:rPr>
              <a:t>Atlanta – Nov. 2017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0B0B"/>
                </a:solidFill>
                <a:latin typeface="Arial"/>
                <a:cs typeface="Arial"/>
              </a:rPr>
              <a:t>Germany – Dec. 2017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0B0B"/>
                </a:solidFill>
                <a:latin typeface="Arial"/>
                <a:cs typeface="Arial"/>
              </a:rPr>
              <a:t>Illinois – March 2018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0B0B"/>
                </a:solidFill>
                <a:latin typeface="Arial"/>
                <a:cs typeface="Arial"/>
              </a:rPr>
              <a:t>Ohio – April 2018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0B0B"/>
                </a:solidFill>
                <a:latin typeface="Arial"/>
                <a:cs typeface="Arial"/>
              </a:rPr>
              <a:t>Dallas – May 2018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0B0B"/>
                </a:solidFill>
                <a:latin typeface="Arial"/>
                <a:cs typeface="Arial"/>
              </a:rPr>
              <a:t>Indiana – July 2018</a:t>
            </a:r>
          </a:p>
          <a:p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3 Familiarization Tours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Detroit – June 2018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Grand Rapids – August 2018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Northern Michigan – Sept. 2018</a:t>
            </a:r>
          </a:p>
          <a:p>
            <a:pPr lvl="1"/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pPr lvl="1"/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5436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C_PPT_v2 P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525" y="387971"/>
            <a:ext cx="82319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Business Incentives &amp; Capital Markets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C0B0B"/>
                </a:solidFill>
                <a:latin typeface="Arial"/>
                <a:cs typeface="Arial"/>
              </a:rPr>
              <a:t>Business Development Program (BDP)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C0B0B"/>
                </a:solidFill>
                <a:latin typeface="Arial"/>
                <a:cs typeface="Arial"/>
              </a:rPr>
              <a:t>Performance-based Cash Grants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C0B0B"/>
                </a:solidFill>
                <a:latin typeface="Arial"/>
                <a:cs typeface="Arial"/>
              </a:rPr>
              <a:t>Job Creation and Private Investment Requirements</a:t>
            </a:r>
          </a:p>
          <a:p>
            <a:endParaRPr lang="en-US" sz="1600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C0B0B"/>
                </a:solidFill>
                <a:latin typeface="Arial"/>
                <a:cs typeface="Arial"/>
              </a:rPr>
              <a:t>Mini-BDP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C0B0B"/>
                </a:solidFill>
                <a:latin typeface="Arial"/>
                <a:cs typeface="Arial"/>
              </a:rPr>
              <a:t>Good Jobs for Michigan Incentive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C0B0B"/>
                </a:solidFill>
                <a:latin typeface="Arial"/>
                <a:cs typeface="Arial"/>
              </a:rPr>
              <a:t>Community Development Block Grant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C0B0B"/>
                </a:solidFill>
                <a:latin typeface="Arial"/>
                <a:cs typeface="Arial"/>
              </a:rPr>
              <a:t>Spec. Building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C0B0B"/>
                </a:solidFill>
                <a:latin typeface="Arial"/>
                <a:cs typeface="Arial"/>
              </a:rPr>
              <a:t>Collateral Support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C0B0B"/>
                </a:solidFill>
                <a:latin typeface="Arial"/>
                <a:cs typeface="Arial"/>
              </a:rPr>
              <a:t>Loan Participation Fund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C0B0B"/>
                </a:solidFill>
                <a:latin typeface="Arial"/>
                <a:cs typeface="Arial"/>
              </a:rPr>
              <a:t>Capital Access Fund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C0B0B"/>
                </a:solidFill>
                <a:latin typeface="Arial"/>
                <a:cs typeface="Arial"/>
              </a:rPr>
              <a:t>Private Activity Bond Financing</a:t>
            </a:r>
            <a:endParaRPr lang="en-US" sz="1600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1364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C_PPT_v2 P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525" y="387971"/>
            <a:ext cx="82126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Pure Michigan Business Connect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Connecting Michigan Buyers with Michigan Suppliers.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150 PMBC Buyer/Supplier Summits held in Michigan since 2011.</a:t>
            </a:r>
          </a:p>
          <a:p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More than $5.4 Billion of Facilitated Revenue.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0B0B"/>
                </a:solidFill>
                <a:latin typeface="Arial"/>
                <a:cs typeface="Arial"/>
              </a:rPr>
              <a:t>One J</a:t>
            </a: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ob </a:t>
            </a:r>
            <a:r>
              <a:rPr lang="en-US" b="1" dirty="0">
                <a:solidFill>
                  <a:srgbClr val="0C0B0B"/>
                </a:solidFill>
                <a:latin typeface="Arial"/>
                <a:cs typeface="Arial"/>
              </a:rPr>
              <a:t>is </a:t>
            </a: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Created </a:t>
            </a:r>
            <a:r>
              <a:rPr lang="en-US" b="1" dirty="0">
                <a:solidFill>
                  <a:srgbClr val="0C0B0B"/>
                </a:solidFill>
                <a:latin typeface="Arial"/>
                <a:cs typeface="Arial"/>
              </a:rPr>
              <a:t>for </a:t>
            </a: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Every </a:t>
            </a:r>
            <a:r>
              <a:rPr lang="en-US" b="1" dirty="0">
                <a:solidFill>
                  <a:srgbClr val="0C0B0B"/>
                </a:solidFill>
                <a:latin typeface="Arial"/>
                <a:cs typeface="Arial"/>
              </a:rPr>
              <a:t>$200,000 of </a:t>
            </a: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Increased </a:t>
            </a:r>
            <a:r>
              <a:rPr lang="en-US" b="1" dirty="0">
                <a:solidFill>
                  <a:srgbClr val="0C0B0B"/>
                </a:solidFill>
                <a:latin typeface="Arial"/>
                <a:cs typeface="Arial"/>
              </a:rPr>
              <a:t>Michigan </a:t>
            </a: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Procurement </a:t>
            </a:r>
            <a:r>
              <a:rPr lang="en-US" b="1" dirty="0">
                <a:solidFill>
                  <a:srgbClr val="0C0B0B"/>
                </a:solidFill>
                <a:latin typeface="Arial"/>
                <a:cs typeface="Arial"/>
              </a:rPr>
              <a:t>S</a:t>
            </a: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pending.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Pure Michigan Aerospace Summit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February 21, 2018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Detroit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610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C_PPT_v2 P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525" y="387971"/>
            <a:ext cx="82270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Planet 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Michigan’s Mobility Branding and Awareness Campaign.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Building a Planet M Team at MEDC.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Focus on connecting major automotive companies with smaller I.T., software and communications companies.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Promoting Michigan’s Mobility Assets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American Center for Mobility, </a:t>
            </a:r>
            <a:r>
              <a:rPr lang="en-US" b="1" dirty="0" err="1">
                <a:solidFill>
                  <a:srgbClr val="0C0B0B"/>
                </a:solidFill>
                <a:latin typeface="Arial"/>
                <a:cs typeface="Arial"/>
              </a:rPr>
              <a:t>Mcity</a:t>
            </a:r>
            <a:r>
              <a:rPr lang="en-US" b="1" dirty="0">
                <a:solidFill>
                  <a:srgbClr val="0C0B0B"/>
                </a:solidFill>
                <a:latin typeface="Arial"/>
                <a:cs typeface="Arial"/>
              </a:rPr>
              <a:t>, LIFT, IACMI</a:t>
            </a:r>
          </a:p>
          <a:p>
            <a:pPr lvl="1"/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Contractor in Silicon Valley to identify company projects opportunities for Michigan, from the west coast.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0413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C_PPT_v2 P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525" y="387971"/>
            <a:ext cx="82270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International Trade Team</a:t>
            </a:r>
          </a:p>
          <a:p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Assisting Michigan Companies with Export Market Opportunities</a:t>
            </a:r>
          </a:p>
          <a:p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State of Michigan Foreign Trade Center Office Locations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Canada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Mexico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Brazil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U.K.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Dubai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China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Affiliate Trade Center Locations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South America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South Africa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India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Southeast Asia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Australia</a:t>
            </a:r>
          </a:p>
          <a:p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3479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C_PPT_v2 P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525" y="387971"/>
            <a:ext cx="82319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International Trade Team</a:t>
            </a:r>
          </a:p>
          <a:p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Trade </a:t>
            </a:r>
            <a:r>
              <a:rPr lang="en-US" b="1" dirty="0">
                <a:solidFill>
                  <a:srgbClr val="0C0B0B"/>
                </a:solidFill>
                <a:latin typeface="Arial"/>
                <a:cs typeface="Arial"/>
              </a:rPr>
              <a:t>Missions:  1-on-1 </a:t>
            </a: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Meetings </a:t>
            </a:r>
            <a:r>
              <a:rPr lang="en-US" b="1" dirty="0">
                <a:solidFill>
                  <a:srgbClr val="0C0B0B"/>
                </a:solidFill>
                <a:latin typeface="Arial"/>
                <a:cs typeface="Arial"/>
              </a:rPr>
              <a:t>set up </a:t>
            </a: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for </a:t>
            </a:r>
            <a:r>
              <a:rPr lang="en-US" b="1" dirty="0">
                <a:solidFill>
                  <a:srgbClr val="0C0B0B"/>
                </a:solidFill>
                <a:latin typeface="Arial"/>
                <a:cs typeface="Arial"/>
              </a:rPr>
              <a:t>Michigan Companies by the International Trade Team and Foreign Office Directors.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State Trade Expansion Program (STEP)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0B0B"/>
                </a:solidFill>
                <a:latin typeface="Arial"/>
                <a:cs typeface="Arial"/>
              </a:rPr>
              <a:t>Grant </a:t>
            </a: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program to help off-set costs to businesses who are seeking to pursue new export markets.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Eligible Activities: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Overseas Trade Mission Participation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International or Domestic Trade Show Participation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Foreign Market Sales Trips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U.S. Department of Commerce Services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Website and/or Marketing Material Translation Services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Agent, Distributor and/or Customer Searches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0B0B"/>
                </a:solidFill>
                <a:latin typeface="Arial"/>
                <a:cs typeface="Arial"/>
              </a:rPr>
              <a:t>Foreign Market </a:t>
            </a: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3113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C_PPT_v2 P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525" y="387971"/>
            <a:ext cx="81982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Entrepreneurship &amp; Innovation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Early Growth Stage Companies, with Rapid Growth Potential</a:t>
            </a:r>
          </a:p>
          <a:p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Technology Company Focus Only</a:t>
            </a:r>
          </a:p>
          <a:p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Works with Michigan Venture Capital Companies</a:t>
            </a:r>
          </a:p>
          <a:p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University Research – Commercialization into the Marketplace</a:t>
            </a:r>
          </a:p>
          <a:p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Works with CMURC, and other </a:t>
            </a:r>
            <a:r>
              <a:rPr lang="en-US" b="1" dirty="0" err="1" smtClean="0">
                <a:solidFill>
                  <a:srgbClr val="0C0B0B"/>
                </a:solidFill>
                <a:latin typeface="Arial"/>
                <a:cs typeface="Arial"/>
              </a:rPr>
              <a:t>SmartZones</a:t>
            </a: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 throughout Michigan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Emerging Technology Fund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SBIR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STTR</a:t>
            </a:r>
          </a:p>
          <a:p>
            <a:pPr lvl="1"/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8463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C_PPT_v2 P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525" y="387971"/>
            <a:ext cx="61191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Cooperation &amp; Communication</a:t>
            </a:r>
          </a:p>
          <a:p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Main Point of Contact – Brenda Flory</a:t>
            </a:r>
          </a:p>
          <a:p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Regular meetings with MEDC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Regional </a:t>
            </a:r>
            <a:r>
              <a:rPr lang="en-US" b="1" smtClean="0">
                <a:solidFill>
                  <a:srgbClr val="0C0B0B"/>
                </a:solidFill>
                <a:latin typeface="Arial"/>
                <a:cs typeface="Arial"/>
              </a:rPr>
              <a:t>CDC Meetings</a:t>
            </a:r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Joint Retention Visits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0B0B"/>
                </a:solidFill>
                <a:latin typeface="Arial"/>
                <a:cs typeface="Arial"/>
              </a:rPr>
              <a:t>Out-of-State HQ </a:t>
            </a: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visits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9274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C_PPT_v2 P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525" y="387971"/>
            <a:ext cx="80730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Trends We Are Seeing…….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Expansion projects and new development opportunities continue to come our way.</a:t>
            </a:r>
          </a:p>
          <a:p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It’ not slowing down…..18 new projects identified since Oct. 1, 2017.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Projects continue to be smaller on the job creation side, but with larger capital investments being made, compared to past projects.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Existing buildings are very hard to find.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Identifying and finding TALENT still remains everyone’s #1 challenge.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5344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C_PPT_v2 P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525" y="387971"/>
            <a:ext cx="820783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Questions?</a:t>
            </a:r>
          </a:p>
          <a:p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algn="ctr"/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THANK YOU!!!!</a:t>
            </a:r>
          </a:p>
          <a:p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Tino Breithaupt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Senior Vice President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National &amp; Global Business Development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MEDC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Cell:  (231) 620-1565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Email:  breithauptt@michigan.org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9870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C_PPT_v2 P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525" y="387971"/>
            <a:ext cx="6119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MEDC Organizational Chart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469653"/>
              </p:ext>
            </p:extLst>
          </p:nvPr>
        </p:nvGraphicFramePr>
        <p:xfrm>
          <a:off x="389823" y="952901"/>
          <a:ext cx="8426918" cy="4817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4" imgW="3771742" imgH="2914346" progId="AcroExch.Document.DC">
                  <p:embed/>
                </p:oleObj>
              </mc:Choice>
              <mc:Fallback>
                <p:oleObj name="Acrobat Document" r:id="rId4" imgW="3771742" imgH="291434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9823" y="952901"/>
                        <a:ext cx="8426918" cy="4817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7724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C_PPT_v2 P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525" y="387971"/>
            <a:ext cx="82319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Business Development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Retention &amp; Growth</a:t>
            </a:r>
          </a:p>
          <a:p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Global Business Development</a:t>
            </a:r>
          </a:p>
          <a:p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Sales Operations &amp; Support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Business Incentives &amp; Capital Markets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Pure Michigan Business Connect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Planet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International Trade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Entrepreneurship &amp; 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0800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C_PPT_v2 P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525" y="387971"/>
            <a:ext cx="81982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Retention &amp; Growth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20 Team Members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16 BDM’s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2 Regional Directors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1 Vice President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1 CDC Liaison</a:t>
            </a: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Retention Visits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Project Visits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Customer Support Visits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2,523 Total Visits in FY17 (Oct. 2016 – Sept. 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85% of our Total Successful Projects</a:t>
            </a: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2498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C_PPT_v2 P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525" y="387971"/>
            <a:ext cx="6119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Business Development Managers Territory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366014"/>
              </p:ext>
            </p:extLst>
          </p:nvPr>
        </p:nvGraphicFramePr>
        <p:xfrm>
          <a:off x="2382253" y="967339"/>
          <a:ext cx="3936732" cy="4774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Acrobat Document" r:id="rId4" imgW="2914254" imgH="3771477" progId="AcroExch.Document.DC">
                  <p:embed/>
                </p:oleObj>
              </mc:Choice>
              <mc:Fallback>
                <p:oleObj name="Acrobat Document" r:id="rId4" imgW="2914254" imgH="377147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82253" y="967339"/>
                        <a:ext cx="3936732" cy="4774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2013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C_PPT_v2 P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525" y="387971"/>
            <a:ext cx="82078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Who knows Brenda Flory?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91 Visits in Isabella and Clare Counties in FY17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0B0B"/>
                </a:solidFill>
                <a:latin typeface="Arial"/>
                <a:cs typeface="Arial"/>
              </a:rPr>
              <a:t>278 Total Visits in Region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5 Successful Projects in Region 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251 New Jobs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$596.6 M in New Capital Investment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5420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C_PPT_v2 P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38501"/>
            <a:ext cx="5299364" cy="586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86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C_PPT_v2 P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525" y="387971"/>
            <a:ext cx="822708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Global Business Development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C0B0B"/>
                </a:solidFill>
                <a:latin typeface="Arial"/>
                <a:cs typeface="Arial"/>
              </a:rPr>
              <a:t>10 Team Members</a:t>
            </a:r>
          </a:p>
          <a:p>
            <a:endParaRPr lang="en-US" sz="1600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C0B0B"/>
                </a:solidFill>
                <a:latin typeface="Arial"/>
                <a:cs typeface="Arial"/>
              </a:rPr>
              <a:t>Target Market Focused</a:t>
            </a:r>
            <a:endParaRPr lang="en-US" sz="1600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C0B0B"/>
                </a:solidFill>
                <a:latin typeface="Arial"/>
                <a:cs typeface="Arial"/>
              </a:rPr>
              <a:t>Target Industry Focused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C0B0B"/>
                </a:solidFill>
                <a:latin typeface="Arial"/>
                <a:cs typeface="Arial"/>
              </a:rPr>
              <a:t>Automotive/Mobility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C0B0B"/>
                </a:solidFill>
                <a:latin typeface="Arial"/>
                <a:cs typeface="Arial"/>
              </a:rPr>
              <a:t>Agriculture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C0B0B"/>
                </a:solidFill>
                <a:latin typeface="Arial"/>
                <a:cs typeface="Arial"/>
              </a:rPr>
              <a:t>Aerospace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C0B0B"/>
                </a:solidFill>
                <a:latin typeface="Arial"/>
                <a:cs typeface="Arial"/>
              </a:rPr>
              <a:t>Life Sciences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C0B0B"/>
                </a:solidFill>
                <a:latin typeface="Arial"/>
                <a:cs typeface="Arial"/>
              </a:rPr>
              <a:t>IT/Software/Data Centers</a:t>
            </a:r>
          </a:p>
          <a:p>
            <a:pPr lvl="1"/>
            <a:endParaRPr lang="en-US" sz="1600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C0B0B"/>
                </a:solidFill>
                <a:latin typeface="Arial"/>
                <a:cs typeface="Arial"/>
              </a:rPr>
              <a:t>Headquarters Visits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err="1" smtClean="0">
                <a:solidFill>
                  <a:srgbClr val="0C0B0B"/>
                </a:solidFill>
                <a:latin typeface="Arial"/>
                <a:cs typeface="Arial"/>
              </a:rPr>
              <a:t>Delfied</a:t>
            </a:r>
            <a:r>
              <a:rPr lang="en-US" sz="1600" b="1" dirty="0">
                <a:solidFill>
                  <a:srgbClr val="0C0B0B"/>
                </a:solidFill>
                <a:latin typeface="Arial"/>
                <a:cs typeface="Arial"/>
              </a:rPr>
              <a:t> </a:t>
            </a:r>
            <a:r>
              <a:rPr lang="en-US" sz="1600" b="1" dirty="0" smtClean="0">
                <a:solidFill>
                  <a:srgbClr val="0C0B0B"/>
                </a:solidFill>
                <a:latin typeface="Arial"/>
                <a:cs typeface="Arial"/>
              </a:rPr>
              <a:t>and Unified Brands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C0B0B"/>
                </a:solidFill>
                <a:latin typeface="Arial"/>
                <a:cs typeface="Arial"/>
              </a:rPr>
              <a:t>Lead Generation Focused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C0B0B"/>
                </a:solidFill>
                <a:latin typeface="Arial"/>
                <a:cs typeface="Arial"/>
              </a:rPr>
              <a:t>Converting Leads to Projects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C0B0B"/>
                </a:solidFill>
                <a:latin typeface="Arial"/>
                <a:cs typeface="Arial"/>
              </a:rPr>
              <a:t>Handoff Projects to BDM’s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6284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C_PPT_v2 P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525" y="387971"/>
            <a:ext cx="82270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Sales Operations &amp; Support Services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15 Team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RFP’s and RFI’s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Why Michigan Proposals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Target Industry Sector Intelligence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Target Companies to Pursue outside of Michigan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Sales Sheets focused on Industries and Michigan Business Climate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Tax Abatement Estimates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Business Background Checks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Incentive Offer Letters preparation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C0B0B"/>
                </a:solidFill>
                <a:latin typeface="Arial"/>
                <a:cs typeface="Arial"/>
              </a:rPr>
              <a:t>Site Consultants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C0B0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0B0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4082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b0ee641-48df-4a8b-b3ea-50fa1326d6ab">N7EQZN6CEZ24-152-304</_dlc_DocId>
    <_dlc_DocIdUrl xmlns="3b0ee641-48df-4a8b-b3ea-50fa1326d6ab">
      <Url>https://medcmi.sharepoint.com/sites/library/forms/_layouts/DocIdRedir.aspx?ID=N7EQZN6CEZ24-152-304</Url>
      <Description>N7EQZN6CEZ24-152-304</Description>
    </_dlc_DocIdUrl>
    <_dlc_DocIdPersistId xmlns="3b0ee641-48df-4a8b-b3ea-50fa1326d6ab" xsi:nil="true"/>
    <k34b14aa96934db7a6567dc83a5ee0ba xmlns="3b0ee641-48df-4a8b-b3ea-50fa1326d6ab">
      <Terms xmlns="http://schemas.microsoft.com/office/infopath/2007/PartnerControls"/>
    </k34b14aa96934db7a6567dc83a5ee0ba>
    <d8220c9e1229488886af245725860cbe xmlns="3b0ee641-48df-4a8b-b3ea-50fa1326d6ab">
      <Terms xmlns="http://schemas.microsoft.com/office/infopath/2007/PartnerControls">
        <TermInfo xmlns="http://schemas.microsoft.com/office/infopath/2007/PartnerControls">
          <TermName xmlns="http://schemas.microsoft.com/office/infopath/2007/PartnerControls">Document Template</TermName>
          <TermId xmlns="http://schemas.microsoft.com/office/infopath/2007/PartnerControls">d12bee57-f623-45d4-bce4-b48452e18a97</TermId>
        </TermInfo>
      </Terms>
    </d8220c9e1229488886af245725860cbe>
    <kfc2e9f34b584e09a4dfad45193fd617 xmlns="3b0ee641-48df-4a8b-b3ea-50fa1326d6ab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 Employees</TermName>
          <TermId xmlns="http://schemas.microsoft.com/office/infopath/2007/PartnerControls">6bc884fa-9dfb-49ce-af07-824c4a8a1ac0</TermId>
        </TermInfo>
      </Terms>
    </kfc2e9f34b584e09a4dfad45193fd617>
    <TaxCatchAll xmlns="3b0ee641-48df-4a8b-b3ea-50fa1326d6ab">
      <Value>10</Value>
      <Value>1</Value>
    </TaxCatchAll>
    <IconOverlay xmlns="http://schemas.microsoft.com/sharepoint/v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OM Document" ma:contentTypeID="0x010100D80FC88A48A3EA4889EF01C87FCFD42A0003E586C128E6BC4284AFC9CD64DC58E1" ma:contentTypeVersion="11" ma:contentTypeDescription="" ma:contentTypeScope="" ma:versionID="805de044c47252e33cc1c14ec4007741">
  <xsd:schema xmlns:xsd="http://www.w3.org/2001/XMLSchema" xmlns:xs="http://www.w3.org/2001/XMLSchema" xmlns:p="http://schemas.microsoft.com/office/2006/metadata/properties" xmlns:ns2="3b0ee641-48df-4a8b-b3ea-50fa1326d6ab" xmlns:ns3="http://schemas.microsoft.com/sharepoint/v4" targetNamespace="http://schemas.microsoft.com/office/2006/metadata/properties" ma:root="true" ma:fieldsID="151658a64b6a5cabcba99d0aadbd9f73" ns2:_="" ns3:_="">
    <xsd:import namespace="3b0ee641-48df-4a8b-b3ea-50fa1326d6ab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kfc2e9f34b584e09a4dfad45193fd617" minOccurs="0"/>
                <xsd:element ref="ns2:TaxCatchAll" minOccurs="0"/>
                <xsd:element ref="ns2:TaxCatchAllLabel" minOccurs="0"/>
                <xsd:element ref="ns2:k34b14aa96934db7a6567dc83a5ee0ba" minOccurs="0"/>
                <xsd:element ref="ns2:d8220c9e1229488886af245725860cbe" minOccurs="0"/>
                <xsd:element ref="ns2:_dlc_DocIdPersistId" minOccurs="0"/>
                <xsd:element ref="ns2:_dlc_DocId" minOccurs="0"/>
                <xsd:element ref="ns2:_dlc_DocIdUrl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0ee641-48df-4a8b-b3ea-50fa1326d6ab" elementFormDefault="qualified">
    <xsd:import namespace="http://schemas.microsoft.com/office/2006/documentManagement/types"/>
    <xsd:import namespace="http://schemas.microsoft.com/office/infopath/2007/PartnerControls"/>
    <xsd:element name="kfc2e9f34b584e09a4dfad45193fd617" ma:index="8" nillable="true" ma:taxonomy="true" ma:internalName="kfc2e9f34b584e09a4dfad45193fd617" ma:taxonomyFieldName="Content_x0020_Audience" ma:displayName="Content Audience" ma:default="1;#All Employees|6bc884fa-9dfb-49ce-af07-824c4a8a1ac0" ma:fieldId="{4fc2e9f3-4b58-4e09-a4df-ad45193fd617}" ma:sspId="ce68f88e-352d-4476-ac8c-7af81258532c" ma:termSetId="1b6069bf-5926-44b7-98d6-cc0bec659d3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b44bccfd-55fa-41ce-b970-661a8b843946" ma:internalName="TaxCatchAll" ma:showField="CatchAllData" ma:web="3b0ee641-48df-4a8b-b3ea-50fa1326d6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b44bccfd-55fa-41ce-b970-661a8b843946" ma:internalName="TaxCatchAllLabel" ma:readOnly="true" ma:showField="CatchAllDataLabel" ma:web="3b0ee641-48df-4a8b-b3ea-50fa1326d6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34b14aa96934db7a6567dc83a5ee0ba" ma:index="12" nillable="true" ma:taxonomy="true" ma:internalName="k34b14aa96934db7a6567dc83a5ee0ba" ma:taxonomyFieldName="Topic_x0020_Keyword" ma:displayName="Topic Keyword" ma:default="" ma:fieldId="{434b14aa-9693-4db7-a656-7dc83a5ee0ba}" ma:taxonomyMulti="true" ma:sspId="ce68f88e-352d-4476-ac8c-7af81258532c" ma:termSetId="327cd3ef-44fa-40bc-92ad-acd4fab1e85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8220c9e1229488886af245725860cbe" ma:index="14" nillable="true" ma:taxonomy="true" ma:internalName="d8220c9e1229488886af245725860cbe" ma:taxonomyFieldName="Type_x0020_Keyword" ma:displayName="Type Keyword" ma:default="" ma:fieldId="{d8220c9e-1229-4888-86af-245725860cbe}" ma:taxonomyMulti="true" ma:sspId="ce68f88e-352d-4476-ac8c-7af81258532c" ma:termSetId="18693f18-3c31-473d-87dc-6b6a3b715b3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PersistId" ma:index="16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_dlc_DocId" ma:index="17" nillable="true" ma:displayName="Document ID Value" ma:description="The value of the document ID assigned to this item." ma:internalName="_dlc_DocId" ma:readOnly="fals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A699E3-953B-4BD8-B863-54331745D4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FB716C-82A1-49D0-BF4D-0BCDE6535D84}">
  <ds:schemaRefs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3b0ee641-48df-4a8b-b3ea-50fa1326d6ab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2000460-828B-4D11-BE84-42A441D56D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0ee641-48df-4a8b-b3ea-50fa1326d6ab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727</Words>
  <Application>Microsoft Office PowerPoint</Application>
  <PresentationFormat>On-screen Show (4:3)</PresentationFormat>
  <Paragraphs>253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MEDC PPT TEMPLATE_v1</dc:title>
  <dc:creator>MEDC graphics</dc:creator>
  <cp:lastModifiedBy>Teri Rau</cp:lastModifiedBy>
  <cp:revision>39</cp:revision>
  <cp:lastPrinted>2017-10-17T19:40:52Z</cp:lastPrinted>
  <dcterms:created xsi:type="dcterms:W3CDTF">2016-01-04T15:01:39Z</dcterms:created>
  <dcterms:modified xsi:type="dcterms:W3CDTF">2017-10-18T14:15:19Z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5c4f3f00-1aaf-4e97-b9e6-77eea8f1333e</vt:lpwstr>
  </property>
  <property fmtid="{D5CDD505-2E9C-101B-9397-08002B2CF9AE}" pid="3" name="ContentTypeId">
    <vt:lpwstr>0x010100D80FC88A48A3EA4889EF01C87FCFD42A0003E586C128E6BC4284AFC9CD64DC58E1</vt:lpwstr>
  </property>
  <property fmtid="{D5CDD505-2E9C-101B-9397-08002B2CF9AE}" pid="4" name="Order">
    <vt:r8>30400</vt:r8>
  </property>
  <property fmtid="{D5CDD505-2E9C-101B-9397-08002B2CF9AE}" pid="5" name="kfc2e9f34b584e09a4dfad45193fd617">
    <vt:lpwstr>All Employees|6bc884fa-9dfb-49ce-af07-824c4a8a1ac0</vt:lpwstr>
  </property>
  <property fmtid="{D5CDD505-2E9C-101B-9397-08002B2CF9AE}" pid="6" name="TaxCatchAll">
    <vt:lpwstr>1;#All Employees</vt:lpwstr>
  </property>
  <property fmtid="{D5CDD505-2E9C-101B-9397-08002B2CF9AE}" pid="7" name="Content Audience">
    <vt:lpwstr>1;#All Employees|6bc884fa-9dfb-49ce-af07-824c4a8a1ac0</vt:lpwstr>
  </property>
  <property fmtid="{D5CDD505-2E9C-101B-9397-08002B2CF9AE}" pid="8" name="Topic Keyword">
    <vt:lpwstr/>
  </property>
  <property fmtid="{D5CDD505-2E9C-101B-9397-08002B2CF9AE}" pid="9" name="Type Keyword">
    <vt:lpwstr>10;#Document Template|d12bee57-f623-45d4-bce4-b48452e18a97</vt:lpwstr>
  </property>
</Properties>
</file>